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200.jp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image206.jpg" ContentType="image/jpeg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212.JPG" ContentType="image/jpeg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image21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7" r:id="rId2"/>
    <p:sldMasterId id="2147483701" r:id="rId3"/>
    <p:sldMasterId id="2147483707" r:id="rId4"/>
    <p:sldMasterId id="2147483726" r:id="rId5"/>
    <p:sldMasterId id="2147483732" r:id="rId6"/>
    <p:sldMasterId id="2147483738" r:id="rId7"/>
    <p:sldMasterId id="2147483751" r:id="rId8"/>
  </p:sldMasterIdLst>
  <p:notesMasterIdLst>
    <p:notesMasterId r:id="rId144"/>
  </p:notesMasterIdLst>
  <p:handoutMasterIdLst>
    <p:handoutMasterId r:id="rId145"/>
  </p:handoutMasterIdLst>
  <p:sldIdLst>
    <p:sldId id="362" r:id="rId9"/>
    <p:sldId id="411" r:id="rId10"/>
    <p:sldId id="323" r:id="rId11"/>
    <p:sldId id="322" r:id="rId12"/>
    <p:sldId id="475" r:id="rId13"/>
    <p:sldId id="952" r:id="rId14"/>
    <p:sldId id="953" r:id="rId15"/>
    <p:sldId id="954" r:id="rId16"/>
    <p:sldId id="955" r:id="rId17"/>
    <p:sldId id="956" r:id="rId18"/>
    <p:sldId id="957" r:id="rId19"/>
    <p:sldId id="958" r:id="rId20"/>
    <p:sldId id="959" r:id="rId21"/>
    <p:sldId id="960" r:id="rId22"/>
    <p:sldId id="961" r:id="rId23"/>
    <p:sldId id="962" r:id="rId24"/>
    <p:sldId id="963" r:id="rId25"/>
    <p:sldId id="964" r:id="rId26"/>
    <p:sldId id="965" r:id="rId27"/>
    <p:sldId id="270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432" r:id="rId39"/>
    <p:sldId id="966" r:id="rId40"/>
    <p:sldId id="967" r:id="rId41"/>
    <p:sldId id="968" r:id="rId42"/>
    <p:sldId id="969" r:id="rId43"/>
    <p:sldId id="970" r:id="rId44"/>
    <p:sldId id="971" r:id="rId45"/>
    <p:sldId id="972" r:id="rId46"/>
    <p:sldId id="973" r:id="rId47"/>
    <p:sldId id="974" r:id="rId48"/>
    <p:sldId id="975" r:id="rId49"/>
    <p:sldId id="976" r:id="rId50"/>
    <p:sldId id="977" r:id="rId51"/>
    <p:sldId id="978" r:id="rId52"/>
    <p:sldId id="979" r:id="rId53"/>
    <p:sldId id="980" r:id="rId54"/>
    <p:sldId id="410" r:id="rId55"/>
    <p:sldId id="926" r:id="rId56"/>
    <p:sldId id="927" r:id="rId57"/>
    <p:sldId id="928" r:id="rId58"/>
    <p:sldId id="929" r:id="rId59"/>
    <p:sldId id="930" r:id="rId60"/>
    <p:sldId id="931" r:id="rId61"/>
    <p:sldId id="932" r:id="rId62"/>
    <p:sldId id="933" r:id="rId63"/>
    <p:sldId id="934" r:id="rId64"/>
    <p:sldId id="935" r:id="rId65"/>
    <p:sldId id="936" r:id="rId66"/>
    <p:sldId id="937" r:id="rId67"/>
    <p:sldId id="938" r:id="rId68"/>
    <p:sldId id="939" r:id="rId69"/>
    <p:sldId id="940" r:id="rId70"/>
    <p:sldId id="271" r:id="rId71"/>
    <p:sldId id="941" r:id="rId72"/>
    <p:sldId id="942" r:id="rId73"/>
    <p:sldId id="943" r:id="rId74"/>
    <p:sldId id="944" r:id="rId75"/>
    <p:sldId id="945" r:id="rId76"/>
    <p:sldId id="946" r:id="rId77"/>
    <p:sldId id="947" r:id="rId78"/>
    <p:sldId id="948" r:id="rId79"/>
    <p:sldId id="949" r:id="rId80"/>
    <p:sldId id="950" r:id="rId81"/>
    <p:sldId id="282" r:id="rId82"/>
    <p:sldId id="283" r:id="rId83"/>
    <p:sldId id="284" r:id="rId84"/>
    <p:sldId id="285" r:id="rId85"/>
    <p:sldId id="286" r:id="rId86"/>
    <p:sldId id="287" r:id="rId87"/>
    <p:sldId id="951" r:id="rId88"/>
    <p:sldId id="433" r:id="rId89"/>
    <p:sldId id="288" r:id="rId90"/>
    <p:sldId id="466" r:id="rId91"/>
    <p:sldId id="469" r:id="rId92"/>
    <p:sldId id="470" r:id="rId93"/>
    <p:sldId id="467" r:id="rId94"/>
    <p:sldId id="454" r:id="rId95"/>
    <p:sldId id="455" r:id="rId96"/>
    <p:sldId id="456" r:id="rId97"/>
    <p:sldId id="428" r:id="rId98"/>
    <p:sldId id="457" r:id="rId99"/>
    <p:sldId id="472" r:id="rId100"/>
    <p:sldId id="463" r:id="rId101"/>
    <p:sldId id="413" r:id="rId102"/>
    <p:sldId id="473" r:id="rId103"/>
    <p:sldId id="451" r:id="rId104"/>
    <p:sldId id="453" r:id="rId105"/>
    <p:sldId id="458" r:id="rId106"/>
    <p:sldId id="459" r:id="rId107"/>
    <p:sldId id="416" r:id="rId108"/>
    <p:sldId id="425" r:id="rId109"/>
    <p:sldId id="460" r:id="rId110"/>
    <p:sldId id="462" r:id="rId111"/>
    <p:sldId id="464" r:id="rId112"/>
    <p:sldId id="465" r:id="rId113"/>
    <p:sldId id="474" r:id="rId114"/>
    <p:sldId id="405" r:id="rId115"/>
    <p:sldId id="412" r:id="rId116"/>
    <p:sldId id="256" r:id="rId117"/>
    <p:sldId id="257" r:id="rId118"/>
    <p:sldId id="258" r:id="rId119"/>
    <p:sldId id="259" r:id="rId120"/>
    <p:sldId id="260" r:id="rId121"/>
    <p:sldId id="261" r:id="rId122"/>
    <p:sldId id="262" r:id="rId123"/>
    <p:sldId id="988" r:id="rId124"/>
    <p:sldId id="989" r:id="rId125"/>
    <p:sldId id="434" r:id="rId126"/>
    <p:sldId id="990" r:id="rId127"/>
    <p:sldId id="992" r:id="rId128"/>
    <p:sldId id="991" r:id="rId129"/>
    <p:sldId id="993" r:id="rId130"/>
    <p:sldId id="896" r:id="rId131"/>
    <p:sldId id="907" r:id="rId132"/>
    <p:sldId id="908" r:id="rId133"/>
    <p:sldId id="909" r:id="rId134"/>
    <p:sldId id="910" r:id="rId135"/>
    <p:sldId id="911" r:id="rId136"/>
    <p:sldId id="913" r:id="rId137"/>
    <p:sldId id="912" r:id="rId138"/>
    <p:sldId id="914" r:id="rId139"/>
    <p:sldId id="917" r:id="rId140"/>
    <p:sldId id="916" r:id="rId141"/>
    <p:sldId id="537" r:id="rId142"/>
    <p:sldId id="367" r:id="rId1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4527DB6-8A23-4FCF-A1B7-D2BBF2031D40}">
          <p14:sldIdLst>
            <p14:sldId id="362"/>
            <p14:sldId id="411"/>
            <p14:sldId id="323"/>
            <p14:sldId id="322"/>
            <p14:sldId id="475"/>
            <p14:sldId id="952"/>
            <p14:sldId id="953"/>
            <p14:sldId id="954"/>
            <p14:sldId id="955"/>
            <p14:sldId id="956"/>
            <p14:sldId id="957"/>
            <p14:sldId id="958"/>
            <p14:sldId id="959"/>
            <p14:sldId id="960"/>
            <p14:sldId id="961"/>
            <p14:sldId id="962"/>
            <p14:sldId id="963"/>
            <p14:sldId id="964"/>
            <p14:sldId id="965"/>
            <p14:sldId id="270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432"/>
            <p14:sldId id="966"/>
            <p14:sldId id="967"/>
            <p14:sldId id="968"/>
            <p14:sldId id="969"/>
            <p14:sldId id="970"/>
            <p14:sldId id="971"/>
            <p14:sldId id="972"/>
            <p14:sldId id="973"/>
            <p14:sldId id="974"/>
            <p14:sldId id="975"/>
            <p14:sldId id="976"/>
            <p14:sldId id="977"/>
            <p14:sldId id="978"/>
            <p14:sldId id="979"/>
            <p14:sldId id="980"/>
            <p14:sldId id="410"/>
            <p14:sldId id="926"/>
            <p14:sldId id="927"/>
            <p14:sldId id="928"/>
            <p14:sldId id="929"/>
            <p14:sldId id="930"/>
            <p14:sldId id="931"/>
            <p14:sldId id="932"/>
            <p14:sldId id="933"/>
            <p14:sldId id="934"/>
            <p14:sldId id="935"/>
            <p14:sldId id="936"/>
            <p14:sldId id="937"/>
            <p14:sldId id="938"/>
            <p14:sldId id="939"/>
            <p14:sldId id="940"/>
            <p14:sldId id="271"/>
            <p14:sldId id="941"/>
            <p14:sldId id="942"/>
            <p14:sldId id="943"/>
            <p14:sldId id="944"/>
            <p14:sldId id="945"/>
            <p14:sldId id="946"/>
            <p14:sldId id="947"/>
            <p14:sldId id="948"/>
            <p14:sldId id="949"/>
            <p14:sldId id="950"/>
            <p14:sldId id="282"/>
            <p14:sldId id="283"/>
            <p14:sldId id="284"/>
            <p14:sldId id="285"/>
            <p14:sldId id="286"/>
            <p14:sldId id="287"/>
            <p14:sldId id="951"/>
            <p14:sldId id="433"/>
            <p14:sldId id="288"/>
            <p14:sldId id="466"/>
            <p14:sldId id="469"/>
            <p14:sldId id="470"/>
            <p14:sldId id="467"/>
            <p14:sldId id="454"/>
            <p14:sldId id="455"/>
            <p14:sldId id="456"/>
            <p14:sldId id="428"/>
            <p14:sldId id="457"/>
            <p14:sldId id="472"/>
            <p14:sldId id="463"/>
            <p14:sldId id="413"/>
            <p14:sldId id="473"/>
            <p14:sldId id="451"/>
            <p14:sldId id="453"/>
            <p14:sldId id="458"/>
            <p14:sldId id="459"/>
            <p14:sldId id="416"/>
            <p14:sldId id="425"/>
            <p14:sldId id="460"/>
            <p14:sldId id="462"/>
            <p14:sldId id="464"/>
            <p14:sldId id="465"/>
            <p14:sldId id="474"/>
            <p14:sldId id="405"/>
            <p14:sldId id="412"/>
            <p14:sldId id="256"/>
            <p14:sldId id="257"/>
            <p14:sldId id="258"/>
            <p14:sldId id="259"/>
            <p14:sldId id="260"/>
            <p14:sldId id="261"/>
            <p14:sldId id="262"/>
            <p14:sldId id="988"/>
            <p14:sldId id="989"/>
            <p14:sldId id="434"/>
            <p14:sldId id="990"/>
            <p14:sldId id="992"/>
            <p14:sldId id="991"/>
            <p14:sldId id="993"/>
            <p14:sldId id="896"/>
            <p14:sldId id="907"/>
            <p14:sldId id="908"/>
            <p14:sldId id="909"/>
            <p14:sldId id="910"/>
            <p14:sldId id="911"/>
            <p14:sldId id="913"/>
            <p14:sldId id="912"/>
            <p14:sldId id="914"/>
            <p14:sldId id="917"/>
            <p14:sldId id="916"/>
            <p14:sldId id="537"/>
            <p14:sldId id="3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eva Rodier" initials="MR" lastIdx="2" clrIdx="0">
    <p:extLst>
      <p:ext uri="{19B8F6BF-5375-455C-9EA6-DF929625EA0E}">
        <p15:presenceInfo xmlns:p15="http://schemas.microsoft.com/office/powerpoint/2012/main" userId="8c29e4d19ce2ec9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A1D"/>
    <a:srgbClr val="2A8A45"/>
    <a:srgbClr val="258B45"/>
    <a:srgbClr val="000000"/>
    <a:srgbClr val="CCECFF"/>
    <a:srgbClr val="00A254"/>
    <a:srgbClr val="00A268"/>
    <a:srgbClr val="00923D"/>
    <a:srgbClr val="00A287"/>
    <a:srgbClr val="B2D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434" autoAdjust="0"/>
  </p:normalViewPr>
  <p:slideViewPr>
    <p:cSldViewPr>
      <p:cViewPr varScale="1">
        <p:scale>
          <a:sx n="82" d="100"/>
          <a:sy n="82" d="100"/>
        </p:scale>
        <p:origin x="1637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63" Type="http://schemas.openxmlformats.org/officeDocument/2006/relationships/slide" Target="slides/slide55.xml"/><Relationship Id="rId84" Type="http://schemas.openxmlformats.org/officeDocument/2006/relationships/slide" Target="slides/slide76.xml"/><Relationship Id="rId138" Type="http://schemas.openxmlformats.org/officeDocument/2006/relationships/slide" Target="slides/slide130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53" Type="http://schemas.openxmlformats.org/officeDocument/2006/relationships/slide" Target="slides/slide45.xml"/><Relationship Id="rId74" Type="http://schemas.openxmlformats.org/officeDocument/2006/relationships/slide" Target="slides/slide66.xml"/><Relationship Id="rId128" Type="http://schemas.openxmlformats.org/officeDocument/2006/relationships/slide" Target="slides/slide120.xml"/><Relationship Id="rId14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34" Type="http://schemas.openxmlformats.org/officeDocument/2006/relationships/slide" Target="slides/slide126.xml"/><Relationship Id="rId139" Type="http://schemas.openxmlformats.org/officeDocument/2006/relationships/slide" Target="slides/slide13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50" Type="http://schemas.openxmlformats.org/officeDocument/2006/relationships/tableStyles" Target="tableStyles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slide" Target="slides/slide116.xml"/><Relationship Id="rId129" Type="http://schemas.openxmlformats.org/officeDocument/2006/relationships/slide" Target="slides/slide121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40" Type="http://schemas.openxmlformats.org/officeDocument/2006/relationships/slide" Target="slides/slide132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0" Type="http://schemas.openxmlformats.org/officeDocument/2006/relationships/slide" Target="slides/slide122.xml"/><Relationship Id="rId135" Type="http://schemas.openxmlformats.org/officeDocument/2006/relationships/slide" Target="slides/slide127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141" Type="http://schemas.openxmlformats.org/officeDocument/2006/relationships/slide" Target="slides/slide133.xml"/><Relationship Id="rId146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slide" Target="slides/slide123.xml"/><Relationship Id="rId136" Type="http://schemas.openxmlformats.org/officeDocument/2006/relationships/slide" Target="slides/slide128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14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42" Type="http://schemas.openxmlformats.org/officeDocument/2006/relationships/slide" Target="slides/slide13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137" Type="http://schemas.openxmlformats.org/officeDocument/2006/relationships/slide" Target="slides/slide12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43" Type="http://schemas.openxmlformats.org/officeDocument/2006/relationships/slide" Target="slides/slide135.xml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47" Type="http://schemas.openxmlformats.org/officeDocument/2006/relationships/slide" Target="slides/slide39.xml"/><Relationship Id="rId68" Type="http://schemas.openxmlformats.org/officeDocument/2006/relationships/slide" Target="slides/slide60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6" Type="http://schemas.openxmlformats.org/officeDocument/2006/relationships/slide" Target="slides/slide8.xml"/><Relationship Id="rId37" Type="http://schemas.openxmlformats.org/officeDocument/2006/relationships/slide" Target="slides/slide29.xml"/><Relationship Id="rId58" Type="http://schemas.openxmlformats.org/officeDocument/2006/relationships/slide" Target="slides/slide50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1DEF9-2A8A-4D31-B2CA-6046C5A42E7A}" type="datetimeFigureOut">
              <a:rPr lang="fr-FR" smtClean="0"/>
              <a:pPr/>
              <a:t>02/06/2021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8608A-CF89-45FF-9526-F3EA93A7ADA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25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266E5-7055-4985-988D-ACA738475DA8}" type="datetimeFigureOut">
              <a:rPr lang="fr-FR" smtClean="0"/>
              <a:pPr/>
              <a:t>02/06/2021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E040F-07D1-4AEA-8A9D-23FCF077C52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0534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>
            <a:extLst>
              <a:ext uri="{FF2B5EF4-FFF2-40B4-BE49-F238E27FC236}">
                <a16:creationId xmlns:a16="http://schemas.microsoft.com/office/drawing/2014/main" id="{CD540884-D384-4701-B3E2-5FAA3087CF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Espace réservé des commentaires 2">
            <a:extLst>
              <a:ext uri="{FF2B5EF4-FFF2-40B4-BE49-F238E27FC236}">
                <a16:creationId xmlns:a16="http://schemas.microsoft.com/office/drawing/2014/main" id="{7C3A703B-336D-4BFA-A8B0-5C92C857C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2772" name="Espace réservé du numéro de diapositive 3">
            <a:extLst>
              <a:ext uri="{FF2B5EF4-FFF2-40B4-BE49-F238E27FC236}">
                <a16:creationId xmlns:a16="http://schemas.microsoft.com/office/drawing/2014/main" id="{4476C8FD-FEF8-4F0B-8AE5-31E89F36D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459049-F8C0-4755-BD94-76A3A0F63703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>
            <a:extLst>
              <a:ext uri="{FF2B5EF4-FFF2-40B4-BE49-F238E27FC236}">
                <a16:creationId xmlns:a16="http://schemas.microsoft.com/office/drawing/2014/main" id="{DFBD978C-8187-461D-982C-2B623519E4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Espace réservé des commentaires 2">
            <a:extLst>
              <a:ext uri="{FF2B5EF4-FFF2-40B4-BE49-F238E27FC236}">
                <a16:creationId xmlns:a16="http://schemas.microsoft.com/office/drawing/2014/main" id="{04DCF050-CB1C-4C65-8C9C-D5309939F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44036" name="Espace réservé du numéro de diapositive 3">
            <a:extLst>
              <a:ext uri="{FF2B5EF4-FFF2-40B4-BE49-F238E27FC236}">
                <a16:creationId xmlns:a16="http://schemas.microsoft.com/office/drawing/2014/main" id="{C9DD1FDE-74A6-451F-8DFF-701F25DCB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762A2-BDBA-43B2-9721-978BB2DCA158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>
            <a:extLst>
              <a:ext uri="{FF2B5EF4-FFF2-40B4-BE49-F238E27FC236}">
                <a16:creationId xmlns:a16="http://schemas.microsoft.com/office/drawing/2014/main" id="{4DFBDB2B-845A-482F-852C-2F3CA61F05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>
            <a:extLst>
              <a:ext uri="{FF2B5EF4-FFF2-40B4-BE49-F238E27FC236}">
                <a16:creationId xmlns:a16="http://schemas.microsoft.com/office/drawing/2014/main" id="{1F3F7446-E571-4D3D-9A6C-14A2A158C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>
              <a:spcAft>
                <a:spcPts val="1200"/>
              </a:spcAft>
            </a:pPr>
            <a:r>
              <a:rPr lang="fr-FR" altLang="fr-FR" b="1" i="1">
                <a:solidFill>
                  <a:srgbClr val="00589A"/>
                </a:solidFill>
                <a:latin typeface="Arial" panose="020B0604020202020204" pitchFamily="34" charset="0"/>
              </a:rPr>
              <a:t>Des techniques visibles</a:t>
            </a:r>
            <a:r>
              <a:rPr lang="fr-FR" altLang="fr-FR" i="1">
                <a:solidFill>
                  <a:srgbClr val="00589A"/>
                </a:solidFill>
                <a:latin typeface="Arial" panose="020B0604020202020204" pitchFamily="34" charset="0"/>
              </a:rPr>
              <a:t> : eau réintroduite dans le quotidien de la cité au profit du cadre de vie et de l’environnement. Prise de conscience publique</a:t>
            </a:r>
          </a:p>
          <a:p>
            <a:pPr algn="just" eaLnBrk="1" hangingPunct="1">
              <a:spcAft>
                <a:spcPts val="1200"/>
              </a:spcAft>
            </a:pPr>
            <a:r>
              <a:rPr lang="fr-FR" altLang="fr-FR" b="1" i="1">
                <a:solidFill>
                  <a:srgbClr val="00589A"/>
                </a:solidFill>
                <a:latin typeface="Arial" panose="020B0604020202020204" pitchFamily="34" charset="0"/>
              </a:rPr>
              <a:t>Des ouvrages intégrés </a:t>
            </a:r>
            <a:r>
              <a:rPr lang="fr-FR" altLang="fr-FR" i="1">
                <a:solidFill>
                  <a:srgbClr val="00589A"/>
                </a:solidFill>
                <a:latin typeface="Arial" panose="020B0604020202020204" pitchFamily="34" charset="0"/>
              </a:rPr>
              <a:t>donc acceptés par les usagers. Sans rupture dans le paysage et le fonctionnement urbain. Ouvrage peu profonds, à faible pente.</a:t>
            </a:r>
          </a:p>
          <a:p>
            <a:pPr algn="just" eaLnBrk="1" hangingPunct="1">
              <a:spcAft>
                <a:spcPts val="1200"/>
              </a:spcAft>
            </a:pPr>
            <a:r>
              <a:rPr lang="fr-FR" altLang="fr-FR" b="1" i="1">
                <a:solidFill>
                  <a:srgbClr val="00589A"/>
                </a:solidFill>
                <a:latin typeface="Arial" panose="020B0604020202020204" pitchFamily="34" charset="0"/>
              </a:rPr>
              <a:t>Des ouvrages multifonctionnels </a:t>
            </a:r>
            <a:r>
              <a:rPr lang="fr-FR" altLang="fr-FR" i="1">
                <a:solidFill>
                  <a:srgbClr val="00589A"/>
                </a:solidFill>
                <a:latin typeface="Arial" panose="020B0604020202020204" pitchFamily="34" charset="0"/>
              </a:rPr>
              <a:t>: garantie de l’intégration, de l’optimisation du foncier et du coût global du projet.</a:t>
            </a:r>
          </a:p>
          <a:p>
            <a:pPr algn="just" eaLnBrk="1" hangingPunct="1">
              <a:spcAft>
                <a:spcPts val="1200"/>
              </a:spcAft>
            </a:pPr>
            <a:r>
              <a:rPr lang="fr-FR" altLang="fr-FR" b="1" i="1">
                <a:solidFill>
                  <a:srgbClr val="00589A"/>
                </a:solidFill>
                <a:latin typeface="Arial" panose="020B0604020202020204" pitchFamily="34" charset="0"/>
              </a:rPr>
              <a:t>La combinaison des techniques</a:t>
            </a:r>
            <a:r>
              <a:rPr lang="fr-FR" altLang="fr-FR" i="1">
                <a:solidFill>
                  <a:srgbClr val="00589A"/>
                </a:solidFill>
                <a:latin typeface="Arial" panose="020B0604020202020204" pitchFamily="34" charset="0"/>
              </a:rPr>
              <a:t> pour s’adapter aux caractéristiques des sites.</a:t>
            </a:r>
          </a:p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45060" name="Espace réservé du numéro de diapositive 3">
            <a:extLst>
              <a:ext uri="{FF2B5EF4-FFF2-40B4-BE49-F238E27FC236}">
                <a16:creationId xmlns:a16="http://schemas.microsoft.com/office/drawing/2014/main" id="{CA188CCB-9BA1-4609-B214-464DD4BE32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DF667-E177-4014-B1E5-AC75612E209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>
            <a:extLst>
              <a:ext uri="{FF2B5EF4-FFF2-40B4-BE49-F238E27FC236}">
                <a16:creationId xmlns:a16="http://schemas.microsoft.com/office/drawing/2014/main" id="{0864572D-8356-4EF9-AB4C-0AC95CE99C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Espace réservé des commentaires 2">
            <a:extLst>
              <a:ext uri="{FF2B5EF4-FFF2-40B4-BE49-F238E27FC236}">
                <a16:creationId xmlns:a16="http://schemas.microsoft.com/office/drawing/2014/main" id="{FCD5D1D6-C95B-4291-A1C7-28636DE0F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46084" name="Espace réservé du numéro de diapositive 3">
            <a:extLst>
              <a:ext uri="{FF2B5EF4-FFF2-40B4-BE49-F238E27FC236}">
                <a16:creationId xmlns:a16="http://schemas.microsoft.com/office/drawing/2014/main" id="{0F60AB44-8315-4D10-9D01-3E26FBEA3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681430-B1EC-4A9B-B9C9-30AE68B7B69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>
            <a:extLst>
              <a:ext uri="{FF2B5EF4-FFF2-40B4-BE49-F238E27FC236}">
                <a16:creationId xmlns:a16="http://schemas.microsoft.com/office/drawing/2014/main" id="{BB647292-2D65-4403-B5AC-994FA1B95B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Espace réservé des commentaires 2">
            <a:extLst>
              <a:ext uri="{FF2B5EF4-FFF2-40B4-BE49-F238E27FC236}">
                <a16:creationId xmlns:a16="http://schemas.microsoft.com/office/drawing/2014/main" id="{D6B8EE74-28FA-4070-8F9B-2BCD8B5DA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>
                <a:latin typeface="Arial" panose="020B0604020202020204" pitchFamily="34" charset="0"/>
              </a:rPr>
              <a:t>Les noues</a:t>
            </a:r>
          </a:p>
          <a:p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Large fossé, peu profond, aux pentes douces facilitant stockage et infiltration des EP (infiltration en continu, dans la pente et le fond)</a:t>
            </a:r>
          </a:p>
          <a:p>
            <a:endParaRPr lang="fr-FR" altLang="fr-FR">
              <a:solidFill>
                <a:srgbClr val="00589A"/>
              </a:solidFill>
              <a:latin typeface="Arial" panose="020B0604020202020204" pitchFamily="34" charset="0"/>
            </a:endParaRPr>
          </a:p>
          <a:p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Les espaces verts creux</a:t>
            </a:r>
          </a:p>
          <a:p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Espaces d’agrément et loisir assurant également stockage et infiltration des EP</a:t>
            </a:r>
          </a:p>
          <a:p>
            <a:endParaRPr lang="fr-FR" altLang="fr-FR">
              <a:solidFill>
                <a:srgbClr val="00589A"/>
              </a:solidFill>
              <a:latin typeface="Arial" panose="020B0604020202020204" pitchFamily="34" charset="0"/>
            </a:endParaRPr>
          </a:p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47108" name="Espace réservé du numéro de diapositive 3">
            <a:extLst>
              <a:ext uri="{FF2B5EF4-FFF2-40B4-BE49-F238E27FC236}">
                <a16:creationId xmlns:a16="http://schemas.microsoft.com/office/drawing/2014/main" id="{BE800451-5259-4F11-88A3-AC3394B35B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D996FE-C10E-413A-8BA7-45F7B55EDB3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>
            <a:extLst>
              <a:ext uri="{FF2B5EF4-FFF2-40B4-BE49-F238E27FC236}">
                <a16:creationId xmlns:a16="http://schemas.microsoft.com/office/drawing/2014/main" id="{98C9E8B0-B22A-4A36-8ABB-9A1A8100C6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Espace réservé des commentaires 2">
            <a:extLst>
              <a:ext uri="{FF2B5EF4-FFF2-40B4-BE49-F238E27FC236}">
                <a16:creationId xmlns:a16="http://schemas.microsoft.com/office/drawing/2014/main" id="{C3A9D000-CD7C-47FC-8CDD-BC57FB6D7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Les bassins et plans d’eau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	Plusieurs fonctionnements :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		stockage permanent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		stockage/vidange</a:t>
            </a:r>
          </a:p>
          <a:p>
            <a:pPr eaLnBrk="1" hangingPunct="1">
              <a:spcBef>
                <a:spcPct val="0"/>
              </a:spcBef>
            </a:pPr>
            <a:endParaRPr lang="fr-FR" altLang="fr-FR">
              <a:solidFill>
                <a:srgbClr val="00589A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	Autres fonctions : agrément, DFCI…</a:t>
            </a:r>
          </a:p>
          <a:p>
            <a:endParaRPr lang="fr-FR" altLang="fr-FR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Les revêtements perméables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	Pavés et dalles poreux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	Pavés et dalles non poreux mais à joint perméable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	Structures enherbées (alvéoles)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	Enrobé drainant (20% de porosité environ)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	Chaussée réservoir</a:t>
            </a:r>
          </a:p>
          <a:p>
            <a:endParaRPr lang="fr-FR" altLang="fr-FR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Les toitures végétalisées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	Technique très ancienne (néolithique)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	Régulateur de température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589A"/>
                </a:solidFill>
                <a:latin typeface="Arial" panose="020B0604020202020204" pitchFamily="34" charset="0"/>
              </a:rPr>
              <a:t>	Des contraintes potentielles (structurelles…)</a:t>
            </a:r>
          </a:p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48132" name="Espace réservé du numéro de diapositive 3">
            <a:extLst>
              <a:ext uri="{FF2B5EF4-FFF2-40B4-BE49-F238E27FC236}">
                <a16:creationId xmlns:a16="http://schemas.microsoft.com/office/drawing/2014/main" id="{3E7A21C4-B4BD-429B-9416-4EA28E4C4F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F7C804-C6D5-4B53-B824-248D5F6217C7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>
            <a:extLst>
              <a:ext uri="{FF2B5EF4-FFF2-40B4-BE49-F238E27FC236}">
                <a16:creationId xmlns:a16="http://schemas.microsoft.com/office/drawing/2014/main" id="{0BD1300A-DA7B-483C-87CF-397D120C1B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Espace réservé des commentaires 2">
            <a:extLst>
              <a:ext uri="{FF2B5EF4-FFF2-40B4-BE49-F238E27FC236}">
                <a16:creationId xmlns:a16="http://schemas.microsoft.com/office/drawing/2014/main" id="{7AF2A768-B995-4B33-85A7-BA16D7716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49156" name="Espace réservé du numéro de diapositive 3">
            <a:extLst>
              <a:ext uri="{FF2B5EF4-FFF2-40B4-BE49-F238E27FC236}">
                <a16:creationId xmlns:a16="http://schemas.microsoft.com/office/drawing/2014/main" id="{2928CF98-0ACF-430A-87B8-E3809A16FC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F956FF-A154-4218-BC36-77DB775136ED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>
            <a:extLst>
              <a:ext uri="{FF2B5EF4-FFF2-40B4-BE49-F238E27FC236}">
                <a16:creationId xmlns:a16="http://schemas.microsoft.com/office/drawing/2014/main" id="{B5AFA78E-DE81-4F86-BE45-2ED03EDF77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Espace réservé des commentaires 2">
            <a:extLst>
              <a:ext uri="{FF2B5EF4-FFF2-40B4-BE49-F238E27FC236}">
                <a16:creationId xmlns:a16="http://schemas.microsoft.com/office/drawing/2014/main" id="{759FD4A9-6D59-4AA5-816A-F9E9DF226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50180" name="Espace réservé du numéro de diapositive 3">
            <a:extLst>
              <a:ext uri="{FF2B5EF4-FFF2-40B4-BE49-F238E27FC236}">
                <a16:creationId xmlns:a16="http://schemas.microsoft.com/office/drawing/2014/main" id="{61D99954-0C5C-4A5E-9E52-AD14A7A0E0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11EC97-21FF-4299-9E9B-9229D8822743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>
            <a:extLst>
              <a:ext uri="{FF2B5EF4-FFF2-40B4-BE49-F238E27FC236}">
                <a16:creationId xmlns:a16="http://schemas.microsoft.com/office/drawing/2014/main" id="{CF9F533C-56EE-451F-890A-F005FF74F6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Espace réservé des commentaires 2">
            <a:extLst>
              <a:ext uri="{FF2B5EF4-FFF2-40B4-BE49-F238E27FC236}">
                <a16:creationId xmlns:a16="http://schemas.microsoft.com/office/drawing/2014/main" id="{D570B19D-7994-49EB-8D48-C5777200A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>
                <a:latin typeface="Arial" panose="020B0604020202020204" pitchFamily="34" charset="0"/>
              </a:rPr>
              <a:t>Bonnes pratiques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CC"/>
                </a:solidFill>
                <a:latin typeface="Arial" panose="020B0604020202020204" pitchFamily="34" charset="0"/>
              </a:rPr>
              <a:t>	Gestion à ciel ouvert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CC"/>
                </a:solidFill>
                <a:latin typeface="Arial" panose="020B0604020202020204" pitchFamily="34" charset="0"/>
              </a:rPr>
              <a:t>	Multifonctionnalité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CC"/>
                </a:solidFill>
                <a:latin typeface="Arial" panose="020B0604020202020204" pitchFamily="34" charset="0"/>
              </a:rPr>
              <a:t>	Pas de concentration du ruissellement</a:t>
            </a:r>
          </a:p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51204" name="Espace réservé du numéro de diapositive 3">
            <a:extLst>
              <a:ext uri="{FF2B5EF4-FFF2-40B4-BE49-F238E27FC236}">
                <a16:creationId xmlns:a16="http://schemas.microsoft.com/office/drawing/2014/main" id="{F9E7F8E5-7FEF-4456-A798-2DE4E0989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4D3D3F-1EA5-4C94-9E36-0D68A2FB58A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e l'image des diapositives 1">
            <a:extLst>
              <a:ext uri="{FF2B5EF4-FFF2-40B4-BE49-F238E27FC236}">
                <a16:creationId xmlns:a16="http://schemas.microsoft.com/office/drawing/2014/main" id="{F82687CF-8E38-4CA1-BA59-DA06B3C89A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Espace réservé des commentaires 2">
            <a:extLst>
              <a:ext uri="{FF2B5EF4-FFF2-40B4-BE49-F238E27FC236}">
                <a16:creationId xmlns:a16="http://schemas.microsoft.com/office/drawing/2014/main" id="{849BFFC2-2D6B-4A2F-BD68-738CE8995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>
                <a:latin typeface="Arial" panose="020B0604020202020204" pitchFamily="34" charset="0"/>
              </a:rPr>
              <a:t>Mauvaises pratiques</a:t>
            </a:r>
          </a:p>
          <a:p>
            <a:r>
              <a:rPr lang="fr-FR" altLang="fr-FR">
                <a:latin typeface="Arial" panose="020B0604020202020204" pitchFamily="34" charset="0"/>
              </a:rPr>
              <a:t>	</a:t>
            </a:r>
            <a:r>
              <a:rPr lang="fr-FR" altLang="fr-FR">
                <a:solidFill>
                  <a:srgbClr val="FF0000"/>
                </a:solidFill>
                <a:latin typeface="Arial" panose="020B0604020202020204" pitchFamily="34" charset="0"/>
              </a:rPr>
              <a:t>Evacuation et transport des pluies courantes et des polluants</a:t>
            </a:r>
          </a:p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52228" name="Espace réservé du numéro de diapositive 3">
            <a:extLst>
              <a:ext uri="{FF2B5EF4-FFF2-40B4-BE49-F238E27FC236}">
                <a16:creationId xmlns:a16="http://schemas.microsoft.com/office/drawing/2014/main" id="{3E2EDE6F-1CDC-4B90-B72C-C66BAFF0B1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DB7BB1-39A2-468F-83C5-27922D12374E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e l'image des diapositives 1">
            <a:extLst>
              <a:ext uri="{FF2B5EF4-FFF2-40B4-BE49-F238E27FC236}">
                <a16:creationId xmlns:a16="http://schemas.microsoft.com/office/drawing/2014/main" id="{14E2BF34-9B0B-4290-B783-B89506D864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Espace réservé des commentaires 2">
            <a:extLst>
              <a:ext uri="{FF2B5EF4-FFF2-40B4-BE49-F238E27FC236}">
                <a16:creationId xmlns:a16="http://schemas.microsoft.com/office/drawing/2014/main" id="{FE020C40-327E-44D1-BB95-3AE3C65BF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>
                <a:latin typeface="Arial" panose="020B0604020202020204" pitchFamily="34" charset="0"/>
              </a:rPr>
              <a:t>Mauvaises pratiques</a:t>
            </a:r>
          </a:p>
          <a:p>
            <a:r>
              <a:rPr lang="fr-FR" altLang="fr-FR">
                <a:latin typeface="Arial" panose="020B0604020202020204" pitchFamily="34" charset="0"/>
              </a:rPr>
              <a:t>	</a:t>
            </a:r>
            <a:r>
              <a:rPr lang="fr-FR" altLang="fr-FR">
                <a:solidFill>
                  <a:srgbClr val="FF0000"/>
                </a:solidFill>
                <a:latin typeface="Arial" panose="020B0604020202020204" pitchFamily="34" charset="0"/>
              </a:rPr>
              <a:t>Evacuation et transport des pluies courantes et des polluants</a:t>
            </a:r>
          </a:p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53252" name="Espace réservé du numéro de diapositive 3">
            <a:extLst>
              <a:ext uri="{FF2B5EF4-FFF2-40B4-BE49-F238E27FC236}">
                <a16:creationId xmlns:a16="http://schemas.microsoft.com/office/drawing/2014/main" id="{DF16C7B9-B970-455D-8C47-647298361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0EE20B-78EB-472E-B5F7-CB21181D6DC3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>
            <a:extLst>
              <a:ext uri="{FF2B5EF4-FFF2-40B4-BE49-F238E27FC236}">
                <a16:creationId xmlns:a16="http://schemas.microsoft.com/office/drawing/2014/main" id="{F896A61D-8F17-473C-A517-9F3D780C6C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Espace réservé des commentaires 2">
            <a:extLst>
              <a:ext uri="{FF2B5EF4-FFF2-40B4-BE49-F238E27FC236}">
                <a16:creationId xmlns:a16="http://schemas.microsoft.com/office/drawing/2014/main" id="{976ADDB5-668E-4D64-B43C-E22F93B35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>
                <a:latin typeface="Arial" panose="020B0604020202020204" pitchFamily="34" charset="0"/>
              </a:rPr>
              <a:t>Autonomie financière avec ce principe de l’eau paye l’eau et de pollueur/payeur</a:t>
            </a:r>
          </a:p>
          <a:p>
            <a:r>
              <a:rPr lang="fr-FR" altLang="fr-FR">
                <a:latin typeface="Arial" panose="020B0604020202020204" pitchFamily="34" charset="0"/>
              </a:rPr>
              <a:t>AE créées par loi de 1964 et nées en 1968</a:t>
            </a:r>
          </a:p>
          <a:p>
            <a:r>
              <a:rPr lang="fr-FR" altLang="fr-FR">
                <a:latin typeface="Arial" panose="020B0604020202020204" pitchFamily="34" charset="0"/>
              </a:rPr>
              <a:t>Politique de l’eau solidaire : amont/aval, urbain/rural</a:t>
            </a:r>
          </a:p>
        </p:txBody>
      </p:sp>
      <p:sp>
        <p:nvSpPr>
          <p:cNvPr id="33796" name="Espace réservé du numéro de diapositive 3">
            <a:extLst>
              <a:ext uri="{FF2B5EF4-FFF2-40B4-BE49-F238E27FC236}">
                <a16:creationId xmlns:a16="http://schemas.microsoft.com/office/drawing/2014/main" id="{91DA3154-A76F-4037-97F2-F4FC2F091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AB6B79-0035-4508-AE8B-53C90D964F67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e l'image des diapositives 1">
            <a:extLst>
              <a:ext uri="{FF2B5EF4-FFF2-40B4-BE49-F238E27FC236}">
                <a16:creationId xmlns:a16="http://schemas.microsoft.com/office/drawing/2014/main" id="{B2540AC5-C936-4B77-96DA-E03181FCC6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Espace réservé des commentaires 2">
            <a:extLst>
              <a:ext uri="{FF2B5EF4-FFF2-40B4-BE49-F238E27FC236}">
                <a16:creationId xmlns:a16="http://schemas.microsoft.com/office/drawing/2014/main" id="{0B627C90-3578-452B-9095-3A5475FA0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54276" name="Espace réservé du numéro de diapositive 3">
            <a:extLst>
              <a:ext uri="{FF2B5EF4-FFF2-40B4-BE49-F238E27FC236}">
                <a16:creationId xmlns:a16="http://schemas.microsoft.com/office/drawing/2014/main" id="{F9D84235-52D7-4859-A77B-2F8B2F01D4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A2D2E-AD40-4691-9334-2C615386360C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>
            <a:extLst>
              <a:ext uri="{FF2B5EF4-FFF2-40B4-BE49-F238E27FC236}">
                <a16:creationId xmlns:a16="http://schemas.microsoft.com/office/drawing/2014/main" id="{E84EEAFF-697C-43D0-A9AA-755833CF4E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Espace réservé des commentaires 2">
            <a:extLst>
              <a:ext uri="{FF2B5EF4-FFF2-40B4-BE49-F238E27FC236}">
                <a16:creationId xmlns:a16="http://schemas.microsoft.com/office/drawing/2014/main" id="{0050D291-E159-4B0D-A298-B5BBCA0DB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55300" name="Espace réservé du numéro de diapositive 3">
            <a:extLst>
              <a:ext uri="{FF2B5EF4-FFF2-40B4-BE49-F238E27FC236}">
                <a16:creationId xmlns:a16="http://schemas.microsoft.com/office/drawing/2014/main" id="{D887F6EA-5F35-4BF8-A90E-8EA908DAF9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BA4610-7FC5-4484-BBC6-F8818093C2DB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103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1236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8495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6442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54123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56282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77438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1148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>
            <a:extLst>
              <a:ext uri="{FF2B5EF4-FFF2-40B4-BE49-F238E27FC236}">
                <a16:creationId xmlns:a16="http://schemas.microsoft.com/office/drawing/2014/main" id="{A1739C7E-28C6-4894-ABE5-BDE870936C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Espace réservé des commentaires 2">
            <a:extLst>
              <a:ext uri="{FF2B5EF4-FFF2-40B4-BE49-F238E27FC236}">
                <a16:creationId xmlns:a16="http://schemas.microsoft.com/office/drawing/2014/main" id="{CE7363FB-71C6-4EBE-98BF-509D0F365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>
                <a:latin typeface="Arial" panose="020B0604020202020204" pitchFamily="34" charset="0"/>
              </a:rPr>
              <a:t>Schéma Directeur d’Aménagement et de Gestion des Eaux : plans de gestion des eaux institués par la loi de 1992 et encadrés par le droit communautaire inscrit dans la DCE de 2000. Fixent pour 6 ans les orientations qui permettent d’atteindre les objectifs attendus en matière de bon état des eaux. Au nombre de 12, un pour chaque bassin de France métropolitaine et d’outre-mer.</a:t>
            </a:r>
          </a:p>
        </p:txBody>
      </p:sp>
      <p:sp>
        <p:nvSpPr>
          <p:cNvPr id="35844" name="Espace réservé du numéro de diapositive 3">
            <a:extLst>
              <a:ext uri="{FF2B5EF4-FFF2-40B4-BE49-F238E27FC236}">
                <a16:creationId xmlns:a16="http://schemas.microsoft.com/office/drawing/2014/main" id="{2C62B4BB-F72D-4D5F-BAEF-61A18871F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A126EF-8405-494A-AF12-8DBF5715A8CF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63172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79176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7962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>
            <a:extLst>
              <a:ext uri="{FF2B5EF4-FFF2-40B4-BE49-F238E27FC236}">
                <a16:creationId xmlns:a16="http://schemas.microsoft.com/office/drawing/2014/main" id="{E15B965A-07EA-4B7C-88B6-902AF1A3C7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Espace réservé des commentaires 2">
            <a:extLst>
              <a:ext uri="{FF2B5EF4-FFF2-40B4-BE49-F238E27FC236}">
                <a16:creationId xmlns:a16="http://schemas.microsoft.com/office/drawing/2014/main" id="{E255FBE5-383F-4799-8360-E57C3EBC3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6868" name="Espace réservé du numéro de diapositive 3">
            <a:extLst>
              <a:ext uri="{FF2B5EF4-FFF2-40B4-BE49-F238E27FC236}">
                <a16:creationId xmlns:a16="http://schemas.microsoft.com/office/drawing/2014/main" id="{53DCC953-CE08-43DA-9CA4-E5C589A9E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5B9592-94C8-4B86-AE4D-D1688110758D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>
            <a:extLst>
              <a:ext uri="{FF2B5EF4-FFF2-40B4-BE49-F238E27FC236}">
                <a16:creationId xmlns:a16="http://schemas.microsoft.com/office/drawing/2014/main" id="{C5335E30-6AF5-4130-9865-398855106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commentaires 2">
            <a:extLst>
              <a:ext uri="{FF2B5EF4-FFF2-40B4-BE49-F238E27FC236}">
                <a16:creationId xmlns:a16="http://schemas.microsoft.com/office/drawing/2014/main" id="{224255A7-09C3-429E-A52A-24C328ABF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r>
              <a:rPr lang="fr-FR" altLang="fr-FR" sz="2000">
                <a:solidFill>
                  <a:srgbClr val="00589A"/>
                </a:solidFill>
                <a:latin typeface="Calibri" panose="020F0502020204030204" pitchFamily="34" charset="0"/>
              </a:rPr>
              <a:t>Défini en concertation avec les instances de bassin</a:t>
            </a:r>
          </a:p>
          <a:p>
            <a:pPr algn="just"/>
            <a:r>
              <a:rPr lang="fr-FR" altLang="fr-FR" sz="2000">
                <a:solidFill>
                  <a:srgbClr val="00589A"/>
                </a:solidFill>
                <a:latin typeface="Calibri" panose="020F0502020204030204" pitchFamily="34" charset="0"/>
              </a:rPr>
              <a:t>Cohérent avec les objectifs fixés par les SDAGE</a:t>
            </a:r>
          </a:p>
          <a:p>
            <a:pPr algn="just"/>
            <a:r>
              <a:rPr lang="fr-FR" altLang="fr-FR" sz="2000">
                <a:solidFill>
                  <a:srgbClr val="00589A"/>
                </a:solidFill>
                <a:latin typeface="Calibri" panose="020F0502020204030204" pitchFamily="34" charset="0"/>
              </a:rPr>
              <a:t>Fixe les taux de redevance</a:t>
            </a:r>
          </a:p>
          <a:p>
            <a:pPr algn="just">
              <a:spcAft>
                <a:spcPts val="1200"/>
              </a:spcAft>
            </a:pPr>
            <a:r>
              <a:rPr lang="fr-FR" altLang="fr-FR" sz="2000">
                <a:solidFill>
                  <a:srgbClr val="00589A"/>
                </a:solidFill>
                <a:latin typeface="Calibri" panose="020F0502020204030204" pitchFamily="34" charset="0"/>
              </a:rPr>
              <a:t>Cadre les modalités d’interventions de l’Agence (aides, conditions…)</a:t>
            </a:r>
          </a:p>
          <a:p>
            <a:endParaRPr lang="fr-FR" altLang="fr-FR">
              <a:solidFill>
                <a:srgbClr val="00589A"/>
              </a:solidFill>
              <a:latin typeface="Calibri" panose="020F0502020204030204" pitchFamily="34" charset="0"/>
            </a:endParaRPr>
          </a:p>
          <a:p>
            <a:r>
              <a:rPr lang="fr-FR" altLang="fr-FR">
                <a:solidFill>
                  <a:srgbClr val="00589A"/>
                </a:solidFill>
                <a:latin typeface="Calibri" panose="020F0502020204030204" pitchFamily="34" charset="0"/>
              </a:rPr>
              <a:t>Budget AESN sur 6 ans : 3,84 milliards d’€</a:t>
            </a:r>
          </a:p>
        </p:txBody>
      </p:sp>
      <p:sp>
        <p:nvSpPr>
          <p:cNvPr id="38916" name="Espace réservé du numéro de diapositive 3">
            <a:extLst>
              <a:ext uri="{FF2B5EF4-FFF2-40B4-BE49-F238E27FC236}">
                <a16:creationId xmlns:a16="http://schemas.microsoft.com/office/drawing/2014/main" id="{D07E2095-86A6-41DA-9DC4-5825EA7FD8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1883A0-8474-4FC7-B68C-976AD997F16D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e l'image des diapositives 1">
            <a:extLst>
              <a:ext uri="{FF2B5EF4-FFF2-40B4-BE49-F238E27FC236}">
                <a16:creationId xmlns:a16="http://schemas.microsoft.com/office/drawing/2014/main" id="{CDF92EB8-2B62-4404-84CB-027A4D5993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ce réservé des commentaires 2">
            <a:extLst>
              <a:ext uri="{FF2B5EF4-FFF2-40B4-BE49-F238E27FC236}">
                <a16:creationId xmlns:a16="http://schemas.microsoft.com/office/drawing/2014/main" id="{721E7C88-46B9-43A5-B767-DFFE86671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9940" name="Espace réservé du numéro de diapositive 3">
            <a:extLst>
              <a:ext uri="{FF2B5EF4-FFF2-40B4-BE49-F238E27FC236}">
                <a16:creationId xmlns:a16="http://schemas.microsoft.com/office/drawing/2014/main" id="{464A2E8B-1315-46EB-A45B-CE43F71439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EA5CE4-45E3-4701-A6E9-7251177E8491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>
            <a:extLst>
              <a:ext uri="{FF2B5EF4-FFF2-40B4-BE49-F238E27FC236}">
                <a16:creationId xmlns:a16="http://schemas.microsoft.com/office/drawing/2014/main" id="{9D78805B-0A90-4C61-A855-5E1DE9B287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ce réservé des commentaires 2">
            <a:extLst>
              <a:ext uri="{FF2B5EF4-FFF2-40B4-BE49-F238E27FC236}">
                <a16:creationId xmlns:a16="http://schemas.microsoft.com/office/drawing/2014/main" id="{17E18693-4094-4010-AF10-89E33924B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40964" name="Espace réservé du numéro de diapositive 3">
            <a:extLst>
              <a:ext uri="{FF2B5EF4-FFF2-40B4-BE49-F238E27FC236}">
                <a16:creationId xmlns:a16="http://schemas.microsoft.com/office/drawing/2014/main" id="{B86CCFEB-B265-4E22-9CC5-F1D9DD762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78B3F-B731-45B8-BD0D-B7CCEE72FEF6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>
            <a:extLst>
              <a:ext uri="{FF2B5EF4-FFF2-40B4-BE49-F238E27FC236}">
                <a16:creationId xmlns:a16="http://schemas.microsoft.com/office/drawing/2014/main" id="{146973A5-EE94-4F44-9DC9-0D2035D92F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Espace réservé des commentaires 2">
            <a:extLst>
              <a:ext uri="{FF2B5EF4-FFF2-40B4-BE49-F238E27FC236}">
                <a16:creationId xmlns:a16="http://schemas.microsoft.com/office/drawing/2014/main" id="{FD520E59-C3FE-463C-BB2C-A50C238FA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>
              <a:spcAft>
                <a:spcPts val="1200"/>
              </a:spcAft>
            </a:pPr>
            <a:r>
              <a:rPr lang="fr-FR" altLang="fr-FR" sz="2400">
                <a:solidFill>
                  <a:srgbClr val="00589A"/>
                </a:solidFill>
                <a:latin typeface="Arial" panose="020B0604020202020204" pitchFamily="34" charset="0"/>
              </a:rPr>
              <a:t>Gérer les pluies courantes</a:t>
            </a:r>
          </a:p>
          <a:p>
            <a:pPr lvl="1" algn="just" eaLnBrk="1" hangingPunct="1">
              <a:spcAft>
                <a:spcPts val="1200"/>
              </a:spcAft>
            </a:pPr>
            <a:r>
              <a:rPr lang="fr-FR" altLang="fr-FR" sz="2000">
                <a:solidFill>
                  <a:srgbClr val="00589A"/>
                </a:solidFill>
                <a:latin typeface="Arial" panose="020B0604020202020204" pitchFamily="34" charset="0"/>
              </a:rPr>
              <a:t>80% de la pluie annuelle correspond à une pluie de 8 à 10 mm</a:t>
            </a:r>
          </a:p>
          <a:p>
            <a:pPr lvl="1" algn="just" eaLnBrk="1" hangingPunct="1">
              <a:spcAft>
                <a:spcPts val="1200"/>
              </a:spcAft>
            </a:pPr>
            <a:r>
              <a:rPr lang="fr-FR" altLang="fr-FR" sz="2000">
                <a:solidFill>
                  <a:srgbClr val="00589A"/>
                </a:solidFill>
                <a:latin typeface="Arial" panose="020B0604020202020204" pitchFamily="34" charset="0"/>
              </a:rPr>
              <a:t>Une pluie décennale = 4 cm</a:t>
            </a:r>
          </a:p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41988" name="Espace réservé du numéro de diapositive 3">
            <a:extLst>
              <a:ext uri="{FF2B5EF4-FFF2-40B4-BE49-F238E27FC236}">
                <a16:creationId xmlns:a16="http://schemas.microsoft.com/office/drawing/2014/main" id="{17BCC378-1AEB-41FF-AD5F-F1302723F7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80EB69-2820-4CE1-B595-74FBF8F8183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>
            <a:extLst>
              <a:ext uri="{FF2B5EF4-FFF2-40B4-BE49-F238E27FC236}">
                <a16:creationId xmlns:a16="http://schemas.microsoft.com/office/drawing/2014/main" id="{86C6AE09-9F21-4944-82BB-B84D03AFD6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Espace réservé des commentaires 2">
            <a:extLst>
              <a:ext uri="{FF2B5EF4-FFF2-40B4-BE49-F238E27FC236}">
                <a16:creationId xmlns:a16="http://schemas.microsoft.com/office/drawing/2014/main" id="{F3F3A208-C1D3-40FE-84AA-B834DA437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>
              <a:spcAft>
                <a:spcPts val="1200"/>
              </a:spcAft>
            </a:pPr>
            <a:r>
              <a:rPr lang="fr-FR" altLang="fr-FR" i="1">
                <a:solidFill>
                  <a:srgbClr val="00589A"/>
                </a:solidFill>
                <a:latin typeface="Arial" panose="020B0604020202020204" pitchFamily="34" charset="0"/>
              </a:rPr>
              <a:t>Solutions permettant de retenir temporairement les eaux pluviales avant de les restituer au milieu récepteur principalement par infiltration.</a:t>
            </a:r>
          </a:p>
          <a:p>
            <a:pPr algn="just" eaLnBrk="1" hangingPunct="1">
              <a:spcAft>
                <a:spcPts val="1200"/>
              </a:spcAft>
            </a:pPr>
            <a:endParaRPr lang="fr-FR" altLang="fr-FR" i="1">
              <a:solidFill>
                <a:srgbClr val="00589A"/>
              </a:solidFill>
              <a:latin typeface="Arial" panose="020B0604020202020204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r>
              <a:rPr lang="fr-FR" altLang="fr-FR" i="1">
                <a:solidFill>
                  <a:srgbClr val="00589A"/>
                </a:solidFill>
                <a:latin typeface="Arial" panose="020B0604020202020204" pitchFamily="34" charset="0"/>
              </a:rPr>
              <a:t>Alternative aux réseaux de canalisation souterrains</a:t>
            </a:r>
          </a:p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43012" name="Espace réservé du numéro de diapositive 3">
            <a:extLst>
              <a:ext uri="{FF2B5EF4-FFF2-40B4-BE49-F238E27FC236}">
                <a16:creationId xmlns:a16="http://schemas.microsoft.com/office/drawing/2014/main" id="{0FE1EA94-C489-4310-A51F-630191E7E8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F3DBD0-02B7-4B46-8B4B-8BF3E3E6746D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Fond 1 - titr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>
            <a:lvl1pPr>
              <a:defRPr cap="all">
                <a:solidFill>
                  <a:schemeClr val="tx2"/>
                </a:solidFill>
                <a:latin typeface="Barlow Condensed SemiBold"/>
                <a:cs typeface="Barlow Condensed SemiBold"/>
              </a:defRPr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17526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Barlow Condensed"/>
                <a:cs typeface="Barlow Condense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pic>
        <p:nvPicPr>
          <p:cNvPr id="10" name="Image 9" descr="logoSMBVB(couleur)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9397" y="5867400"/>
            <a:ext cx="1367403" cy="666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Users\jeanneje\Documents\Jeremie\Pluvial\Présentation powerpoint\bandeau powerpoint.png">
            <a:extLst>
              <a:ext uri="{FF2B5EF4-FFF2-40B4-BE49-F238E27FC236}">
                <a16:creationId xmlns:a16="http://schemas.microsoft.com/office/drawing/2014/main" id="{733F49F5-19A2-43A3-9D15-4C74188FA0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16" y="1"/>
            <a:ext cx="805668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AFC25E-6738-4B5D-B284-1A6217D08DC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01A3DB-186B-426C-AA4D-7F2B98F9258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922378-5F7B-41CF-AC98-EEE6F8884DC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3093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0EC4307-5506-4ECD-B970-94FE5D9E66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AAE3ED-3996-4AD3-9395-806B0D0C2EC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406B2-0DC8-468E-A25A-9AD6555F309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6105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0964E8-28D8-4737-BB7E-A3F82D3ED8B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13CA07-FA77-4485-B690-A5ABF6490B5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1E758F-5AEF-455A-8776-1EC5BF31CE4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07319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15158" y="1325564"/>
            <a:ext cx="3943350" cy="491172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9185" y="1325564"/>
            <a:ext cx="3944815" cy="491172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0A17C0-667E-4CE8-A939-6A2C903B289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C2754E-18D0-42F0-9CFF-19587ABFF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D535FA-907F-421F-AA4D-E1755285C5B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57615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44715E5-65D4-486D-82C8-27706A6DCE1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E06F638-F7B0-420F-AC7B-4B96D617BB2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088241-6580-42A7-B5A2-72C5DA5AB35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91873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B84A88D-A80A-4184-854A-06D48D72F8F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C1ABAD-864F-4C58-B747-E0643893B76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4E25B1-3784-4668-9393-9C0D986D9C0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32162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7CCDA8C-06AD-4906-B048-2C8CD19E684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636E043-A37D-4709-9EEB-10D557E8D4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D0784-7145-45B1-B6FD-58FA560C3AB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54958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Fond 1 - titr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533401"/>
            <a:ext cx="7772400" cy="609600"/>
          </a:xfrm>
        </p:spPr>
        <p:txBody>
          <a:bodyPr/>
          <a:lstStyle>
            <a:lvl1pPr>
              <a:defRPr cap="all">
                <a:solidFill>
                  <a:schemeClr val="tx2"/>
                </a:solidFill>
                <a:latin typeface="Barlow Condensed SemiBold"/>
                <a:cs typeface="Barlow Condensed SemiBold"/>
              </a:defRPr>
            </a:lvl1pPr>
          </a:lstStyle>
          <a:p>
            <a:r>
              <a:rPr lang="fr-FR" dirty="0"/>
              <a:t>Le SAGE</a:t>
            </a:r>
            <a:endParaRPr lang="fr-BE" dirty="0"/>
          </a:p>
        </p:txBody>
      </p:sp>
      <p:sp>
        <p:nvSpPr>
          <p:cNvPr id="5" name="Titre 1"/>
          <p:cNvSpPr txBox="1">
            <a:spLocks/>
          </p:cNvSpPr>
          <p:nvPr userDrawn="1"/>
        </p:nvSpPr>
        <p:spPr>
          <a:xfrm>
            <a:off x="685800" y="1295401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300" b="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rlow Condensed SemiBold"/>
                <a:ea typeface="+mj-ea"/>
                <a:cs typeface="Barlow Condensed SemiBold"/>
              </a:rPr>
              <a:t>BIÈVRE</a:t>
            </a:r>
            <a:endParaRPr kumimoji="0" lang="fr-BE" sz="43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rlow Condensed SemiBold"/>
              <a:ea typeface="+mj-ea"/>
              <a:cs typeface="Barlow Condensed SemiBold"/>
            </a:endParaRPr>
          </a:p>
        </p:txBody>
      </p:sp>
      <p:sp>
        <p:nvSpPr>
          <p:cNvPr id="6" name="Titre 1"/>
          <p:cNvSpPr txBox="1">
            <a:spLocks/>
          </p:cNvSpPr>
          <p:nvPr userDrawn="1"/>
        </p:nvSpPr>
        <p:spPr>
          <a:xfrm>
            <a:off x="685800" y="1219200"/>
            <a:ext cx="7772400" cy="15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algn="ctr" rtl="0"/>
            <a:r>
              <a:rPr lang="fr-FR" sz="1800" kern="1200" cap="all" baseline="30000">
                <a:solidFill>
                  <a:schemeClr val="tx2"/>
                </a:solidFill>
                <a:latin typeface="Barlow Condensed SemiBold"/>
                <a:ea typeface="+mn-ea"/>
                <a:cs typeface="Barlow Condensed SemiBold"/>
              </a:rPr>
              <a:t>Schéma d’Aménagement et de Gestion des Eaux</a:t>
            </a:r>
          </a:p>
        </p:txBody>
      </p:sp>
      <p:pic>
        <p:nvPicPr>
          <p:cNvPr id="8" name="Image 7" descr="logoSMBVB(couleur)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9397" y="5867400"/>
            <a:ext cx="1367403" cy="666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172CF8-EFBD-4848-8521-B0E6C15073E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93C743-F145-4EF3-946D-D69B90F5BC4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E4FD7D-C048-4B5E-AE78-737DA98DA02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55541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85A08C-2C67-4374-A1A5-7B055C998B8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4FF4E8-42C3-42C9-A03F-83C7DB19EE9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D6731D-E3FF-49EB-A342-3034C5AA740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678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A25077F-DCF2-4F36-A80F-1D14B6969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FF382D-88A0-4561-A40C-026F536C4F6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96640-39FB-4289-B759-5F9CD8CE0FA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44009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37889" y="0"/>
            <a:ext cx="2006111" cy="623728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15159" y="0"/>
            <a:ext cx="5882054" cy="623728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E415EE-9FB6-435C-87F0-A3724510F1E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C689C4-589A-4EE7-BD0A-480513E8C33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4482F-16CA-46E7-B6C5-8D29FD35972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0103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1115158" y="0"/>
            <a:ext cx="8028842" cy="62372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2E79D6-4375-49F9-967F-3357A69D38D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9F7B31-C7C5-44B9-969C-FF7DC4D966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0D3602-5D99-41C3-A178-8086223A0F0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03440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158" y="0"/>
            <a:ext cx="8028842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15158" y="1325564"/>
            <a:ext cx="3943350" cy="49117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199185" y="1325564"/>
            <a:ext cx="3944815" cy="49117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D55245-DDA5-43D6-A9FB-D576C882384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BBB8C1-99FF-4068-A424-E214CDD34F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9D418A-9D0D-42BE-92A3-8DA4EB9381F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60654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7315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177" y="550247"/>
            <a:ext cx="8609647" cy="335476"/>
          </a:xfrm>
        </p:spPr>
        <p:txBody>
          <a:bodyPr lIns="0" tIns="0" rIns="0" bIns="0"/>
          <a:lstStyle>
            <a:lvl1pPr>
              <a:defRPr sz="218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5583" y="1640026"/>
            <a:ext cx="8392834" cy="335476"/>
          </a:xfrm>
        </p:spPr>
        <p:txBody>
          <a:bodyPr lIns="0" tIns="0" rIns="0" bIns="0"/>
          <a:lstStyle>
            <a:lvl1pPr>
              <a:defRPr sz="218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620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177" y="550247"/>
            <a:ext cx="8609647" cy="335476"/>
          </a:xfrm>
        </p:spPr>
        <p:txBody>
          <a:bodyPr lIns="0" tIns="0" rIns="0" bIns="0"/>
          <a:lstStyle>
            <a:lvl1pPr>
              <a:defRPr sz="218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57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177" y="550247"/>
            <a:ext cx="8609647" cy="335476"/>
          </a:xfrm>
        </p:spPr>
        <p:txBody>
          <a:bodyPr lIns="0" tIns="0" rIns="0" bIns="0"/>
          <a:lstStyle>
            <a:lvl1pPr>
              <a:defRPr sz="218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34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Fond 2 - couran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81000" y="152400"/>
            <a:ext cx="8604176" cy="1143000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3600"/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1951037"/>
            <a:ext cx="6635080" cy="3992563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Tx/>
              <a:buBlip>
                <a:blip r:embed="rId3"/>
              </a:buBlip>
              <a:defRPr sz="2800"/>
            </a:lvl1pPr>
            <a:lvl2pPr>
              <a:buSzPct val="80000"/>
              <a:buFontTx/>
              <a:buBlip>
                <a:blip r:embed="rId4"/>
              </a:buBlip>
              <a:defRPr sz="2200"/>
            </a:lvl2pPr>
            <a:lvl3pPr>
              <a:defRPr sz="2000"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13" name="ZoneTexte 12"/>
          <p:cNvSpPr txBox="1"/>
          <p:nvPr userDrawn="1"/>
        </p:nvSpPr>
        <p:spPr>
          <a:xfrm>
            <a:off x="15753" y="6525344"/>
            <a:ext cx="375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tx2"/>
                </a:solidFill>
                <a:latin typeface="Barlow Condensed SemiBold"/>
                <a:cs typeface="Barlow Condensed SemiBold"/>
              </a:rPr>
              <a:t>CLASSE D’EAU – 31 mai</a:t>
            </a:r>
            <a:r>
              <a:rPr lang="fr-FR" sz="1800" baseline="0" dirty="0">
                <a:solidFill>
                  <a:schemeClr val="tx2"/>
                </a:solidFill>
                <a:latin typeface="Barlow Condensed SemiBold"/>
                <a:cs typeface="Barlow Condensed SemiBold"/>
              </a:rPr>
              <a:t> </a:t>
            </a:r>
            <a:r>
              <a:rPr lang="fr-FR" sz="1800" dirty="0">
                <a:solidFill>
                  <a:schemeClr val="tx2"/>
                </a:solidFill>
                <a:latin typeface="Barlow Condensed SemiBold"/>
                <a:cs typeface="Barlow Condensed SemiBold"/>
              </a:rPr>
              <a:t>2021</a:t>
            </a:r>
            <a:endParaRPr lang="fr-FR" sz="1800" dirty="0">
              <a:latin typeface="Barlow Condensed"/>
              <a:cs typeface="Barlow Condensed"/>
            </a:endParaRPr>
          </a:p>
        </p:txBody>
      </p:sp>
      <p:pic>
        <p:nvPicPr>
          <p:cNvPr id="15" name="Image 14" descr="Ondulation filet 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447800"/>
            <a:ext cx="7601712" cy="1432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1F5AEC-8E04-4D20-8B52-DD8FD9BF24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60232" y="6093296"/>
            <a:ext cx="2482752" cy="620689"/>
          </a:xfrm>
          <a:prstGeom prst="rect">
            <a:avLst/>
          </a:prstGeom>
        </p:spPr>
      </p:pic>
      <p:sp>
        <p:nvSpPr>
          <p:cNvPr id="4" name="ZoneTexte 3"/>
          <p:cNvSpPr txBox="1"/>
          <p:nvPr userDrawn="1"/>
        </p:nvSpPr>
        <p:spPr>
          <a:xfrm>
            <a:off x="7884368" y="6529319"/>
            <a:ext cx="598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EF4FF0F-DCFB-0141-A8B0-9B134B22071F}" type="slidenum">
              <a:rPr lang="fr-FR" sz="1800" smtClean="0">
                <a:latin typeface="Barlow Condensed"/>
                <a:cs typeface="Barlow Condensed"/>
              </a:rPr>
              <a:pPr/>
              <a:t>‹N°›</a:t>
            </a:fld>
            <a:endParaRPr lang="fr-FR" sz="1800" dirty="0">
              <a:latin typeface="Barlow Condensed"/>
              <a:cs typeface="Barlow Condensed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FE39F1-90B9-4652-AACE-81C05E6CA445}"/>
              </a:ext>
            </a:extLst>
          </p:cNvPr>
          <p:cNvSpPr/>
          <p:nvPr userDrawn="1"/>
        </p:nvSpPr>
        <p:spPr>
          <a:xfrm>
            <a:off x="6659216" y="6705600"/>
            <a:ext cx="86409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2864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02/06/2021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81553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02/06/2021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00575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02/06/2021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4398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02/06/2021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5423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02/06/2021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03222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02/06/2021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77538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02/06/2021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9246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02/06/2021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71691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02/06/2021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207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02/06/2021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96310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02/06/2021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037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surtitre Et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AD3F-7881-474B-9CCF-834C37B9EE1C}" type="datetime3">
              <a:rPr lang="fr-FR" smtClean="0"/>
              <a:pPr/>
              <a:t>02.06.21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Cliquez et modifiez l'intertitre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/>
            </a:lvl1pPr>
          </a:lstStyle>
          <a:p>
            <a:fld id="{3D453498-1936-9948-82D9-4E24231DE29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pour une image  11"/>
          <p:cNvSpPr>
            <a:spLocks noGrp="1"/>
          </p:cNvSpPr>
          <p:nvPr>
            <p:ph type="pic" sz="quarter" idx="13" hasCustomPrompt="1"/>
          </p:nvPr>
        </p:nvSpPr>
        <p:spPr>
          <a:xfrm>
            <a:off x="1948000" y="151406"/>
            <a:ext cx="883806" cy="549999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 b="0" i="0" baseline="0">
                <a:solidFill>
                  <a:schemeClr val="tx1"/>
                </a:solidFill>
                <a:latin typeface="Arial"/>
              </a:defRPr>
            </a:lvl1pPr>
          </a:lstStyle>
          <a:p>
            <a:r>
              <a:rPr lang="fr-FR" dirty="0"/>
              <a:t>Insérer logo opération</a:t>
            </a:r>
          </a:p>
        </p:txBody>
      </p:sp>
    </p:spTree>
    <p:extLst>
      <p:ext uri="{BB962C8B-B14F-4D97-AF65-F5344CB8AC3E}">
        <p14:creationId xmlns:p14="http://schemas.microsoft.com/office/powerpoint/2010/main" val="508360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surtitre Et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AD3F-7881-474B-9CCF-834C37B9EE1C}" type="datetime3">
              <a:rPr lang="fr-FR" smtClean="0"/>
              <a:pPr/>
              <a:t>02.06.21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Cliquez et modifiez l'intertitre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/>
            </a:lvl1pPr>
          </a:lstStyle>
          <a:p>
            <a:fld id="{3D453498-1936-9948-82D9-4E24231DE29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pour une image  11"/>
          <p:cNvSpPr>
            <a:spLocks noGrp="1"/>
          </p:cNvSpPr>
          <p:nvPr>
            <p:ph type="pic" sz="quarter" idx="13" hasCustomPrompt="1"/>
          </p:nvPr>
        </p:nvSpPr>
        <p:spPr>
          <a:xfrm>
            <a:off x="1948000" y="151406"/>
            <a:ext cx="883806" cy="549999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 b="0" i="0" baseline="0">
                <a:solidFill>
                  <a:schemeClr val="tx1"/>
                </a:solidFill>
                <a:latin typeface="Arial"/>
              </a:defRPr>
            </a:lvl1pPr>
          </a:lstStyle>
          <a:p>
            <a:r>
              <a:rPr lang="fr-FR" dirty="0"/>
              <a:t>Insérer logo opération</a:t>
            </a:r>
          </a:p>
        </p:txBody>
      </p:sp>
    </p:spTree>
    <p:extLst>
      <p:ext uri="{BB962C8B-B14F-4D97-AF65-F5344CB8AC3E}">
        <p14:creationId xmlns:p14="http://schemas.microsoft.com/office/powerpoint/2010/main" val="618664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215510" cy="650240"/>
          </a:xfrm>
          <a:prstGeom prst="rect">
            <a:avLst/>
          </a:prstGeom>
          <a:solidFill>
            <a:srgbClr val="E300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9" name="Image 8" descr="SACLAY_LogoBLAN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90" y="60960"/>
            <a:ext cx="1334050" cy="548640"/>
          </a:xfrm>
          <a:prstGeom prst="rect">
            <a:avLst/>
          </a:prstGeom>
        </p:spPr>
      </p:pic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509364" y="0"/>
            <a:ext cx="1634636" cy="223519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4168812" y="218440"/>
            <a:ext cx="4975188" cy="3911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7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et modifier le commentaire de la photo</a:t>
            </a:r>
          </a:p>
        </p:txBody>
      </p:sp>
    </p:spTree>
    <p:extLst>
      <p:ext uri="{BB962C8B-B14F-4D97-AF65-F5344CB8AC3E}">
        <p14:creationId xmlns:p14="http://schemas.microsoft.com/office/powerpoint/2010/main" val="6408168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er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215510" cy="650240"/>
          </a:xfrm>
          <a:prstGeom prst="rect">
            <a:avLst/>
          </a:prstGeom>
          <a:solidFill>
            <a:srgbClr val="E300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9" name="Image 8" descr="SACLAY_LogoBLAN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90" y="60960"/>
            <a:ext cx="1334050" cy="548640"/>
          </a:xfrm>
          <a:prstGeom prst="rect">
            <a:avLst/>
          </a:prstGeom>
        </p:spPr>
      </p:pic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509364" y="0"/>
            <a:ext cx="1634636" cy="223519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EE6AD3F-7881-474B-9CCF-834C37B9EE1C}" type="datetime3">
              <a:rPr lang="fr-FR" smtClean="0"/>
              <a:pPr/>
              <a:t>02.06.21</a:t>
            </a:fld>
            <a:endParaRPr lang="fr-FR"/>
          </a:p>
        </p:txBody>
      </p:sp>
      <p:sp>
        <p:nvSpPr>
          <p:cNvPr id="11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4168812" y="218440"/>
            <a:ext cx="4975188" cy="3911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7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et modifier le commentaire de la photo</a:t>
            </a:r>
          </a:p>
        </p:txBody>
      </p:sp>
    </p:spTree>
    <p:extLst>
      <p:ext uri="{BB962C8B-B14F-4D97-AF65-F5344CB8AC3E}">
        <p14:creationId xmlns:p14="http://schemas.microsoft.com/office/powerpoint/2010/main" val="617175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 - blan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  18"/>
          <p:cNvSpPr>
            <a:spLocks noGrp="1"/>
          </p:cNvSpPr>
          <p:nvPr>
            <p:ph type="pic" sz="quarter" idx="10"/>
          </p:nvPr>
        </p:nvSpPr>
        <p:spPr>
          <a:xfrm>
            <a:off x="106568" y="4108517"/>
            <a:ext cx="2880000" cy="20998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21" name="Espace réservé pour une image  20"/>
          <p:cNvSpPr>
            <a:spLocks noGrp="1"/>
          </p:cNvSpPr>
          <p:nvPr>
            <p:ph type="pic" sz="quarter" idx="11"/>
          </p:nvPr>
        </p:nvSpPr>
        <p:spPr>
          <a:xfrm>
            <a:off x="3129209" y="4108517"/>
            <a:ext cx="2880000" cy="2099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23" name="Espace réservé pour une image  22"/>
          <p:cNvSpPr>
            <a:spLocks noGrp="1"/>
          </p:cNvSpPr>
          <p:nvPr>
            <p:ph type="pic" sz="quarter" idx="12"/>
          </p:nvPr>
        </p:nvSpPr>
        <p:spPr>
          <a:xfrm>
            <a:off x="6151850" y="4108517"/>
            <a:ext cx="2880000" cy="2100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1280159"/>
            <a:ext cx="7772400" cy="32512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l">
              <a:defRPr sz="2000" b="0" i="0" spc="-120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et modifiez le surtitre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615440"/>
            <a:ext cx="7772400" cy="548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cap="all" spc="-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et modifiez le quartier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88" y="295886"/>
            <a:ext cx="1828800" cy="748224"/>
          </a:xfrm>
          <a:prstGeom prst="rect">
            <a:avLst/>
          </a:prstGeom>
        </p:spPr>
      </p:pic>
      <p:sp>
        <p:nvSpPr>
          <p:cNvPr id="12" name="Sous-titre 2"/>
          <p:cNvSpPr txBox="1">
            <a:spLocks/>
          </p:cNvSpPr>
          <p:nvPr userDrawn="1"/>
        </p:nvSpPr>
        <p:spPr>
          <a:xfrm>
            <a:off x="685800" y="2600961"/>
            <a:ext cx="7772400" cy="843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None/>
              <a:defRPr sz="4800" b="1" i="0" kern="1200" spc="-12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E3004F"/>
              </a:buClr>
              <a:buFont typeface="+mj-lt"/>
              <a:buNone/>
              <a:defRPr sz="2600" kern="1200" baseline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prstClr val="white"/>
              </a:buClr>
            </a:pPr>
            <a:r>
              <a:rPr lang="fr-FR" sz="6000" cap="all" dirty="0">
                <a:solidFill>
                  <a:srgbClr val="E3004F"/>
                </a:solidFill>
              </a:rPr>
              <a:t>Réunion Publique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685800" y="2082799"/>
            <a:ext cx="7772400" cy="4368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00" b="0" i="0" kern="1200" cap="all" spc="-120"/>
            </a:lvl1pPr>
            <a:lvl2pPr marL="457200" indent="0">
              <a:buNone/>
              <a:defRPr sz="1200" b="0" i="0" kern="1200" spc="-120"/>
            </a:lvl2pPr>
            <a:lvl3pPr>
              <a:defRPr sz="1200" b="0" i="0" kern="1200" spc="-120"/>
            </a:lvl3pPr>
            <a:lvl4pPr>
              <a:defRPr sz="1200" b="0" i="0" kern="1200" spc="-120"/>
            </a:lvl4pPr>
            <a:lvl5pPr>
              <a:defRPr sz="1200" b="0" i="0" kern="1200" spc="-12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4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373148" y="5783753"/>
            <a:ext cx="2443008" cy="35559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800" b="0" i="0" kern="1200" spc="110">
                <a:solidFill>
                  <a:srgbClr val="E3004F"/>
                </a:solidFill>
              </a:defRPr>
            </a:lvl1pPr>
            <a:lvl2pPr marL="457200" indent="0">
              <a:buNone/>
              <a:defRPr sz="1200" b="0" i="0" kern="1200" spc="-120"/>
            </a:lvl2pPr>
            <a:lvl3pPr>
              <a:defRPr sz="1200" b="0" i="0" kern="1200" spc="-120"/>
            </a:lvl3pPr>
            <a:lvl4pPr>
              <a:defRPr sz="1200" b="0" i="0" kern="1200" spc="-120"/>
            </a:lvl4pPr>
            <a:lvl5pPr>
              <a:defRPr sz="1200" b="0" i="0" kern="1200" spc="-120"/>
            </a:lvl5pPr>
          </a:lstStyle>
          <a:p>
            <a:pPr lvl="0"/>
            <a:r>
              <a:rPr lang="fr-FR" dirty="0"/>
              <a:t>Cliquez et insérer un mot</a:t>
            </a:r>
          </a:p>
        </p:txBody>
      </p:sp>
      <p:sp>
        <p:nvSpPr>
          <p:cNvPr id="25" name="Espace réservé du texte 9"/>
          <p:cNvSpPr>
            <a:spLocks noGrp="1"/>
          </p:cNvSpPr>
          <p:nvPr>
            <p:ph type="body" sz="quarter" idx="15" hasCustomPrompt="1"/>
          </p:nvPr>
        </p:nvSpPr>
        <p:spPr>
          <a:xfrm>
            <a:off x="3956547" y="4131551"/>
            <a:ext cx="1961221" cy="3555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 kern="1200" spc="0">
                <a:solidFill>
                  <a:srgbClr val="E3004F"/>
                </a:solidFill>
              </a:defRPr>
            </a:lvl1pPr>
            <a:lvl2pPr marL="457200" indent="0">
              <a:buNone/>
              <a:defRPr sz="1200" b="0" i="0" kern="1200" spc="-120"/>
            </a:lvl2pPr>
            <a:lvl3pPr>
              <a:defRPr sz="1200" b="0" i="0" kern="1200" spc="-120"/>
            </a:lvl3pPr>
            <a:lvl4pPr>
              <a:defRPr sz="1200" b="0" i="0" kern="1200" spc="-120"/>
            </a:lvl4pPr>
            <a:lvl5pPr>
              <a:defRPr sz="1200" b="0" i="0" kern="1200" spc="-120"/>
            </a:lvl5pPr>
          </a:lstStyle>
          <a:p>
            <a:pPr lvl="0"/>
            <a:r>
              <a:rPr lang="fr-FR" dirty="0"/>
              <a:t>Cliquez et insérer un mot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10550" y="6207760"/>
            <a:ext cx="9215510" cy="650240"/>
          </a:xfrm>
          <a:prstGeom prst="rect">
            <a:avLst/>
          </a:prstGeom>
          <a:solidFill>
            <a:srgbClr val="E300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7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4631379" y="6502401"/>
            <a:ext cx="2755660" cy="3555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kern="1200" spc="10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>
              <a:buNone/>
              <a:defRPr sz="1200" b="0" i="0" kern="1200" spc="-120"/>
            </a:lvl2pPr>
            <a:lvl3pPr>
              <a:defRPr sz="1200" b="0" i="0" kern="1200" spc="-120"/>
            </a:lvl3pPr>
            <a:lvl4pPr>
              <a:defRPr sz="1200" b="0" i="0" kern="1200" spc="-120"/>
            </a:lvl4pPr>
            <a:lvl5pPr>
              <a:defRPr sz="1200" b="0" i="0" kern="1200" spc="-120"/>
            </a:lvl5pPr>
          </a:lstStyle>
          <a:p>
            <a:pPr lvl="0"/>
            <a:r>
              <a:rPr lang="fr-FR" dirty="0"/>
              <a:t>Cliquez et insérer un mot</a:t>
            </a:r>
          </a:p>
        </p:txBody>
      </p:sp>
      <p:sp>
        <p:nvSpPr>
          <p:cNvPr id="26" name="Espace réservé du texte 9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6452505"/>
            <a:ext cx="2755660" cy="3555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 b="0" i="0" kern="1200" spc="50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>
              <a:buNone/>
              <a:defRPr sz="1200" b="0" i="0" kern="1200" spc="-120"/>
            </a:lvl2pPr>
            <a:lvl3pPr>
              <a:defRPr sz="1200" b="0" i="0" kern="1200" spc="-120"/>
            </a:lvl3pPr>
            <a:lvl4pPr>
              <a:defRPr sz="1200" b="0" i="0" kern="1200" spc="-120"/>
            </a:lvl4pPr>
            <a:lvl5pPr>
              <a:defRPr sz="1200" b="0" i="0" kern="1200" spc="-120"/>
            </a:lvl5pPr>
          </a:lstStyle>
          <a:p>
            <a:pPr lvl="0"/>
            <a:r>
              <a:rPr lang="fr-FR" dirty="0"/>
              <a:t>Cliquez et insérer un mot</a:t>
            </a:r>
          </a:p>
        </p:txBody>
      </p:sp>
      <p:sp>
        <p:nvSpPr>
          <p:cNvPr id="28" name="Espace réservé du texte 9"/>
          <p:cNvSpPr>
            <a:spLocks noGrp="1"/>
          </p:cNvSpPr>
          <p:nvPr>
            <p:ph type="body" sz="quarter" idx="18" hasCustomPrompt="1"/>
          </p:nvPr>
        </p:nvSpPr>
        <p:spPr>
          <a:xfrm>
            <a:off x="2907294" y="6207760"/>
            <a:ext cx="3244556" cy="35559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3200" b="0" i="0" kern="12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 b="0" i="0" kern="1200" spc="-120"/>
            </a:lvl2pPr>
            <a:lvl3pPr>
              <a:defRPr sz="1200" b="0" i="0" kern="1200" spc="-120"/>
            </a:lvl3pPr>
            <a:lvl4pPr>
              <a:defRPr sz="1200" b="0" i="0" kern="1200" spc="-120"/>
            </a:lvl4pPr>
            <a:lvl5pPr>
              <a:defRPr sz="1200" b="0" i="0" kern="1200" spc="-120"/>
            </a:lvl5pPr>
          </a:lstStyle>
          <a:p>
            <a:pPr lvl="0"/>
            <a:r>
              <a:rPr lang="fr-FR" dirty="0"/>
              <a:t>Cliquez et insérer un mot</a:t>
            </a:r>
          </a:p>
        </p:txBody>
      </p:sp>
      <p:sp>
        <p:nvSpPr>
          <p:cNvPr id="29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6865818" y="6267184"/>
            <a:ext cx="1922576" cy="3555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 kern="12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 b="0" i="0" kern="1200" spc="-120"/>
            </a:lvl2pPr>
            <a:lvl3pPr>
              <a:defRPr sz="1200" b="0" i="0" kern="1200" spc="-120"/>
            </a:lvl3pPr>
            <a:lvl4pPr>
              <a:defRPr sz="1200" b="0" i="0" kern="1200" spc="-120"/>
            </a:lvl4pPr>
            <a:lvl5pPr>
              <a:defRPr sz="1200" b="0" i="0" kern="1200" spc="-120"/>
            </a:lvl5pPr>
          </a:lstStyle>
          <a:p>
            <a:pPr lvl="0"/>
            <a:r>
              <a:rPr lang="fr-FR" dirty="0"/>
              <a:t>Cliquez et insérer un mot</a:t>
            </a:r>
          </a:p>
        </p:txBody>
      </p:sp>
    </p:spTree>
    <p:extLst>
      <p:ext uri="{BB962C8B-B14F-4D97-AF65-F5344CB8AC3E}">
        <p14:creationId xmlns:p14="http://schemas.microsoft.com/office/powerpoint/2010/main" val="38437421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179388" y="1773238"/>
            <a:ext cx="8573354" cy="1705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ts val="2300"/>
              </a:lnSpc>
              <a:spcAft>
                <a:spcPts val="0"/>
              </a:spcAft>
              <a:defRPr sz="2000" b="1">
                <a:latin typeface="+mn-lt"/>
                <a:ea typeface="+mn-ea"/>
                <a:cs typeface="+mn-cs"/>
                <a:sym typeface="Arial"/>
              </a:defRPr>
            </a:lvl1pPr>
            <a:lvl2pPr algn="l">
              <a:lnSpc>
                <a:spcPts val="2300"/>
              </a:lnSpc>
              <a:spcBef>
                <a:spcPts val="1800"/>
              </a:spcBef>
              <a:defRPr sz="2000">
                <a:latin typeface="+mn-lt"/>
                <a:ea typeface="+mn-ea"/>
                <a:cs typeface="+mn-cs"/>
                <a:sym typeface="Arial"/>
              </a:defRPr>
            </a:lvl2pPr>
            <a:lvl3pPr marL="179388" indent="-173038" algn="l">
              <a:lnSpc>
                <a:spcPts val="2300"/>
              </a:lnSpc>
              <a:buFont typeface="LucidaGrande" charset="0"/>
              <a:buChar char="-"/>
              <a:tabLst/>
              <a:defRPr sz="2000">
                <a:latin typeface="+mn-lt"/>
                <a:ea typeface="+mn-ea"/>
                <a:cs typeface="+mn-cs"/>
                <a:sym typeface="Arial"/>
              </a:defRPr>
            </a:lvl3pPr>
            <a:lvl4pPr marL="179388" indent="-173038" algn="l">
              <a:lnSpc>
                <a:spcPts val="2300"/>
              </a:lnSpc>
              <a:spcBef>
                <a:spcPts val="0"/>
              </a:spcBef>
              <a:buFont typeface="Arial" charset="0"/>
              <a:buChar char="•"/>
              <a:tabLst/>
              <a:defRPr sz="2000">
                <a:latin typeface="+mn-lt"/>
                <a:ea typeface="+mn-ea"/>
                <a:cs typeface="+mn-cs"/>
                <a:sym typeface="Arial"/>
              </a:defRPr>
            </a:lvl4pPr>
            <a:lvl5pPr algn="l">
              <a:lnSpc>
                <a:spcPts val="2300"/>
              </a:lnSpc>
              <a:tabLst>
                <a:tab pos="901700" algn="l"/>
              </a:tabLst>
              <a:defRPr sz="20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37A287-B2A6-B34E-AA0C-55A07D4D82E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itre 7" title="Ici vient le grand titre"/>
          <p:cNvSpPr>
            <a:spLocks noGrp="1"/>
          </p:cNvSpPr>
          <p:nvPr>
            <p:ph type="title"/>
          </p:nvPr>
        </p:nvSpPr>
        <p:spPr>
          <a:xfrm>
            <a:off x="179388" y="899999"/>
            <a:ext cx="8573354" cy="566479"/>
          </a:xfrm>
          <a:prstGeom prst="rect">
            <a:avLst/>
          </a:prstGeom>
        </p:spPr>
        <p:txBody>
          <a:bodyPr vert="horz" wrap="square" lIns="0" tIns="0" rIns="0" bIns="180000" rtlCol="0" anchor="t" anchorCtr="0">
            <a:spAutoFit/>
          </a:bodyPr>
          <a:lstStyle>
            <a:lvl1pPr>
              <a:lnSpc>
                <a:spcPts val="3000"/>
              </a:lnSpc>
              <a:defRPr sz="25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9" name="LOGO E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44865"/>
            <a:ext cx="1079500" cy="436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LOGO EPS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44865"/>
            <a:ext cx="1079500" cy="436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934774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11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Grande image + légende dess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37A287-B2A6-B34E-AA0C-55A07D4D82E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pour une image  4"/>
          <p:cNvSpPr>
            <a:spLocks noGrp="1" noChangeAspect="1"/>
          </p:cNvSpPr>
          <p:nvPr>
            <p:ph type="pic" sz="quarter" idx="12"/>
          </p:nvPr>
        </p:nvSpPr>
        <p:spPr>
          <a:xfrm>
            <a:off x="179388" y="908050"/>
            <a:ext cx="8574087" cy="5173436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1" name="Shape 51"/>
          <p:cNvSpPr>
            <a:spLocks noGrp="1"/>
          </p:cNvSpPr>
          <p:nvPr>
            <p:ph type="body" sz="quarter" idx="1"/>
          </p:nvPr>
        </p:nvSpPr>
        <p:spPr>
          <a:xfrm>
            <a:off x="179387" y="6081486"/>
            <a:ext cx="8569325" cy="530329"/>
          </a:xfrm>
          <a:prstGeom prst="rect">
            <a:avLst/>
          </a:prstGeom>
        </p:spPr>
        <p:txBody>
          <a:bodyPr lIns="0" tIns="108000"/>
          <a:lstStyle>
            <a:lvl1pPr algn="l">
              <a:lnSpc>
                <a:spcPts val="1800"/>
              </a:lnSpc>
              <a:defRPr sz="1500" b="1">
                <a:latin typeface="+mn-lt"/>
                <a:ea typeface="+mn-ea"/>
                <a:cs typeface="+mn-cs"/>
                <a:sym typeface="Arial"/>
              </a:defRPr>
            </a:lvl1pPr>
            <a:lvl2pPr algn="l">
              <a:lnSpc>
                <a:spcPts val="1800"/>
              </a:lnSpc>
              <a:defRPr sz="1500">
                <a:latin typeface="+mn-lt"/>
                <a:ea typeface="+mn-ea"/>
                <a:cs typeface="+mn-cs"/>
                <a:sym typeface="Arial"/>
              </a:defRPr>
            </a:lvl2pPr>
            <a:lvl3pPr algn="l">
              <a:lnSpc>
                <a:spcPts val="1800"/>
              </a:lnSpc>
              <a:defRPr sz="1500">
                <a:latin typeface="+mn-lt"/>
                <a:ea typeface="+mn-ea"/>
                <a:cs typeface="+mn-cs"/>
                <a:sym typeface="Arial"/>
              </a:defRPr>
            </a:lvl3pPr>
            <a:lvl4pPr algn="l">
              <a:lnSpc>
                <a:spcPts val="1800"/>
              </a:lnSpc>
              <a:defRPr sz="1500">
                <a:latin typeface="+mn-lt"/>
                <a:ea typeface="+mn-ea"/>
                <a:cs typeface="+mn-cs"/>
                <a:sym typeface="Arial"/>
              </a:defRPr>
            </a:lvl4pPr>
            <a:lvl5pPr algn="l">
              <a:lnSpc>
                <a:spcPts val="1800"/>
              </a:lnSpc>
              <a:defRPr sz="15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pic>
        <p:nvPicPr>
          <p:cNvPr id="12" name="LOGO E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44865"/>
            <a:ext cx="1079500" cy="436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LOGO EPS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44865"/>
            <a:ext cx="1079500" cy="436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830462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3839" y="72897"/>
            <a:ext cx="7136321" cy="334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75" b="0" i="0">
                <a:solidFill>
                  <a:srgbClr val="459DD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9525" marR="3810"/>
            <a:r>
              <a:rPr lang="fr-FR" spc="-4"/>
              <a:t>28 </a:t>
            </a:r>
            <a:r>
              <a:rPr lang="fr-FR"/>
              <a:t>mai</a:t>
            </a:r>
            <a:r>
              <a:rPr lang="fr-FR" spc="-15"/>
              <a:t> </a:t>
            </a:r>
            <a:r>
              <a:rPr lang="fr-FR" spc="-4"/>
              <a:t>2021</a:t>
            </a:r>
            <a:r>
              <a:rPr lang="fr-FR" spc="-15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Classe</a:t>
            </a:r>
            <a:r>
              <a:rPr lang="fr-FR"/>
              <a:t> </a:t>
            </a:r>
            <a:r>
              <a:rPr lang="fr-FR" spc="-8"/>
              <a:t>d’eau</a:t>
            </a:r>
            <a:r>
              <a:rPr lang="fr-FR" spc="-4"/>
              <a:t> du</a:t>
            </a:r>
            <a:r>
              <a:rPr lang="fr-FR"/>
              <a:t> </a:t>
            </a:r>
            <a:r>
              <a:rPr lang="fr-FR" spc="-8"/>
              <a:t>SMBVB</a:t>
            </a:r>
            <a:r>
              <a:rPr lang="fr-FR" spc="8"/>
              <a:t> </a:t>
            </a:r>
            <a:r>
              <a:rPr lang="fr-FR" spc="-4"/>
              <a:t>– Présentation</a:t>
            </a:r>
            <a:r>
              <a:rPr lang="fr-FR" spc="-11"/>
              <a:t> </a:t>
            </a:r>
            <a:r>
              <a:rPr lang="fr-FR" spc="-8"/>
              <a:t>SIAAP</a:t>
            </a:r>
            <a:r>
              <a:rPr lang="fr-FR" spc="11"/>
              <a:t> </a:t>
            </a:r>
            <a:r>
              <a:rPr lang="fr-FR" spc="-4"/>
              <a:t>– Outil</a:t>
            </a:r>
            <a:r>
              <a:rPr lang="fr-FR" spc="4"/>
              <a:t> </a:t>
            </a:r>
            <a:r>
              <a:rPr lang="fr-FR" spc="-4"/>
              <a:t>Parapluie</a:t>
            </a:r>
            <a:r>
              <a:rPr lang="fr-FR"/>
              <a:t> </a:t>
            </a:r>
            <a:r>
              <a:rPr lang="fr-FR" spc="-4"/>
              <a:t>pour</a:t>
            </a:r>
            <a:r>
              <a:rPr lang="fr-FR"/>
              <a:t> </a:t>
            </a:r>
            <a:r>
              <a:rPr lang="fr-FR" spc="-4"/>
              <a:t>une</a:t>
            </a:r>
            <a:r>
              <a:rPr lang="fr-FR" spc="-11"/>
              <a:t> </a:t>
            </a:r>
            <a:r>
              <a:rPr lang="fr-FR" spc="-4"/>
              <a:t>systématisation</a:t>
            </a:r>
            <a:r>
              <a:rPr lang="fr-FR" spc="4"/>
              <a:t> </a:t>
            </a:r>
            <a:r>
              <a:rPr lang="fr-FR" spc="-4"/>
              <a:t>de</a:t>
            </a:r>
            <a:r>
              <a:rPr lang="fr-FR"/>
              <a:t> </a:t>
            </a:r>
            <a:r>
              <a:rPr lang="fr-FR" spc="-8"/>
              <a:t>la</a:t>
            </a:r>
            <a:r>
              <a:rPr lang="fr-FR"/>
              <a:t> </a:t>
            </a:r>
            <a:r>
              <a:rPr lang="fr-FR" spc="-4"/>
              <a:t>gestion à</a:t>
            </a:r>
            <a:r>
              <a:rPr lang="fr-FR"/>
              <a:t> </a:t>
            </a:r>
            <a:r>
              <a:rPr lang="fr-FR" spc="-4"/>
              <a:t>la </a:t>
            </a:r>
            <a:r>
              <a:rPr lang="fr-FR" spc="-199"/>
              <a:t> </a:t>
            </a:r>
            <a:r>
              <a:rPr lang="fr-FR" spc="-4"/>
              <a:t>source</a:t>
            </a:r>
            <a:r>
              <a:rPr lang="fr-FR" spc="-19"/>
              <a:t> </a:t>
            </a:r>
            <a:r>
              <a:rPr lang="fr-FR" spc="-4"/>
              <a:t>des</a:t>
            </a:r>
            <a:r>
              <a:rPr lang="fr-FR" spc="-8"/>
              <a:t> </a:t>
            </a:r>
            <a:r>
              <a:rPr lang="fr-FR" spc="-4"/>
              <a:t>eaux</a:t>
            </a:r>
            <a:r>
              <a:rPr lang="fr-FR" spc="-11"/>
              <a:t> </a:t>
            </a:r>
            <a:r>
              <a:rPr lang="fr-FR" spc="-8"/>
              <a:t>pluviales</a:t>
            </a:r>
            <a:endParaRPr lang="fr-FR" spc="-8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8575">
              <a:spcBef>
                <a:spcPts val="11"/>
              </a:spcBef>
            </a:pPr>
            <a:fld id="{81D60167-4931-47E6-BA6A-407CBD079E47}" type="slidenum">
              <a:rPr lang="fr-FR" spc="-4" smtClean="0"/>
              <a:pPr marL="28575">
                <a:spcBef>
                  <a:spcPts val="11"/>
                </a:spcBef>
              </a:pPr>
              <a:t>‹N°›</a:t>
            </a:fld>
            <a:endParaRPr lang="fr-FR" spc="-4" dirty="0"/>
          </a:p>
        </p:txBody>
      </p:sp>
    </p:spTree>
    <p:extLst>
      <p:ext uri="{BB962C8B-B14F-4D97-AF65-F5344CB8AC3E}">
        <p14:creationId xmlns:p14="http://schemas.microsoft.com/office/powerpoint/2010/main" val="194889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6524" y="104014"/>
            <a:ext cx="8390953" cy="276999"/>
          </a:xfrm>
        </p:spPr>
        <p:txBody>
          <a:bodyPr lIns="0" tIns="0" rIns="0" bIns="0"/>
          <a:lstStyle>
            <a:lvl1pPr>
              <a:defRPr sz="1800" b="0" i="0">
                <a:solidFill>
                  <a:srgbClr val="459DD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9525" marR="3810"/>
            <a:r>
              <a:rPr lang="fr-FR" spc="-4"/>
              <a:t>28 </a:t>
            </a:r>
            <a:r>
              <a:rPr lang="fr-FR"/>
              <a:t>mai</a:t>
            </a:r>
            <a:r>
              <a:rPr lang="fr-FR" spc="-15"/>
              <a:t> </a:t>
            </a:r>
            <a:r>
              <a:rPr lang="fr-FR" spc="-4"/>
              <a:t>2021</a:t>
            </a:r>
            <a:r>
              <a:rPr lang="fr-FR" spc="-15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Classe</a:t>
            </a:r>
            <a:r>
              <a:rPr lang="fr-FR"/>
              <a:t> </a:t>
            </a:r>
            <a:r>
              <a:rPr lang="fr-FR" spc="-8"/>
              <a:t>d’eau</a:t>
            </a:r>
            <a:r>
              <a:rPr lang="fr-FR" spc="-4"/>
              <a:t> du</a:t>
            </a:r>
            <a:r>
              <a:rPr lang="fr-FR"/>
              <a:t> </a:t>
            </a:r>
            <a:r>
              <a:rPr lang="fr-FR" spc="-8"/>
              <a:t>SMBVB</a:t>
            </a:r>
            <a:r>
              <a:rPr lang="fr-FR" spc="8"/>
              <a:t> </a:t>
            </a:r>
            <a:r>
              <a:rPr lang="fr-FR" spc="-4"/>
              <a:t>– Présentation</a:t>
            </a:r>
            <a:r>
              <a:rPr lang="fr-FR" spc="-11"/>
              <a:t> </a:t>
            </a:r>
            <a:r>
              <a:rPr lang="fr-FR" spc="-8"/>
              <a:t>SIAAP</a:t>
            </a:r>
            <a:r>
              <a:rPr lang="fr-FR" spc="11"/>
              <a:t> </a:t>
            </a:r>
            <a:r>
              <a:rPr lang="fr-FR" spc="-4"/>
              <a:t>– Outil</a:t>
            </a:r>
            <a:r>
              <a:rPr lang="fr-FR" spc="4"/>
              <a:t> </a:t>
            </a:r>
            <a:r>
              <a:rPr lang="fr-FR" spc="-4"/>
              <a:t>Parapluie</a:t>
            </a:r>
            <a:r>
              <a:rPr lang="fr-FR"/>
              <a:t> </a:t>
            </a:r>
            <a:r>
              <a:rPr lang="fr-FR" spc="-4"/>
              <a:t>pour</a:t>
            </a:r>
            <a:r>
              <a:rPr lang="fr-FR"/>
              <a:t> </a:t>
            </a:r>
            <a:r>
              <a:rPr lang="fr-FR" spc="-4"/>
              <a:t>une</a:t>
            </a:r>
            <a:r>
              <a:rPr lang="fr-FR" spc="-11"/>
              <a:t> </a:t>
            </a:r>
            <a:r>
              <a:rPr lang="fr-FR" spc="-4"/>
              <a:t>systématisation</a:t>
            </a:r>
            <a:r>
              <a:rPr lang="fr-FR" spc="4"/>
              <a:t> </a:t>
            </a:r>
            <a:r>
              <a:rPr lang="fr-FR" spc="-4"/>
              <a:t>de</a:t>
            </a:r>
            <a:r>
              <a:rPr lang="fr-FR"/>
              <a:t> </a:t>
            </a:r>
            <a:r>
              <a:rPr lang="fr-FR" spc="-8"/>
              <a:t>la</a:t>
            </a:r>
            <a:r>
              <a:rPr lang="fr-FR"/>
              <a:t> </a:t>
            </a:r>
            <a:r>
              <a:rPr lang="fr-FR" spc="-4"/>
              <a:t>gestion à</a:t>
            </a:r>
            <a:r>
              <a:rPr lang="fr-FR"/>
              <a:t> </a:t>
            </a:r>
            <a:r>
              <a:rPr lang="fr-FR" spc="-4"/>
              <a:t>la </a:t>
            </a:r>
            <a:r>
              <a:rPr lang="fr-FR" spc="-199"/>
              <a:t> </a:t>
            </a:r>
            <a:r>
              <a:rPr lang="fr-FR" spc="-4"/>
              <a:t>source</a:t>
            </a:r>
            <a:r>
              <a:rPr lang="fr-FR" spc="-19"/>
              <a:t> </a:t>
            </a:r>
            <a:r>
              <a:rPr lang="fr-FR" spc="-4"/>
              <a:t>des</a:t>
            </a:r>
            <a:r>
              <a:rPr lang="fr-FR" spc="-8"/>
              <a:t> </a:t>
            </a:r>
            <a:r>
              <a:rPr lang="fr-FR" spc="-4"/>
              <a:t>eaux</a:t>
            </a:r>
            <a:r>
              <a:rPr lang="fr-FR" spc="-11"/>
              <a:t> </a:t>
            </a:r>
            <a:r>
              <a:rPr lang="fr-FR" spc="-8"/>
              <a:t>pluviales</a:t>
            </a:r>
            <a:endParaRPr lang="fr-FR" spc="-8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8575">
              <a:spcBef>
                <a:spcPts val="11"/>
              </a:spcBef>
            </a:pPr>
            <a:fld id="{81D60167-4931-47E6-BA6A-407CBD079E47}" type="slidenum">
              <a:rPr lang="fr-FR" spc="-4" smtClean="0"/>
              <a:pPr marL="28575">
                <a:spcBef>
                  <a:spcPts val="11"/>
                </a:spcBef>
              </a:pPr>
              <a:t>‹N°›</a:t>
            </a:fld>
            <a:endParaRPr lang="fr-FR" spc="-4" dirty="0"/>
          </a:p>
        </p:txBody>
      </p:sp>
    </p:spTree>
    <p:extLst>
      <p:ext uri="{BB962C8B-B14F-4D97-AF65-F5344CB8AC3E}">
        <p14:creationId xmlns:p14="http://schemas.microsoft.com/office/powerpoint/2010/main" val="400100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6524" y="104014"/>
            <a:ext cx="8390953" cy="276999"/>
          </a:xfrm>
        </p:spPr>
        <p:txBody>
          <a:bodyPr lIns="0" tIns="0" rIns="0" bIns="0"/>
          <a:lstStyle>
            <a:lvl1pPr>
              <a:defRPr sz="1800" b="0" i="0">
                <a:solidFill>
                  <a:srgbClr val="459DD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9525" marR="3810"/>
            <a:r>
              <a:rPr lang="fr-FR" spc="-4"/>
              <a:t>28 </a:t>
            </a:r>
            <a:r>
              <a:rPr lang="fr-FR"/>
              <a:t>mai</a:t>
            </a:r>
            <a:r>
              <a:rPr lang="fr-FR" spc="-15"/>
              <a:t> </a:t>
            </a:r>
            <a:r>
              <a:rPr lang="fr-FR" spc="-4"/>
              <a:t>2021</a:t>
            </a:r>
            <a:r>
              <a:rPr lang="fr-FR" spc="-15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Classe</a:t>
            </a:r>
            <a:r>
              <a:rPr lang="fr-FR"/>
              <a:t> </a:t>
            </a:r>
            <a:r>
              <a:rPr lang="fr-FR" spc="-8"/>
              <a:t>d’eau</a:t>
            </a:r>
            <a:r>
              <a:rPr lang="fr-FR" spc="-4"/>
              <a:t> du</a:t>
            </a:r>
            <a:r>
              <a:rPr lang="fr-FR"/>
              <a:t> </a:t>
            </a:r>
            <a:r>
              <a:rPr lang="fr-FR" spc="-8"/>
              <a:t>SMBVB</a:t>
            </a:r>
            <a:r>
              <a:rPr lang="fr-FR" spc="8"/>
              <a:t> </a:t>
            </a:r>
            <a:r>
              <a:rPr lang="fr-FR" spc="-4"/>
              <a:t>– Présentation</a:t>
            </a:r>
            <a:r>
              <a:rPr lang="fr-FR" spc="-11"/>
              <a:t> </a:t>
            </a:r>
            <a:r>
              <a:rPr lang="fr-FR" spc="-8"/>
              <a:t>SIAAP</a:t>
            </a:r>
            <a:r>
              <a:rPr lang="fr-FR" spc="11"/>
              <a:t> </a:t>
            </a:r>
            <a:r>
              <a:rPr lang="fr-FR" spc="-4"/>
              <a:t>– Outil</a:t>
            </a:r>
            <a:r>
              <a:rPr lang="fr-FR" spc="4"/>
              <a:t> </a:t>
            </a:r>
            <a:r>
              <a:rPr lang="fr-FR" spc="-4"/>
              <a:t>Parapluie</a:t>
            </a:r>
            <a:r>
              <a:rPr lang="fr-FR"/>
              <a:t> </a:t>
            </a:r>
            <a:r>
              <a:rPr lang="fr-FR" spc="-4"/>
              <a:t>pour</a:t>
            </a:r>
            <a:r>
              <a:rPr lang="fr-FR"/>
              <a:t> </a:t>
            </a:r>
            <a:r>
              <a:rPr lang="fr-FR" spc="-4"/>
              <a:t>une</a:t>
            </a:r>
            <a:r>
              <a:rPr lang="fr-FR" spc="-11"/>
              <a:t> </a:t>
            </a:r>
            <a:r>
              <a:rPr lang="fr-FR" spc="-4"/>
              <a:t>systématisation</a:t>
            </a:r>
            <a:r>
              <a:rPr lang="fr-FR" spc="4"/>
              <a:t> </a:t>
            </a:r>
            <a:r>
              <a:rPr lang="fr-FR" spc="-4"/>
              <a:t>de</a:t>
            </a:r>
            <a:r>
              <a:rPr lang="fr-FR"/>
              <a:t> </a:t>
            </a:r>
            <a:r>
              <a:rPr lang="fr-FR" spc="-8"/>
              <a:t>la</a:t>
            </a:r>
            <a:r>
              <a:rPr lang="fr-FR"/>
              <a:t> </a:t>
            </a:r>
            <a:r>
              <a:rPr lang="fr-FR" spc="-4"/>
              <a:t>gestion à</a:t>
            </a:r>
            <a:r>
              <a:rPr lang="fr-FR"/>
              <a:t> </a:t>
            </a:r>
            <a:r>
              <a:rPr lang="fr-FR" spc="-4"/>
              <a:t>la </a:t>
            </a:r>
            <a:r>
              <a:rPr lang="fr-FR" spc="-199"/>
              <a:t> </a:t>
            </a:r>
            <a:r>
              <a:rPr lang="fr-FR" spc="-4"/>
              <a:t>source</a:t>
            </a:r>
            <a:r>
              <a:rPr lang="fr-FR" spc="-19"/>
              <a:t> </a:t>
            </a:r>
            <a:r>
              <a:rPr lang="fr-FR" spc="-4"/>
              <a:t>des</a:t>
            </a:r>
            <a:r>
              <a:rPr lang="fr-FR" spc="-8"/>
              <a:t> </a:t>
            </a:r>
            <a:r>
              <a:rPr lang="fr-FR" spc="-4"/>
              <a:t>eaux</a:t>
            </a:r>
            <a:r>
              <a:rPr lang="fr-FR" spc="-11"/>
              <a:t> </a:t>
            </a:r>
            <a:r>
              <a:rPr lang="fr-FR" spc="-8"/>
              <a:t>pluviales</a:t>
            </a:r>
            <a:endParaRPr lang="fr-FR" spc="-8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8575">
              <a:spcBef>
                <a:spcPts val="11"/>
              </a:spcBef>
            </a:pPr>
            <a:fld id="{81D60167-4931-47E6-BA6A-407CBD079E47}" type="slidenum">
              <a:rPr lang="fr-FR" spc="-4" smtClean="0"/>
              <a:pPr marL="28575">
                <a:spcBef>
                  <a:spcPts val="11"/>
                </a:spcBef>
              </a:pPr>
              <a:t>‹N°›</a:t>
            </a:fld>
            <a:endParaRPr lang="fr-FR" spc="-4" dirty="0"/>
          </a:p>
        </p:txBody>
      </p:sp>
    </p:spTree>
    <p:extLst>
      <p:ext uri="{BB962C8B-B14F-4D97-AF65-F5344CB8AC3E}">
        <p14:creationId xmlns:p14="http://schemas.microsoft.com/office/powerpoint/2010/main" val="37772185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6524" y="104014"/>
            <a:ext cx="8390953" cy="276999"/>
          </a:xfrm>
        </p:spPr>
        <p:txBody>
          <a:bodyPr lIns="0" tIns="0" rIns="0" bIns="0"/>
          <a:lstStyle>
            <a:lvl1pPr>
              <a:defRPr sz="1800" b="0" i="0">
                <a:solidFill>
                  <a:srgbClr val="459DD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9525" marR="3810"/>
            <a:r>
              <a:rPr lang="fr-FR" spc="-4"/>
              <a:t>28 </a:t>
            </a:r>
            <a:r>
              <a:rPr lang="fr-FR"/>
              <a:t>mai</a:t>
            </a:r>
            <a:r>
              <a:rPr lang="fr-FR" spc="-15"/>
              <a:t> </a:t>
            </a:r>
            <a:r>
              <a:rPr lang="fr-FR" spc="-4"/>
              <a:t>2021</a:t>
            </a:r>
            <a:r>
              <a:rPr lang="fr-FR" spc="-15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Classe</a:t>
            </a:r>
            <a:r>
              <a:rPr lang="fr-FR"/>
              <a:t> </a:t>
            </a:r>
            <a:r>
              <a:rPr lang="fr-FR" spc="-8"/>
              <a:t>d’eau</a:t>
            </a:r>
            <a:r>
              <a:rPr lang="fr-FR" spc="-4"/>
              <a:t> du</a:t>
            </a:r>
            <a:r>
              <a:rPr lang="fr-FR"/>
              <a:t> </a:t>
            </a:r>
            <a:r>
              <a:rPr lang="fr-FR" spc="-8"/>
              <a:t>SMBVB</a:t>
            </a:r>
            <a:r>
              <a:rPr lang="fr-FR" spc="8"/>
              <a:t> </a:t>
            </a:r>
            <a:r>
              <a:rPr lang="fr-FR" spc="-4"/>
              <a:t>– Présentation</a:t>
            </a:r>
            <a:r>
              <a:rPr lang="fr-FR" spc="-11"/>
              <a:t> </a:t>
            </a:r>
            <a:r>
              <a:rPr lang="fr-FR" spc="-8"/>
              <a:t>SIAAP</a:t>
            </a:r>
            <a:r>
              <a:rPr lang="fr-FR" spc="11"/>
              <a:t> </a:t>
            </a:r>
            <a:r>
              <a:rPr lang="fr-FR" spc="-4"/>
              <a:t>– Outil</a:t>
            </a:r>
            <a:r>
              <a:rPr lang="fr-FR" spc="4"/>
              <a:t> </a:t>
            </a:r>
            <a:r>
              <a:rPr lang="fr-FR" spc="-4"/>
              <a:t>Parapluie</a:t>
            </a:r>
            <a:r>
              <a:rPr lang="fr-FR"/>
              <a:t> </a:t>
            </a:r>
            <a:r>
              <a:rPr lang="fr-FR" spc="-4"/>
              <a:t>pour</a:t>
            </a:r>
            <a:r>
              <a:rPr lang="fr-FR"/>
              <a:t> </a:t>
            </a:r>
            <a:r>
              <a:rPr lang="fr-FR" spc="-4"/>
              <a:t>une</a:t>
            </a:r>
            <a:r>
              <a:rPr lang="fr-FR" spc="-11"/>
              <a:t> </a:t>
            </a:r>
            <a:r>
              <a:rPr lang="fr-FR" spc="-4"/>
              <a:t>systématisation</a:t>
            </a:r>
            <a:r>
              <a:rPr lang="fr-FR" spc="4"/>
              <a:t> </a:t>
            </a:r>
            <a:r>
              <a:rPr lang="fr-FR" spc="-4"/>
              <a:t>de</a:t>
            </a:r>
            <a:r>
              <a:rPr lang="fr-FR"/>
              <a:t> </a:t>
            </a:r>
            <a:r>
              <a:rPr lang="fr-FR" spc="-8"/>
              <a:t>la</a:t>
            </a:r>
            <a:r>
              <a:rPr lang="fr-FR"/>
              <a:t> </a:t>
            </a:r>
            <a:r>
              <a:rPr lang="fr-FR" spc="-4"/>
              <a:t>gestion à</a:t>
            </a:r>
            <a:r>
              <a:rPr lang="fr-FR"/>
              <a:t> </a:t>
            </a:r>
            <a:r>
              <a:rPr lang="fr-FR" spc="-4"/>
              <a:t>la </a:t>
            </a:r>
            <a:r>
              <a:rPr lang="fr-FR" spc="-199"/>
              <a:t> </a:t>
            </a:r>
            <a:r>
              <a:rPr lang="fr-FR" spc="-4"/>
              <a:t>source</a:t>
            </a:r>
            <a:r>
              <a:rPr lang="fr-FR" spc="-19"/>
              <a:t> </a:t>
            </a:r>
            <a:r>
              <a:rPr lang="fr-FR" spc="-4"/>
              <a:t>des</a:t>
            </a:r>
            <a:r>
              <a:rPr lang="fr-FR" spc="-8"/>
              <a:t> </a:t>
            </a:r>
            <a:r>
              <a:rPr lang="fr-FR" spc="-4"/>
              <a:t>eaux</a:t>
            </a:r>
            <a:r>
              <a:rPr lang="fr-FR" spc="-11"/>
              <a:t> </a:t>
            </a:r>
            <a:r>
              <a:rPr lang="fr-FR" spc="-8"/>
              <a:t>pluviales</a:t>
            </a:r>
            <a:endParaRPr lang="fr-FR" spc="-8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8575">
              <a:spcBef>
                <a:spcPts val="11"/>
              </a:spcBef>
            </a:pPr>
            <a:fld id="{81D60167-4931-47E6-BA6A-407CBD079E47}" type="slidenum">
              <a:rPr lang="fr-FR" spc="-4" smtClean="0"/>
              <a:pPr marL="28575">
                <a:spcBef>
                  <a:spcPts val="11"/>
                </a:spcBef>
              </a:pPr>
              <a:t>‹N°›</a:t>
            </a:fld>
            <a:endParaRPr lang="fr-FR" spc="-4" dirty="0"/>
          </a:p>
        </p:txBody>
      </p:sp>
    </p:spTree>
    <p:extLst>
      <p:ext uri="{BB962C8B-B14F-4D97-AF65-F5344CB8AC3E}">
        <p14:creationId xmlns:p14="http://schemas.microsoft.com/office/powerpoint/2010/main" val="707933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549783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0115" y="6277608"/>
            <a:ext cx="988675" cy="36827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9017" y="1539240"/>
            <a:ext cx="1858229" cy="44653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67587" y="1947671"/>
            <a:ext cx="1857375" cy="127711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82446" y="3444240"/>
            <a:ext cx="1857375" cy="40081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7588" y="3845052"/>
            <a:ext cx="1815083" cy="3718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82447" y="4488179"/>
            <a:ext cx="1850516" cy="419100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74445" y="4885943"/>
            <a:ext cx="1815084" cy="751332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708142" y="1488947"/>
            <a:ext cx="2171700" cy="409498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9525" marR="3810"/>
            <a:r>
              <a:rPr lang="fr-FR" spc="-4"/>
              <a:t>28 </a:t>
            </a:r>
            <a:r>
              <a:rPr lang="fr-FR"/>
              <a:t>mai</a:t>
            </a:r>
            <a:r>
              <a:rPr lang="fr-FR" spc="-15"/>
              <a:t> </a:t>
            </a:r>
            <a:r>
              <a:rPr lang="fr-FR" spc="-4"/>
              <a:t>2021</a:t>
            </a:r>
            <a:r>
              <a:rPr lang="fr-FR" spc="-15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Classe</a:t>
            </a:r>
            <a:r>
              <a:rPr lang="fr-FR"/>
              <a:t> </a:t>
            </a:r>
            <a:r>
              <a:rPr lang="fr-FR" spc="-8"/>
              <a:t>d’eau</a:t>
            </a:r>
            <a:r>
              <a:rPr lang="fr-FR" spc="-4"/>
              <a:t> du</a:t>
            </a:r>
            <a:r>
              <a:rPr lang="fr-FR"/>
              <a:t> </a:t>
            </a:r>
            <a:r>
              <a:rPr lang="fr-FR" spc="-8"/>
              <a:t>SMBVB</a:t>
            </a:r>
            <a:r>
              <a:rPr lang="fr-FR" spc="8"/>
              <a:t> </a:t>
            </a:r>
            <a:r>
              <a:rPr lang="fr-FR" spc="-4"/>
              <a:t>– Présentation</a:t>
            </a:r>
            <a:r>
              <a:rPr lang="fr-FR" spc="-11"/>
              <a:t> </a:t>
            </a:r>
            <a:r>
              <a:rPr lang="fr-FR" spc="-8"/>
              <a:t>SIAAP</a:t>
            </a:r>
            <a:r>
              <a:rPr lang="fr-FR" spc="11"/>
              <a:t> </a:t>
            </a:r>
            <a:r>
              <a:rPr lang="fr-FR" spc="-4"/>
              <a:t>– Outil</a:t>
            </a:r>
            <a:r>
              <a:rPr lang="fr-FR" spc="4"/>
              <a:t> </a:t>
            </a:r>
            <a:r>
              <a:rPr lang="fr-FR" spc="-4"/>
              <a:t>Parapluie</a:t>
            </a:r>
            <a:r>
              <a:rPr lang="fr-FR"/>
              <a:t> </a:t>
            </a:r>
            <a:r>
              <a:rPr lang="fr-FR" spc="-4"/>
              <a:t>pour</a:t>
            </a:r>
            <a:r>
              <a:rPr lang="fr-FR"/>
              <a:t> </a:t>
            </a:r>
            <a:r>
              <a:rPr lang="fr-FR" spc="-4"/>
              <a:t>une</a:t>
            </a:r>
            <a:r>
              <a:rPr lang="fr-FR" spc="-11"/>
              <a:t> </a:t>
            </a:r>
            <a:r>
              <a:rPr lang="fr-FR" spc="-4"/>
              <a:t>systématisation</a:t>
            </a:r>
            <a:r>
              <a:rPr lang="fr-FR" spc="4"/>
              <a:t> </a:t>
            </a:r>
            <a:r>
              <a:rPr lang="fr-FR" spc="-4"/>
              <a:t>de</a:t>
            </a:r>
            <a:r>
              <a:rPr lang="fr-FR"/>
              <a:t> </a:t>
            </a:r>
            <a:r>
              <a:rPr lang="fr-FR" spc="-8"/>
              <a:t>la</a:t>
            </a:r>
            <a:r>
              <a:rPr lang="fr-FR"/>
              <a:t> </a:t>
            </a:r>
            <a:r>
              <a:rPr lang="fr-FR" spc="-4"/>
              <a:t>gestion à</a:t>
            </a:r>
            <a:r>
              <a:rPr lang="fr-FR"/>
              <a:t> </a:t>
            </a:r>
            <a:r>
              <a:rPr lang="fr-FR" spc="-4"/>
              <a:t>la </a:t>
            </a:r>
            <a:r>
              <a:rPr lang="fr-FR" spc="-199"/>
              <a:t> </a:t>
            </a:r>
            <a:r>
              <a:rPr lang="fr-FR" spc="-4"/>
              <a:t>source</a:t>
            </a:r>
            <a:r>
              <a:rPr lang="fr-FR" spc="-19"/>
              <a:t> </a:t>
            </a:r>
            <a:r>
              <a:rPr lang="fr-FR" spc="-4"/>
              <a:t>des</a:t>
            </a:r>
            <a:r>
              <a:rPr lang="fr-FR" spc="-8"/>
              <a:t> </a:t>
            </a:r>
            <a:r>
              <a:rPr lang="fr-FR" spc="-4"/>
              <a:t>eaux</a:t>
            </a:r>
            <a:r>
              <a:rPr lang="fr-FR" spc="-11"/>
              <a:t> </a:t>
            </a:r>
            <a:r>
              <a:rPr lang="fr-FR" spc="-8"/>
              <a:t>pluviales</a:t>
            </a:r>
            <a:endParaRPr lang="fr-FR" spc="-8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8575">
              <a:spcBef>
                <a:spcPts val="11"/>
              </a:spcBef>
            </a:pPr>
            <a:fld id="{81D60167-4931-47E6-BA6A-407CBD079E47}" type="slidenum">
              <a:rPr lang="fr-FR" spc="-4" smtClean="0"/>
              <a:pPr marL="28575">
                <a:spcBef>
                  <a:spcPts val="11"/>
                </a:spcBef>
              </a:pPr>
              <a:t>‹N°›</a:t>
            </a:fld>
            <a:endParaRPr lang="fr-FR" spc="-4" dirty="0"/>
          </a:p>
        </p:txBody>
      </p:sp>
    </p:spTree>
    <p:extLst>
      <p:ext uri="{BB962C8B-B14F-4D97-AF65-F5344CB8AC3E}">
        <p14:creationId xmlns:p14="http://schemas.microsoft.com/office/powerpoint/2010/main" val="2920093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79"/>
            <a:ext cx="7772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16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1516">
              <a:spcBef>
                <a:spcPts val="14"/>
              </a:spcBef>
            </a:pPr>
            <a:r>
              <a:rPr lang="fr-FR" spc="-9"/>
              <a:t>SMBVB, </a:t>
            </a:r>
            <a:r>
              <a:rPr lang="fr-FR" spc="-5"/>
              <a:t>Classes</a:t>
            </a:r>
            <a:r>
              <a:rPr lang="fr-FR" spc="-9"/>
              <a:t> </a:t>
            </a:r>
            <a:r>
              <a:rPr lang="fr-FR"/>
              <a:t>d’eau</a:t>
            </a:r>
            <a:r>
              <a:rPr lang="fr-FR" spc="-9"/>
              <a:t> </a:t>
            </a:r>
            <a:r>
              <a:rPr lang="fr-FR"/>
              <a:t>2021,</a:t>
            </a:r>
            <a:r>
              <a:rPr lang="fr-FR" spc="-9"/>
              <a:t> </a:t>
            </a:r>
            <a:r>
              <a:rPr lang="fr-FR" spc="-5"/>
              <a:t>31 </a:t>
            </a:r>
            <a:r>
              <a:rPr lang="fr-FR"/>
              <a:t>mai</a:t>
            </a:r>
            <a:r>
              <a:rPr lang="fr-FR" spc="-9"/>
              <a:t> </a:t>
            </a:r>
            <a:r>
              <a:rPr lang="fr-FR" spc="-5"/>
              <a:t>2021</a:t>
            </a:r>
            <a:endParaRPr lang="fr-FR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4895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650" y="468110"/>
            <a:ext cx="7174700" cy="251159"/>
          </a:xfrm>
        </p:spPr>
        <p:txBody>
          <a:bodyPr lIns="0" tIns="0" rIns="0" bIns="0"/>
          <a:lstStyle>
            <a:lvl1pPr>
              <a:defRPr sz="1632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3228" y="2197868"/>
            <a:ext cx="7753398" cy="251159"/>
          </a:xfrm>
        </p:spPr>
        <p:txBody>
          <a:bodyPr lIns="0" tIns="0" rIns="0" bIns="0"/>
          <a:lstStyle>
            <a:lvl1pPr>
              <a:defRPr sz="1632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16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1516">
              <a:spcBef>
                <a:spcPts val="14"/>
              </a:spcBef>
            </a:pPr>
            <a:r>
              <a:rPr lang="fr-FR" spc="-9"/>
              <a:t>SMBVB, </a:t>
            </a:r>
            <a:r>
              <a:rPr lang="fr-FR" spc="-5"/>
              <a:t>Classes</a:t>
            </a:r>
            <a:r>
              <a:rPr lang="fr-FR" spc="-9"/>
              <a:t> </a:t>
            </a:r>
            <a:r>
              <a:rPr lang="fr-FR"/>
              <a:t>d’eau</a:t>
            </a:r>
            <a:r>
              <a:rPr lang="fr-FR" spc="-9"/>
              <a:t> </a:t>
            </a:r>
            <a:r>
              <a:rPr lang="fr-FR"/>
              <a:t>2021,</a:t>
            </a:r>
            <a:r>
              <a:rPr lang="fr-FR" spc="-9"/>
              <a:t> </a:t>
            </a:r>
            <a:r>
              <a:rPr lang="fr-FR" spc="-5"/>
              <a:t>31 </a:t>
            </a:r>
            <a:r>
              <a:rPr lang="fr-FR"/>
              <a:t>mai</a:t>
            </a:r>
            <a:r>
              <a:rPr lang="fr-FR" spc="-9"/>
              <a:t> </a:t>
            </a:r>
            <a:r>
              <a:rPr lang="fr-FR" spc="-5"/>
              <a:t>2021</a:t>
            </a:r>
            <a:endParaRPr lang="fr-FR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59755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650" y="468110"/>
            <a:ext cx="7174700" cy="251159"/>
          </a:xfrm>
        </p:spPr>
        <p:txBody>
          <a:bodyPr lIns="0" tIns="0" rIns="0" bIns="0"/>
          <a:lstStyle>
            <a:lvl1pPr>
              <a:defRPr sz="1632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16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1516">
              <a:spcBef>
                <a:spcPts val="14"/>
              </a:spcBef>
            </a:pPr>
            <a:r>
              <a:rPr lang="fr-FR" spc="-9"/>
              <a:t>SMBVB, </a:t>
            </a:r>
            <a:r>
              <a:rPr lang="fr-FR" spc="-5"/>
              <a:t>Classes</a:t>
            </a:r>
            <a:r>
              <a:rPr lang="fr-FR" spc="-9"/>
              <a:t> </a:t>
            </a:r>
            <a:r>
              <a:rPr lang="fr-FR"/>
              <a:t>d’eau</a:t>
            </a:r>
            <a:r>
              <a:rPr lang="fr-FR" spc="-9"/>
              <a:t> </a:t>
            </a:r>
            <a:r>
              <a:rPr lang="fr-FR"/>
              <a:t>2021,</a:t>
            </a:r>
            <a:r>
              <a:rPr lang="fr-FR" spc="-9"/>
              <a:t> </a:t>
            </a:r>
            <a:r>
              <a:rPr lang="fr-FR" spc="-5"/>
              <a:t>31 </a:t>
            </a:r>
            <a:r>
              <a:rPr lang="fr-FR"/>
              <a:t>mai</a:t>
            </a:r>
            <a:r>
              <a:rPr lang="fr-FR" spc="-9"/>
              <a:t> </a:t>
            </a:r>
            <a:r>
              <a:rPr lang="fr-FR" spc="-5"/>
              <a:t>2021</a:t>
            </a:r>
            <a:endParaRPr lang="fr-FR"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0333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650" y="468110"/>
            <a:ext cx="7174700" cy="251159"/>
          </a:xfrm>
        </p:spPr>
        <p:txBody>
          <a:bodyPr lIns="0" tIns="0" rIns="0" bIns="0"/>
          <a:lstStyle>
            <a:lvl1pPr>
              <a:defRPr sz="1632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16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1516">
              <a:spcBef>
                <a:spcPts val="14"/>
              </a:spcBef>
            </a:pPr>
            <a:r>
              <a:rPr lang="fr-FR" spc="-9"/>
              <a:t>SMBVB, </a:t>
            </a:r>
            <a:r>
              <a:rPr lang="fr-FR" spc="-5"/>
              <a:t>Classes</a:t>
            </a:r>
            <a:r>
              <a:rPr lang="fr-FR" spc="-9"/>
              <a:t> </a:t>
            </a:r>
            <a:r>
              <a:rPr lang="fr-FR"/>
              <a:t>d’eau</a:t>
            </a:r>
            <a:r>
              <a:rPr lang="fr-FR" spc="-9"/>
              <a:t> </a:t>
            </a:r>
            <a:r>
              <a:rPr lang="fr-FR"/>
              <a:t>2021,</a:t>
            </a:r>
            <a:r>
              <a:rPr lang="fr-FR" spc="-9"/>
              <a:t> </a:t>
            </a:r>
            <a:r>
              <a:rPr lang="fr-FR" spc="-5"/>
              <a:t>31 </a:t>
            </a:r>
            <a:r>
              <a:rPr lang="fr-FR"/>
              <a:t>mai</a:t>
            </a:r>
            <a:r>
              <a:rPr lang="fr-FR" spc="-9"/>
              <a:t> </a:t>
            </a:r>
            <a:r>
              <a:rPr lang="fr-FR" spc="-5"/>
              <a:t>2021</a:t>
            </a:r>
            <a:endParaRPr lang="fr-FR" spc="-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5175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16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1516">
              <a:spcBef>
                <a:spcPts val="14"/>
              </a:spcBef>
            </a:pPr>
            <a:r>
              <a:rPr lang="fr-FR" spc="-9"/>
              <a:t>SMBVB, </a:t>
            </a:r>
            <a:r>
              <a:rPr lang="fr-FR" spc="-5"/>
              <a:t>Classes</a:t>
            </a:r>
            <a:r>
              <a:rPr lang="fr-FR" spc="-9"/>
              <a:t> </a:t>
            </a:r>
            <a:r>
              <a:rPr lang="fr-FR"/>
              <a:t>d’eau</a:t>
            </a:r>
            <a:r>
              <a:rPr lang="fr-FR" spc="-9"/>
              <a:t> </a:t>
            </a:r>
            <a:r>
              <a:rPr lang="fr-FR"/>
              <a:t>2021,</a:t>
            </a:r>
            <a:r>
              <a:rPr lang="fr-FR" spc="-9"/>
              <a:t> </a:t>
            </a:r>
            <a:r>
              <a:rPr lang="fr-FR" spc="-5"/>
              <a:t>31 </a:t>
            </a:r>
            <a:r>
              <a:rPr lang="fr-FR"/>
              <a:t>mai</a:t>
            </a:r>
            <a:r>
              <a:rPr lang="fr-FR" spc="-9"/>
              <a:t> </a:t>
            </a:r>
            <a:r>
              <a:rPr lang="fr-FR" spc="-5"/>
              <a:t>2021</a:t>
            </a:r>
            <a:endParaRPr lang="fr-FR" spc="-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768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286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3371532"/>
            <a:ext cx="822924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18734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8229240" cy="397701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90408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4015800" cy="397701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625"/>
            <a:ext cx="4015800" cy="397701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80094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3754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05257"/>
            <a:ext cx="822924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31680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625"/>
            <a:ext cx="4015800" cy="397701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383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9061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4015800" cy="397701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625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383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44134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625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383"/>
            <a:ext cx="822924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47987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822924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383"/>
            <a:ext cx="822924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80111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625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383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383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168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26496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625"/>
            <a:ext cx="26496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625"/>
            <a:ext cx="26496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383"/>
            <a:ext cx="26496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383"/>
            <a:ext cx="26496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383"/>
            <a:ext cx="26496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2146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7645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3371532"/>
            <a:ext cx="822924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42233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8229240" cy="397701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43015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4015800" cy="397701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625"/>
            <a:ext cx="4015800" cy="397701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40030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12046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705257"/>
            <a:ext cx="822924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68188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625"/>
            <a:ext cx="4015800" cy="397701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57200" y="3682383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4744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4015800" cy="397701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625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3682383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0620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625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3682383"/>
            <a:ext cx="822924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164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822924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3682383"/>
            <a:ext cx="822924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7111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625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383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674240" y="3682383"/>
            <a:ext cx="40158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734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541040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625"/>
            <a:ext cx="26496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239640" y="1604625"/>
            <a:ext cx="26496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22080" y="1604625"/>
            <a:ext cx="26496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3682383"/>
            <a:ext cx="26496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239640" y="3682383"/>
            <a:ext cx="26496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022080" y="3682383"/>
            <a:ext cx="2649600" cy="18968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903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Barlow Condensed"/>
          <a:ea typeface="+mj-ea"/>
          <a:cs typeface="Barlow Condensed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Barlow Condensed"/>
          <a:ea typeface="+mn-ea"/>
          <a:cs typeface="Barlow Condensed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Barlow Condensed"/>
          <a:ea typeface="+mn-ea"/>
          <a:cs typeface="Barlow Condensed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Barlow Condensed"/>
          <a:ea typeface="+mn-ea"/>
          <a:cs typeface="Barlow Condensed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Barlow Condensed"/>
          <a:ea typeface="+mn-ea"/>
          <a:cs typeface="Barlow Condensed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Barlow Condensed"/>
          <a:ea typeface="+mn-ea"/>
          <a:cs typeface="Barlow Condense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9B2136A-FDFE-4626-81DA-8AF7B074EC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5158" y="0"/>
            <a:ext cx="802884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7D74092-02EC-49FB-B9AD-D15E44CE3F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5158" y="1325564"/>
            <a:ext cx="8028842" cy="491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EE8331A-CF07-4902-8034-8F036A9092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49215" y="6453188"/>
            <a:ext cx="71115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92" i="1">
                <a:solidFill>
                  <a:srgbClr val="0071E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E0ACA86-D975-4302-8F2B-5227B98F37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60020" y="6524626"/>
            <a:ext cx="78398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92" b="1">
                <a:solidFill>
                  <a:srgbClr val="0071E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56184188-79F6-4FAD-973E-8FBF47C42C16}" type="slidenum">
              <a:rPr lang="fr-FR" altLang="fr-FR"/>
              <a:pPr/>
              <a:t>‹N°›</a:t>
            </a:fld>
            <a:endParaRPr lang="fr-FR" altLang="fr-FR"/>
          </a:p>
        </p:txBody>
      </p:sp>
      <p:pic>
        <p:nvPicPr>
          <p:cNvPr id="2" name="Picture 7" descr="Barre pour PPT">
            <a:extLst>
              <a:ext uri="{FF2B5EF4-FFF2-40B4-BE49-F238E27FC236}">
                <a16:creationId xmlns:a16="http://schemas.microsoft.com/office/drawing/2014/main" id="{787AECE1-162E-4604-A229-1EC2F5F298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887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8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23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23" b="1">
          <a:solidFill>
            <a:srgbClr val="0000CC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23" b="1">
          <a:solidFill>
            <a:srgbClr val="0000CC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23" b="1">
          <a:solidFill>
            <a:srgbClr val="0000CC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23" b="1">
          <a:solidFill>
            <a:srgbClr val="0000CC"/>
          </a:solidFill>
          <a:latin typeface="Garamond" pitchFamily="18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3323" b="1">
          <a:solidFill>
            <a:srgbClr val="0000CC"/>
          </a:solidFill>
          <a:latin typeface="Garamond" pitchFamily="18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3323" b="1">
          <a:solidFill>
            <a:srgbClr val="0000CC"/>
          </a:solidFill>
          <a:latin typeface="Garamond" pitchFamily="18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3323" b="1">
          <a:solidFill>
            <a:srgbClr val="0000CC"/>
          </a:solidFill>
          <a:latin typeface="Garamond" pitchFamily="18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3323" b="1">
          <a:solidFill>
            <a:srgbClr val="0000CC"/>
          </a:solidFill>
          <a:latin typeface="Garamond" pitchFamily="18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rgbClr val="0071E2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rgbClr val="0071E2"/>
          </a:solidFill>
          <a:latin typeface="+mn-lt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rgbClr val="0071E2"/>
          </a:solidFill>
          <a:latin typeface="+mn-lt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rgbClr val="0071E2"/>
          </a:solidFill>
          <a:latin typeface="+mn-lt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rgbClr val="0071E2"/>
          </a:solidFill>
          <a:latin typeface="+mn-lt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rgbClr val="0071E2"/>
          </a:solidFill>
          <a:latin typeface="+mn-lt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rgbClr val="0071E2"/>
          </a:solidFill>
          <a:latin typeface="+mn-lt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rgbClr val="0071E2"/>
          </a:solidFill>
          <a:latin typeface="+mn-lt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rgbClr val="0071E2"/>
          </a:solidFill>
          <a:latin typeface="+mn-lt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177" y="550247"/>
            <a:ext cx="8609647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5583" y="1640026"/>
            <a:ext cx="8392834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7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02/06/2021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371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"/>
            <a:ext cx="549783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0115" y="6277608"/>
            <a:ext cx="988675" cy="3682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6524" y="104014"/>
            <a:ext cx="83909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459DD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075308" y="6276942"/>
            <a:ext cx="5166836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9525" marR="3810"/>
            <a:r>
              <a:rPr lang="fr-FR" spc="-4"/>
              <a:t>28 </a:t>
            </a:r>
            <a:r>
              <a:rPr lang="fr-FR"/>
              <a:t>mai</a:t>
            </a:r>
            <a:r>
              <a:rPr lang="fr-FR" spc="-15"/>
              <a:t> </a:t>
            </a:r>
            <a:r>
              <a:rPr lang="fr-FR" spc="-4"/>
              <a:t>2021</a:t>
            </a:r>
            <a:r>
              <a:rPr lang="fr-FR" spc="-15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Classe</a:t>
            </a:r>
            <a:r>
              <a:rPr lang="fr-FR"/>
              <a:t> </a:t>
            </a:r>
            <a:r>
              <a:rPr lang="fr-FR" spc="-8"/>
              <a:t>d’eau</a:t>
            </a:r>
            <a:r>
              <a:rPr lang="fr-FR" spc="-4"/>
              <a:t> du</a:t>
            </a:r>
            <a:r>
              <a:rPr lang="fr-FR"/>
              <a:t> </a:t>
            </a:r>
            <a:r>
              <a:rPr lang="fr-FR" spc="-8"/>
              <a:t>SMBVB</a:t>
            </a:r>
            <a:r>
              <a:rPr lang="fr-FR" spc="8"/>
              <a:t> </a:t>
            </a:r>
            <a:r>
              <a:rPr lang="fr-FR" spc="-4"/>
              <a:t>– Présentation</a:t>
            </a:r>
            <a:r>
              <a:rPr lang="fr-FR" spc="-11"/>
              <a:t> </a:t>
            </a:r>
            <a:r>
              <a:rPr lang="fr-FR" spc="-8"/>
              <a:t>SIAAP</a:t>
            </a:r>
            <a:r>
              <a:rPr lang="fr-FR" spc="11"/>
              <a:t> </a:t>
            </a:r>
            <a:r>
              <a:rPr lang="fr-FR" spc="-4"/>
              <a:t>– Outil</a:t>
            </a:r>
            <a:r>
              <a:rPr lang="fr-FR" spc="4"/>
              <a:t> </a:t>
            </a:r>
            <a:r>
              <a:rPr lang="fr-FR" spc="-4"/>
              <a:t>Parapluie</a:t>
            </a:r>
            <a:r>
              <a:rPr lang="fr-FR"/>
              <a:t> </a:t>
            </a:r>
            <a:r>
              <a:rPr lang="fr-FR" spc="-4"/>
              <a:t>pour</a:t>
            </a:r>
            <a:r>
              <a:rPr lang="fr-FR"/>
              <a:t> </a:t>
            </a:r>
            <a:r>
              <a:rPr lang="fr-FR" spc="-4"/>
              <a:t>une</a:t>
            </a:r>
            <a:r>
              <a:rPr lang="fr-FR" spc="-11"/>
              <a:t> </a:t>
            </a:r>
            <a:r>
              <a:rPr lang="fr-FR" spc="-4"/>
              <a:t>systématisation</a:t>
            </a:r>
            <a:r>
              <a:rPr lang="fr-FR" spc="4"/>
              <a:t> </a:t>
            </a:r>
            <a:r>
              <a:rPr lang="fr-FR" spc="-4"/>
              <a:t>de</a:t>
            </a:r>
            <a:r>
              <a:rPr lang="fr-FR"/>
              <a:t> </a:t>
            </a:r>
            <a:r>
              <a:rPr lang="fr-FR" spc="-8"/>
              <a:t>la</a:t>
            </a:r>
            <a:r>
              <a:rPr lang="fr-FR"/>
              <a:t> </a:t>
            </a:r>
            <a:r>
              <a:rPr lang="fr-FR" spc="-4"/>
              <a:t>gestion à</a:t>
            </a:r>
            <a:r>
              <a:rPr lang="fr-FR"/>
              <a:t> </a:t>
            </a:r>
            <a:r>
              <a:rPr lang="fr-FR" spc="-4"/>
              <a:t>la </a:t>
            </a:r>
            <a:r>
              <a:rPr lang="fr-FR" spc="-199"/>
              <a:t> </a:t>
            </a:r>
            <a:r>
              <a:rPr lang="fr-FR" spc="-4"/>
              <a:t>source</a:t>
            </a:r>
            <a:r>
              <a:rPr lang="fr-FR" spc="-19"/>
              <a:t> </a:t>
            </a:r>
            <a:r>
              <a:rPr lang="fr-FR" spc="-4"/>
              <a:t>des</a:t>
            </a:r>
            <a:r>
              <a:rPr lang="fr-FR" spc="-8"/>
              <a:t> </a:t>
            </a:r>
            <a:r>
              <a:rPr lang="fr-FR" spc="-4"/>
              <a:t>eaux</a:t>
            </a:r>
            <a:r>
              <a:rPr lang="fr-FR" spc="-11"/>
              <a:t> </a:t>
            </a:r>
            <a:r>
              <a:rPr lang="fr-FR" spc="-8"/>
              <a:t>pluviales</a:t>
            </a:r>
            <a:endParaRPr lang="fr-FR" spc="-8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43257" y="6438552"/>
            <a:ext cx="153353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5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8575">
              <a:spcBef>
                <a:spcPts val="11"/>
              </a:spcBef>
            </a:pPr>
            <a:fld id="{81D60167-4931-47E6-BA6A-407CBD079E47}" type="slidenum">
              <a:rPr lang="fr-FR" spc="-4" smtClean="0"/>
              <a:pPr marL="28575">
                <a:spcBef>
                  <a:spcPts val="11"/>
                </a:spcBef>
              </a:pPr>
              <a:t>‹N°›</a:t>
            </a:fld>
            <a:endParaRPr lang="fr-FR" spc="-4" dirty="0"/>
          </a:p>
        </p:txBody>
      </p:sp>
    </p:spTree>
    <p:extLst>
      <p:ext uri="{BB962C8B-B14F-4D97-AF65-F5344CB8AC3E}">
        <p14:creationId xmlns:p14="http://schemas.microsoft.com/office/powerpoint/2010/main" val="276208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03" y="544"/>
            <a:ext cx="9137090" cy="685454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650" y="468110"/>
            <a:ext cx="7174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3228" y="2197868"/>
            <a:ext cx="775339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664525" y="6640338"/>
            <a:ext cx="2051641" cy="1255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16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1516">
              <a:spcBef>
                <a:spcPts val="14"/>
              </a:spcBef>
            </a:pPr>
            <a:r>
              <a:rPr lang="fr-FR" spc="-9"/>
              <a:t>SMBVB, </a:t>
            </a:r>
            <a:r>
              <a:rPr lang="fr-FR" spc="-5"/>
              <a:t>Classes</a:t>
            </a:r>
            <a:r>
              <a:rPr lang="fr-FR" spc="-9"/>
              <a:t> </a:t>
            </a:r>
            <a:r>
              <a:rPr lang="fr-FR"/>
              <a:t>d’eau</a:t>
            </a:r>
            <a:r>
              <a:rPr lang="fr-FR" spc="-9"/>
              <a:t> </a:t>
            </a:r>
            <a:r>
              <a:rPr lang="fr-FR"/>
              <a:t>2021,</a:t>
            </a:r>
            <a:r>
              <a:rPr lang="fr-FR" spc="-9"/>
              <a:t> </a:t>
            </a:r>
            <a:r>
              <a:rPr lang="fr-FR" spc="-5"/>
              <a:t>31 </a:t>
            </a:r>
            <a:r>
              <a:rPr lang="fr-FR"/>
              <a:t>mai</a:t>
            </a:r>
            <a:r>
              <a:rPr lang="fr-FR" spc="-9"/>
              <a:t> </a:t>
            </a:r>
            <a:r>
              <a:rPr lang="fr-FR" spc="-5"/>
              <a:t>2021</a:t>
            </a:r>
            <a:endParaRPr lang="fr-FR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3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3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025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"/>
          <p:cNvSpPr/>
          <p:nvPr/>
        </p:nvSpPr>
        <p:spPr>
          <a:xfrm>
            <a:off x="360000" y="6377711"/>
            <a:ext cx="8424000" cy="480"/>
          </a:xfrm>
          <a:prstGeom prst="line">
            <a:avLst/>
          </a:prstGeom>
          <a:ln w="10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Image 8"/>
          <p:cNvPicPr/>
          <p:nvPr/>
        </p:nvPicPr>
        <p:blipFill>
          <a:blip r:embed="rId14"/>
          <a:stretch/>
        </p:blipFill>
        <p:spPr>
          <a:xfrm>
            <a:off x="306000" y="143956"/>
            <a:ext cx="715320" cy="773521"/>
          </a:xfrm>
          <a:prstGeom prst="rect">
            <a:avLst/>
          </a:prstGeom>
          <a:ln>
            <a:noFill/>
          </a:ln>
        </p:spPr>
      </p:pic>
      <p:pic>
        <p:nvPicPr>
          <p:cNvPr id="2" name="Image 7"/>
          <p:cNvPicPr/>
          <p:nvPr/>
        </p:nvPicPr>
        <p:blipFill>
          <a:blip r:embed="rId15"/>
          <a:stretch/>
        </p:blipFill>
        <p:spPr>
          <a:xfrm>
            <a:off x="323640" y="202497"/>
            <a:ext cx="4604040" cy="4985181"/>
          </a:xfrm>
          <a:prstGeom prst="rect">
            <a:avLst/>
          </a:prstGeom>
          <a:ln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457200" y="273515"/>
            <a:ext cx="8229240" cy="114444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457200" y="1604625"/>
            <a:ext cx="8229240" cy="3977012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  <p:extLst>
      <p:ext uri="{BB962C8B-B14F-4D97-AF65-F5344CB8AC3E}">
        <p14:creationId xmlns:p14="http://schemas.microsoft.com/office/powerpoint/2010/main" val="260057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 1"/>
          <p:cNvSpPr/>
          <p:nvPr/>
        </p:nvSpPr>
        <p:spPr>
          <a:xfrm>
            <a:off x="360000" y="6377711"/>
            <a:ext cx="8424000" cy="480"/>
          </a:xfrm>
          <a:prstGeom prst="line">
            <a:avLst/>
          </a:prstGeom>
          <a:ln w="10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" name="Image 8"/>
          <p:cNvPicPr/>
          <p:nvPr/>
        </p:nvPicPr>
        <p:blipFill>
          <a:blip r:embed="rId14"/>
          <a:stretch/>
        </p:blipFill>
        <p:spPr>
          <a:xfrm>
            <a:off x="306000" y="143956"/>
            <a:ext cx="715320" cy="773521"/>
          </a:xfrm>
          <a:prstGeom prst="rect">
            <a:avLst/>
          </a:prstGeom>
          <a:ln>
            <a:noFill/>
          </a:ln>
        </p:spPr>
      </p:pic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457200" y="273515"/>
            <a:ext cx="8229240" cy="114444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57200" y="1604625"/>
            <a:ext cx="8229240" cy="3977012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  <p:extLst>
      <p:ext uri="{BB962C8B-B14F-4D97-AF65-F5344CB8AC3E}">
        <p14:creationId xmlns:p14="http://schemas.microsoft.com/office/powerpoint/2010/main" val="133757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cid:9F474C08-4515-4313-A2A5-42B4A90DE289" TargetMode="External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cid:A6C55A29-F58D-418C-A1AC-11FF0666FA17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2.jpe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pn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92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00.jpg"/><Relationship Id="rId4" Type="http://schemas.openxmlformats.org/officeDocument/2006/relationships/image" Target="../media/image199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09.jpeg"/><Relationship Id="rId5" Type="http://schemas.openxmlformats.org/officeDocument/2006/relationships/image" Target="../media/image208.emf"/><Relationship Id="rId4" Type="http://schemas.openxmlformats.org/officeDocument/2006/relationships/image" Target="../media/image207.e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1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77.jpg"/><Relationship Id="rId4" Type="http://schemas.openxmlformats.org/officeDocument/2006/relationships/hyperlink" Target="mailto:bilel.afrit@siaap.fr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tK2bACKCJGc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4.jpg"/><Relationship Id="rId5" Type="http://schemas.openxmlformats.org/officeDocument/2006/relationships/hyperlink" Target="http://www.f--s.fr/siaap/retour-seminaire.php" TargetMode="External"/><Relationship Id="rId4" Type="http://schemas.openxmlformats.org/officeDocument/2006/relationships/image" Target="../media/image10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velines.gouv.fr/Politiques-publiques/Environnement-et-prevention-des-" TargetMode="External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5.xml"/><Relationship Id="rId4" Type="http://schemas.openxmlformats.org/officeDocument/2006/relationships/hyperlink" Target="mailto:philippe.poupin@yvelines.gouv.fr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2.jpeg"/><Relationship Id="rId5" Type="http://schemas.openxmlformats.org/officeDocument/2006/relationships/image" Target="../media/image121.wmf"/><Relationship Id="rId4" Type="http://schemas.openxmlformats.org/officeDocument/2006/relationships/oleObject" Target="../embeddings/oleObject1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pn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4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8.png"/><Relationship Id="rId11" Type="http://schemas.openxmlformats.org/officeDocument/2006/relationships/image" Target="../media/image153.jpeg"/><Relationship Id="rId5" Type="http://schemas.openxmlformats.org/officeDocument/2006/relationships/image" Target="../media/image147.jpeg"/><Relationship Id="rId10" Type="http://schemas.openxmlformats.org/officeDocument/2006/relationships/image" Target="../media/image152.jpe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CA0B97-1CED-40E0-8A3C-FE75A8296B85}"/>
              </a:ext>
            </a:extLst>
          </p:cNvPr>
          <p:cNvSpPr/>
          <p:nvPr/>
        </p:nvSpPr>
        <p:spPr>
          <a:xfrm>
            <a:off x="0" y="1241376"/>
            <a:ext cx="9324528" cy="5616624"/>
          </a:xfrm>
          <a:prstGeom prst="rect">
            <a:avLst/>
          </a:prstGeom>
          <a:blipFill>
            <a:blip r:embed="rId2">
              <a:alphaModFix amt="4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11C448B-A1EA-4057-A9DD-5099606C06B6}"/>
              </a:ext>
            </a:extLst>
          </p:cNvPr>
          <p:cNvSpPr txBox="1">
            <a:spLocks/>
          </p:cNvSpPr>
          <p:nvPr/>
        </p:nvSpPr>
        <p:spPr>
          <a:xfrm>
            <a:off x="457200" y="250612"/>
            <a:ext cx="8229600" cy="147002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rlow Condensed"/>
                <a:ea typeface="+mj-ea"/>
                <a:cs typeface="Barlow Condensed"/>
              </a:defRPr>
            </a:lvl1pPr>
          </a:lstStyle>
          <a:p>
            <a:pPr>
              <a:spcAft>
                <a:spcPts val="300"/>
              </a:spcAft>
              <a:defRPr/>
            </a:pPr>
            <a:r>
              <a:rPr lang="fr-FR" sz="3200" dirty="0"/>
              <a:t>CLASSE D’EAU DE LA BIEVRE</a:t>
            </a:r>
            <a:br>
              <a:rPr lang="fr-FR" sz="3200" dirty="0"/>
            </a:br>
            <a:r>
              <a:rPr lang="fr-FR" sz="2800" cap="all" dirty="0">
                <a:solidFill>
                  <a:schemeClr val="tx2"/>
                </a:solidFill>
                <a:latin typeface="Barlow Condensed SemiBold"/>
              </a:rPr>
              <a:t>SESSION 1</a:t>
            </a:r>
          </a:p>
        </p:txBody>
      </p:sp>
      <p:pic>
        <p:nvPicPr>
          <p:cNvPr id="10" name="Image 9" descr="cid:A6C55A29-F58D-418C-A1AC-11FF0666FA17">
            <a:extLst>
              <a:ext uri="{FF2B5EF4-FFF2-40B4-BE49-F238E27FC236}">
                <a16:creationId xmlns:a16="http://schemas.microsoft.com/office/drawing/2014/main" id="{65DFCC93-CD31-45E2-B9B0-EE60E107C9F0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13023"/>
            <a:ext cx="3168352" cy="247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328395-F6B2-4E07-A917-A52D544F8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249" y="6237312"/>
            <a:ext cx="2482752" cy="620689"/>
          </a:xfrm>
          <a:prstGeom prst="rect">
            <a:avLst/>
          </a:prstGeom>
        </p:spPr>
      </p:pic>
      <p:pic>
        <p:nvPicPr>
          <p:cNvPr id="13" name="Image 12" descr="cid:9F474C08-4515-4313-A2A5-42B4A90DE289">
            <a:extLst>
              <a:ext uri="{FF2B5EF4-FFF2-40B4-BE49-F238E27FC236}">
                <a16:creationId xmlns:a16="http://schemas.microsoft.com/office/drawing/2014/main" id="{56549615-A5EC-4C36-805B-129F96E61805}"/>
              </a:ext>
            </a:extLst>
          </p:cNvPr>
          <p:cNvPicPr/>
          <p:nvPr/>
        </p:nvPicPr>
        <p:blipFill rotWithShape="1">
          <a:blip r:embed="rId6" r:link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08"/>
          <a:stretch>
            <a:fillRect/>
          </a:stretch>
        </p:blipFill>
        <p:spPr bwMode="auto">
          <a:xfrm>
            <a:off x="0" y="4226103"/>
            <a:ext cx="1307272" cy="2353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970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0292" y="836890"/>
            <a:ext cx="6803350" cy="307431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0745" y="836890"/>
            <a:ext cx="1784152" cy="29585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0745" y="3860839"/>
            <a:ext cx="1767007" cy="27432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40292" y="4005500"/>
            <a:ext cx="4038718" cy="24860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364" y="183112"/>
            <a:ext cx="7888039" cy="377840"/>
          </a:xfrm>
          <a:prstGeom prst="rect">
            <a:avLst/>
          </a:prstGeom>
        </p:spPr>
        <p:txBody>
          <a:bodyPr vert="horz" wrap="square" lIns="0" tIns="9823" rIns="0" bIns="0" rtlCol="0">
            <a:spAutoFit/>
          </a:bodyPr>
          <a:lstStyle/>
          <a:p>
            <a:pPr marL="8929">
              <a:spcBef>
                <a:spcPts val="77"/>
              </a:spcBef>
            </a:pPr>
            <a:r>
              <a:rPr sz="2391" spc="4" dirty="0">
                <a:solidFill>
                  <a:srgbClr val="52575F"/>
                </a:solidFill>
              </a:rPr>
              <a:t>LA</a:t>
            </a:r>
            <a:r>
              <a:rPr sz="2391" dirty="0">
                <a:solidFill>
                  <a:srgbClr val="52575F"/>
                </a:solidFill>
              </a:rPr>
              <a:t> PERFORMANCE</a:t>
            </a:r>
            <a:r>
              <a:rPr sz="2391" spc="21" dirty="0">
                <a:solidFill>
                  <a:srgbClr val="52575F"/>
                </a:solidFill>
              </a:rPr>
              <a:t> </a:t>
            </a:r>
            <a:r>
              <a:rPr sz="2391" spc="4" dirty="0">
                <a:solidFill>
                  <a:srgbClr val="52575F"/>
                </a:solidFill>
              </a:rPr>
              <a:t>DU</a:t>
            </a:r>
            <a:r>
              <a:rPr sz="2391" dirty="0">
                <a:solidFill>
                  <a:srgbClr val="52575F"/>
                </a:solidFill>
              </a:rPr>
              <a:t> SYSTEME</a:t>
            </a:r>
            <a:r>
              <a:rPr sz="2391" spc="28" dirty="0">
                <a:solidFill>
                  <a:srgbClr val="52575F"/>
                </a:solidFill>
              </a:rPr>
              <a:t> </a:t>
            </a:r>
            <a:r>
              <a:rPr sz="2391" spc="4" dirty="0">
                <a:solidFill>
                  <a:srgbClr val="52575F"/>
                </a:solidFill>
              </a:rPr>
              <a:t>DE</a:t>
            </a:r>
            <a:r>
              <a:rPr sz="2391" dirty="0">
                <a:solidFill>
                  <a:srgbClr val="52575F"/>
                </a:solidFill>
              </a:rPr>
              <a:t> TELEGESTION</a:t>
            </a:r>
            <a:r>
              <a:rPr sz="2391" spc="35" dirty="0">
                <a:solidFill>
                  <a:srgbClr val="52575F"/>
                </a:solidFill>
              </a:rPr>
              <a:t> </a:t>
            </a:r>
            <a:r>
              <a:rPr sz="2391" dirty="0">
                <a:solidFill>
                  <a:srgbClr val="52575F"/>
                </a:solidFill>
              </a:rPr>
              <a:t>:</a:t>
            </a:r>
            <a:endParaRPr sz="2391"/>
          </a:p>
        </p:txBody>
      </p:sp>
      <p:sp>
        <p:nvSpPr>
          <p:cNvPr id="7" name="object 7"/>
          <p:cNvSpPr txBox="1"/>
          <p:nvPr/>
        </p:nvSpPr>
        <p:spPr>
          <a:xfrm>
            <a:off x="250745" y="3429000"/>
            <a:ext cx="1800225" cy="1258918"/>
          </a:xfrm>
          <a:prstGeom prst="rect">
            <a:avLst/>
          </a:prstGeom>
          <a:solidFill>
            <a:srgbClr val="DCDEDF"/>
          </a:solidFill>
        </p:spPr>
        <p:txBody>
          <a:bodyPr vert="horz" wrap="square" lIns="0" tIns="25003" rIns="0" bIns="0" rtlCol="0">
            <a:spAutoFit/>
          </a:bodyPr>
          <a:lstStyle/>
          <a:p>
            <a:pPr marL="129922" marR="125904" indent="-446" algn="ctr" defTabSz="642915">
              <a:lnSpc>
                <a:spcPct val="99900"/>
              </a:lnSpc>
              <a:spcBef>
                <a:spcPts val="197"/>
              </a:spcBef>
            </a:pPr>
            <a:r>
              <a:rPr sz="2004" b="1" spc="-4" dirty="0">
                <a:solidFill>
                  <a:srgbClr val="FF0000"/>
                </a:solidFill>
                <a:latin typeface="Arial"/>
                <a:cs typeface="Arial"/>
              </a:rPr>
              <a:t>Utilisation </a:t>
            </a:r>
            <a:r>
              <a:rPr sz="2004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4" b="1" spc="-4" dirty="0">
                <a:solidFill>
                  <a:srgbClr val="FF0000"/>
                </a:solidFill>
                <a:latin typeface="Arial"/>
                <a:cs typeface="Arial"/>
              </a:rPr>
              <a:t>maximale de </a:t>
            </a:r>
            <a:r>
              <a:rPr sz="2004" b="1" spc="-54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4" b="1" spc="-4" dirty="0">
                <a:solidFill>
                  <a:srgbClr val="FF0000"/>
                </a:solidFill>
                <a:latin typeface="Arial"/>
                <a:cs typeface="Arial"/>
              </a:rPr>
              <a:t>la</a:t>
            </a:r>
            <a:r>
              <a:rPr sz="2004" b="1" spc="-32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4" b="1" spc="-4" dirty="0">
                <a:solidFill>
                  <a:srgbClr val="FF0000"/>
                </a:solidFill>
                <a:latin typeface="Arial"/>
                <a:cs typeface="Arial"/>
              </a:rPr>
              <a:t>section</a:t>
            </a:r>
            <a:r>
              <a:rPr sz="2004" b="1" spc="-32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4" b="1" spc="-4" dirty="0">
                <a:solidFill>
                  <a:srgbClr val="FF0000"/>
                </a:solidFill>
                <a:latin typeface="Arial"/>
                <a:cs typeface="Arial"/>
              </a:rPr>
              <a:t>de </a:t>
            </a:r>
            <a:r>
              <a:rPr sz="2004" b="1" spc="-54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4" b="1" spc="-4" dirty="0">
                <a:solidFill>
                  <a:srgbClr val="FF0000"/>
                </a:solidFill>
                <a:latin typeface="Arial"/>
                <a:cs typeface="Arial"/>
              </a:rPr>
              <a:t>la</a:t>
            </a:r>
            <a:r>
              <a:rPr sz="2004" b="1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4" b="1" spc="-4" dirty="0">
                <a:solidFill>
                  <a:srgbClr val="FF0000"/>
                </a:solidFill>
                <a:latin typeface="Arial"/>
                <a:cs typeface="Arial"/>
              </a:rPr>
              <a:t>rivière</a:t>
            </a:r>
            <a:endParaRPr sz="2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03402" y="3876109"/>
            <a:ext cx="2512368" cy="2779457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8929" marR="3572" indent="-2232" algn="ctr" defTabSz="642915">
              <a:spcBef>
                <a:spcPts val="74"/>
              </a:spcBef>
            </a:pPr>
            <a:r>
              <a:rPr sz="2250" b="1" dirty="0">
                <a:solidFill>
                  <a:srgbClr val="FF0000"/>
                </a:solidFill>
                <a:latin typeface="Arial"/>
                <a:cs typeface="Arial"/>
              </a:rPr>
              <a:t>AFFICHAGE EN </a:t>
            </a:r>
            <a:r>
              <a:rPr sz="2250" b="1" spc="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FF0000"/>
                </a:solidFill>
                <a:latin typeface="Arial"/>
                <a:cs typeface="Arial"/>
              </a:rPr>
              <a:t>CONTINU DES </a:t>
            </a:r>
            <a:r>
              <a:rPr sz="2250" b="1" spc="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FF0000"/>
                </a:solidFill>
                <a:latin typeface="Arial"/>
                <a:cs typeface="Arial"/>
              </a:rPr>
              <a:t>VALEURS</a:t>
            </a:r>
            <a:r>
              <a:rPr sz="225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FF0000"/>
                </a:solidFill>
                <a:latin typeface="Arial"/>
                <a:cs typeface="Arial"/>
              </a:rPr>
              <a:t>SUR</a:t>
            </a:r>
            <a:r>
              <a:rPr sz="2250" b="1" spc="-2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FF0000"/>
                </a:solidFill>
                <a:latin typeface="Arial"/>
                <a:cs typeface="Arial"/>
              </a:rPr>
              <a:t>LE </a:t>
            </a:r>
            <a:r>
              <a:rPr sz="2250" b="1" spc="-6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FF0000"/>
                </a:solidFill>
                <a:latin typeface="Arial"/>
                <a:cs typeface="Arial"/>
              </a:rPr>
              <a:t>POSTE DE </a:t>
            </a:r>
            <a:r>
              <a:rPr sz="2250" b="1" spc="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FF0000"/>
                </a:solidFill>
                <a:latin typeface="Arial"/>
                <a:cs typeface="Arial"/>
              </a:rPr>
              <a:t>TELEGESTION </a:t>
            </a:r>
            <a:r>
              <a:rPr sz="2250" b="1" spc="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FF0000"/>
                </a:solidFill>
                <a:latin typeface="Arial"/>
                <a:cs typeface="Arial"/>
              </a:rPr>
              <a:t>DANS </a:t>
            </a:r>
            <a:r>
              <a:rPr sz="2250" b="1" spc="-4" dirty="0">
                <a:solidFill>
                  <a:srgbClr val="FF0000"/>
                </a:solidFill>
                <a:latin typeface="Arial"/>
                <a:cs typeface="Arial"/>
              </a:rPr>
              <a:t>LES </a:t>
            </a:r>
            <a:r>
              <a:rPr sz="2250" b="1" dirty="0">
                <a:solidFill>
                  <a:srgbClr val="FF0000"/>
                </a:solidFill>
                <a:latin typeface="Arial"/>
                <a:cs typeface="Arial"/>
              </a:rPr>
              <a:t> BUREAUX DU </a:t>
            </a:r>
            <a:r>
              <a:rPr sz="2250" b="1" spc="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FF0000"/>
                </a:solidFill>
                <a:latin typeface="Arial"/>
                <a:cs typeface="Arial"/>
              </a:rPr>
              <a:t>SIAVB</a:t>
            </a:r>
            <a:endParaRPr sz="225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DA4C8688-BE5B-42F7-9746-2507A770F2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C22F49BB-60C6-4D56-A3EF-BD92F37A4C66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6808425E-E438-46F3-8970-C7B4C3B004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2566" y="769327"/>
            <a:ext cx="8056685" cy="1131277"/>
          </a:xfrm>
        </p:spPr>
        <p:txBody>
          <a:bodyPr/>
          <a:lstStyle/>
          <a:p>
            <a:pPr algn="just" eaLnBrk="1" hangingPunct="1">
              <a:defRPr/>
            </a:pPr>
            <a:r>
              <a:rPr lang="fr-FR" sz="2585" dirty="0">
                <a:solidFill>
                  <a:srgbClr val="990033"/>
                </a:solidFill>
                <a:latin typeface="+mn-lt"/>
              </a:rPr>
              <a:t>Les bonnes et mauvaises pratiques</a:t>
            </a:r>
          </a:p>
        </p:txBody>
      </p:sp>
      <p:pic>
        <p:nvPicPr>
          <p:cNvPr id="23556" name="Picture 37" descr="C:\Users\user\AppData\Local\Microsoft\Windows\Temporary Internet Files\Content.IE5\N5XH106Y\MC900433161[1].jpg">
            <a:extLst>
              <a:ext uri="{FF2B5EF4-FFF2-40B4-BE49-F238E27FC236}">
                <a16:creationId xmlns:a16="http://schemas.microsoft.com/office/drawing/2014/main" id="{834DA1B2-D1F6-4CEE-AD77-F754C0C7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766" y="1767254"/>
            <a:ext cx="1380392" cy="137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oupe 1">
            <a:extLst>
              <a:ext uri="{FF2B5EF4-FFF2-40B4-BE49-F238E27FC236}">
                <a16:creationId xmlns:a16="http://schemas.microsoft.com/office/drawing/2014/main" id="{178AD619-625E-4AAC-BC33-E136460FD990}"/>
              </a:ext>
            </a:extLst>
          </p:cNvPr>
          <p:cNvGrpSpPr>
            <a:grpSpLocks/>
          </p:cNvGrpSpPr>
          <p:nvPr/>
        </p:nvGrpSpPr>
        <p:grpSpPr bwMode="auto">
          <a:xfrm>
            <a:off x="1126881" y="1633905"/>
            <a:ext cx="3112477" cy="1959219"/>
            <a:chOff x="2288531" y="1728788"/>
            <a:chExt cx="3372307" cy="2122487"/>
          </a:xfrm>
        </p:grpSpPr>
        <p:pic>
          <p:nvPicPr>
            <p:cNvPr id="23581" name="Picture 12" descr="DSCN1484">
              <a:extLst>
                <a:ext uri="{FF2B5EF4-FFF2-40B4-BE49-F238E27FC236}">
                  <a16:creationId xmlns:a16="http://schemas.microsoft.com/office/drawing/2014/main" id="{E57D45A4-BCCE-4632-A6AE-65B5ABE64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17" r="6715" b="2647"/>
            <a:stretch>
              <a:fillRect/>
            </a:stretch>
          </p:blipFill>
          <p:spPr bwMode="auto">
            <a:xfrm>
              <a:off x="2636838" y="1728788"/>
              <a:ext cx="3024000" cy="2122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82" name="ZoneTexte 11">
              <a:extLst>
                <a:ext uri="{FF2B5EF4-FFF2-40B4-BE49-F238E27FC236}">
                  <a16:creationId xmlns:a16="http://schemas.microsoft.com/office/drawing/2014/main" id="{727E3619-082B-4D03-98A2-69DBF26E27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8531" y="1854220"/>
              <a:ext cx="1296143" cy="7462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71E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71E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71E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9pPr>
            </a:lstStyle>
            <a:p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FR" altLang="fr-FR" sz="1292">
                  <a:solidFill>
                    <a:srgbClr val="7030A0"/>
                  </a:solidFill>
                </a:rPr>
                <a:t>Eviter la concentration des flux</a:t>
              </a:r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BB2F3926-034F-4752-9C70-35509EFE918D}"/>
                </a:ext>
              </a:extLst>
            </p:cNvPr>
            <p:cNvSpPr/>
            <p:nvPr/>
          </p:nvSpPr>
          <p:spPr>
            <a:xfrm>
              <a:off x="3628563" y="2349500"/>
              <a:ext cx="819261" cy="906463"/>
            </a:xfrm>
            <a:custGeom>
              <a:avLst/>
              <a:gdLst>
                <a:gd name="connsiteX0" fmla="*/ 130629 w 1404258"/>
                <a:gd name="connsiteY0" fmla="*/ 0 h 1077686"/>
                <a:gd name="connsiteX1" fmla="*/ 0 w 1404258"/>
                <a:gd name="connsiteY1" fmla="*/ 805543 h 1077686"/>
                <a:gd name="connsiteX2" fmla="*/ 1045029 w 1404258"/>
                <a:gd name="connsiteY2" fmla="*/ 947057 h 1077686"/>
                <a:gd name="connsiteX3" fmla="*/ 1012372 w 1404258"/>
                <a:gd name="connsiteY3" fmla="*/ 1077686 h 1077686"/>
                <a:gd name="connsiteX4" fmla="*/ 1404258 w 1404258"/>
                <a:gd name="connsiteY4" fmla="*/ 925286 h 1077686"/>
                <a:gd name="connsiteX5" fmla="*/ 1132115 w 1404258"/>
                <a:gd name="connsiteY5" fmla="*/ 740229 h 1077686"/>
                <a:gd name="connsiteX6" fmla="*/ 1099458 w 1404258"/>
                <a:gd name="connsiteY6" fmla="*/ 838200 h 1077686"/>
                <a:gd name="connsiteX7" fmla="*/ 119743 w 1404258"/>
                <a:gd name="connsiteY7" fmla="*/ 740229 h 1077686"/>
                <a:gd name="connsiteX8" fmla="*/ 130629 w 1404258"/>
                <a:gd name="connsiteY8" fmla="*/ 0 h 107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4258" h="1077686">
                  <a:moveTo>
                    <a:pt x="130629" y="0"/>
                  </a:moveTo>
                  <a:lnTo>
                    <a:pt x="0" y="805543"/>
                  </a:lnTo>
                  <a:lnTo>
                    <a:pt x="1045029" y="947057"/>
                  </a:lnTo>
                  <a:lnTo>
                    <a:pt x="1012372" y="1077686"/>
                  </a:lnTo>
                  <a:lnTo>
                    <a:pt x="1404258" y="925286"/>
                  </a:lnTo>
                  <a:lnTo>
                    <a:pt x="1132115" y="740229"/>
                  </a:lnTo>
                  <a:lnTo>
                    <a:pt x="1099458" y="838200"/>
                  </a:lnTo>
                  <a:lnTo>
                    <a:pt x="119743" y="740229"/>
                  </a:lnTo>
                  <a:lnTo>
                    <a:pt x="130629" y="0"/>
                  </a:lnTo>
                  <a:close/>
                </a:path>
              </a:pathLst>
            </a:custGeom>
            <a:solidFill>
              <a:srgbClr val="73BDB9">
                <a:alpha val="50000"/>
              </a:srgbClr>
            </a:solidFill>
            <a:ln>
              <a:solidFill>
                <a:srgbClr val="73BDB9">
                  <a:alpha val="69804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62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3558" name="Groupe 11">
            <a:extLst>
              <a:ext uri="{FF2B5EF4-FFF2-40B4-BE49-F238E27FC236}">
                <a16:creationId xmlns:a16="http://schemas.microsoft.com/office/drawing/2014/main" id="{0E59FDE3-F2AF-448F-BBEE-0A1FDD6ED393}"/>
              </a:ext>
            </a:extLst>
          </p:cNvPr>
          <p:cNvGrpSpPr>
            <a:grpSpLocks/>
          </p:cNvGrpSpPr>
          <p:nvPr/>
        </p:nvGrpSpPr>
        <p:grpSpPr bwMode="auto">
          <a:xfrm>
            <a:off x="5701812" y="1749669"/>
            <a:ext cx="3026019" cy="2098431"/>
            <a:chOff x="6169794" y="1412776"/>
            <a:chExt cx="3613125" cy="2470321"/>
          </a:xfrm>
        </p:grpSpPr>
        <p:grpSp>
          <p:nvGrpSpPr>
            <p:cNvPr id="23576" name="Groupe 2">
              <a:extLst>
                <a:ext uri="{FF2B5EF4-FFF2-40B4-BE49-F238E27FC236}">
                  <a16:creationId xmlns:a16="http://schemas.microsoft.com/office/drawing/2014/main" id="{726F9723-9AB2-4284-B408-85773F398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69794" y="1412776"/>
              <a:ext cx="3613125" cy="2376488"/>
              <a:chOff x="5160988" y="4292600"/>
              <a:chExt cx="3613125" cy="2376488"/>
            </a:xfrm>
          </p:grpSpPr>
          <p:pic>
            <p:nvPicPr>
              <p:cNvPr id="23578" name="Picture 10" descr="DSCN1486">
                <a:extLst>
                  <a:ext uri="{FF2B5EF4-FFF2-40B4-BE49-F238E27FC236}">
                    <a16:creationId xmlns:a16="http://schemas.microsoft.com/office/drawing/2014/main" id="{7DB686E9-2221-4FDF-AD14-044211383B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00" b="302"/>
              <a:stretch>
                <a:fillRect/>
              </a:stretch>
            </p:blipFill>
            <p:spPr bwMode="auto">
              <a:xfrm>
                <a:off x="5240338" y="4292600"/>
                <a:ext cx="3533775" cy="2376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79" name="ZoneTexte 10">
                <a:extLst>
                  <a:ext uri="{FF2B5EF4-FFF2-40B4-BE49-F238E27FC236}">
                    <a16:creationId xmlns:a16="http://schemas.microsoft.com/office/drawing/2014/main" id="{0A51B5ED-4F73-45F3-871D-6D81B14B50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60988" y="4938904"/>
                <a:ext cx="1842342" cy="409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71E2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rgbClr val="0071E2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0071E2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0071E2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0071E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71E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71E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71E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71E2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844083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fr-FR" altLang="fr-FR" sz="1662">
                    <a:solidFill>
                      <a:srgbClr val="FF0000"/>
                    </a:solidFill>
                  </a:rPr>
                  <a:t>Grille avaloir!</a:t>
                </a: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3A0606AD-20C2-4559-BF83-E1E2E7364DAC}"/>
                  </a:ext>
                </a:extLst>
              </p:cNvPr>
              <p:cNvSpPr/>
              <p:nvPr/>
            </p:nvSpPr>
            <p:spPr>
              <a:xfrm>
                <a:off x="5817124" y="5374228"/>
                <a:ext cx="720875" cy="503725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4408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662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10FE5954-CC44-4623-9DA0-5EA2DAB90C29}"/>
                </a:ext>
              </a:extLst>
            </p:cNvPr>
            <p:cNvSpPr/>
            <p:nvPr/>
          </p:nvSpPr>
          <p:spPr>
            <a:xfrm>
              <a:off x="7322844" y="2751442"/>
              <a:ext cx="2132882" cy="1131655"/>
            </a:xfrm>
            <a:custGeom>
              <a:avLst/>
              <a:gdLst>
                <a:gd name="connsiteX0" fmla="*/ 2133600 w 2133600"/>
                <a:gd name="connsiteY0" fmla="*/ 1132114 h 1132114"/>
                <a:gd name="connsiteX1" fmla="*/ 1959429 w 2133600"/>
                <a:gd name="connsiteY1" fmla="*/ 533400 h 1132114"/>
                <a:gd name="connsiteX2" fmla="*/ 206829 w 2133600"/>
                <a:gd name="connsiteY2" fmla="*/ 65314 h 1132114"/>
                <a:gd name="connsiteX3" fmla="*/ 337458 w 2133600"/>
                <a:gd name="connsiteY3" fmla="*/ 0 h 1132114"/>
                <a:gd name="connsiteX4" fmla="*/ 0 w 2133600"/>
                <a:gd name="connsiteY4" fmla="*/ 54429 h 1132114"/>
                <a:gd name="connsiteX5" fmla="*/ 141515 w 2133600"/>
                <a:gd name="connsiteY5" fmla="*/ 381000 h 1132114"/>
                <a:gd name="connsiteX6" fmla="*/ 239486 w 2133600"/>
                <a:gd name="connsiteY6" fmla="*/ 195943 h 1132114"/>
                <a:gd name="connsiteX7" fmla="*/ 1828800 w 2133600"/>
                <a:gd name="connsiteY7" fmla="*/ 664029 h 1132114"/>
                <a:gd name="connsiteX8" fmla="*/ 1850572 w 2133600"/>
                <a:gd name="connsiteY8" fmla="*/ 1088571 h 1132114"/>
                <a:gd name="connsiteX9" fmla="*/ 2079172 w 2133600"/>
                <a:gd name="connsiteY9" fmla="*/ 1099457 h 1132114"/>
                <a:gd name="connsiteX10" fmla="*/ 2133600 w 2133600"/>
                <a:gd name="connsiteY10" fmla="*/ 1132114 h 1132114"/>
                <a:gd name="connsiteX0" fmla="*/ 2133600 w 2133600"/>
                <a:gd name="connsiteY0" fmla="*/ 1132114 h 1132114"/>
                <a:gd name="connsiteX1" fmla="*/ 1959429 w 2133600"/>
                <a:gd name="connsiteY1" fmla="*/ 533400 h 1132114"/>
                <a:gd name="connsiteX2" fmla="*/ 261258 w 2133600"/>
                <a:gd name="connsiteY2" fmla="*/ 87085 h 1132114"/>
                <a:gd name="connsiteX3" fmla="*/ 337458 w 2133600"/>
                <a:gd name="connsiteY3" fmla="*/ 0 h 1132114"/>
                <a:gd name="connsiteX4" fmla="*/ 0 w 2133600"/>
                <a:gd name="connsiteY4" fmla="*/ 54429 h 1132114"/>
                <a:gd name="connsiteX5" fmla="*/ 141515 w 2133600"/>
                <a:gd name="connsiteY5" fmla="*/ 381000 h 1132114"/>
                <a:gd name="connsiteX6" fmla="*/ 239486 w 2133600"/>
                <a:gd name="connsiteY6" fmla="*/ 195943 h 1132114"/>
                <a:gd name="connsiteX7" fmla="*/ 1828800 w 2133600"/>
                <a:gd name="connsiteY7" fmla="*/ 664029 h 1132114"/>
                <a:gd name="connsiteX8" fmla="*/ 1850572 w 2133600"/>
                <a:gd name="connsiteY8" fmla="*/ 1088571 h 1132114"/>
                <a:gd name="connsiteX9" fmla="*/ 2079172 w 2133600"/>
                <a:gd name="connsiteY9" fmla="*/ 1099457 h 1132114"/>
                <a:gd name="connsiteX10" fmla="*/ 2133600 w 2133600"/>
                <a:gd name="connsiteY10" fmla="*/ 1132114 h 1132114"/>
                <a:gd name="connsiteX0" fmla="*/ 2133600 w 2133600"/>
                <a:gd name="connsiteY0" fmla="*/ 1132114 h 1132114"/>
                <a:gd name="connsiteX1" fmla="*/ 1959429 w 2133600"/>
                <a:gd name="connsiteY1" fmla="*/ 533400 h 1132114"/>
                <a:gd name="connsiteX2" fmla="*/ 261258 w 2133600"/>
                <a:gd name="connsiteY2" fmla="*/ 87085 h 1132114"/>
                <a:gd name="connsiteX3" fmla="*/ 337458 w 2133600"/>
                <a:gd name="connsiteY3" fmla="*/ 0 h 1132114"/>
                <a:gd name="connsiteX4" fmla="*/ 0 w 2133600"/>
                <a:gd name="connsiteY4" fmla="*/ 54429 h 1132114"/>
                <a:gd name="connsiteX5" fmla="*/ 141515 w 2133600"/>
                <a:gd name="connsiteY5" fmla="*/ 381000 h 1132114"/>
                <a:gd name="connsiteX6" fmla="*/ 206829 w 2133600"/>
                <a:gd name="connsiteY6" fmla="*/ 174171 h 1132114"/>
                <a:gd name="connsiteX7" fmla="*/ 1828800 w 2133600"/>
                <a:gd name="connsiteY7" fmla="*/ 664029 h 1132114"/>
                <a:gd name="connsiteX8" fmla="*/ 1850572 w 2133600"/>
                <a:gd name="connsiteY8" fmla="*/ 1088571 h 1132114"/>
                <a:gd name="connsiteX9" fmla="*/ 2079172 w 2133600"/>
                <a:gd name="connsiteY9" fmla="*/ 1099457 h 1132114"/>
                <a:gd name="connsiteX10" fmla="*/ 2133600 w 2133600"/>
                <a:gd name="connsiteY10" fmla="*/ 1132114 h 113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33600" h="1132114">
                  <a:moveTo>
                    <a:pt x="2133600" y="1132114"/>
                  </a:moveTo>
                  <a:lnTo>
                    <a:pt x="1959429" y="533400"/>
                  </a:lnTo>
                  <a:lnTo>
                    <a:pt x="261258" y="87085"/>
                  </a:lnTo>
                  <a:lnTo>
                    <a:pt x="337458" y="0"/>
                  </a:lnTo>
                  <a:lnTo>
                    <a:pt x="0" y="54429"/>
                  </a:lnTo>
                  <a:lnTo>
                    <a:pt x="141515" y="381000"/>
                  </a:lnTo>
                  <a:lnTo>
                    <a:pt x="206829" y="174171"/>
                  </a:lnTo>
                  <a:lnTo>
                    <a:pt x="1828800" y="664029"/>
                  </a:lnTo>
                  <a:lnTo>
                    <a:pt x="1850572" y="1088571"/>
                  </a:lnTo>
                  <a:lnTo>
                    <a:pt x="2079172" y="1099457"/>
                  </a:lnTo>
                  <a:lnTo>
                    <a:pt x="2133600" y="1132114"/>
                  </a:lnTo>
                  <a:close/>
                </a:path>
              </a:pathLst>
            </a:custGeom>
            <a:solidFill>
              <a:srgbClr val="73BDB9">
                <a:alpha val="30000"/>
              </a:srgbClr>
            </a:solidFill>
            <a:ln w="6350">
              <a:solidFill>
                <a:srgbClr val="73BDB9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62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3559" name="Groupe 31">
            <a:extLst>
              <a:ext uri="{FF2B5EF4-FFF2-40B4-BE49-F238E27FC236}">
                <a16:creationId xmlns:a16="http://schemas.microsoft.com/office/drawing/2014/main" id="{E2E82A0E-7DD7-4190-A3FA-68A19342CF84}"/>
              </a:ext>
            </a:extLst>
          </p:cNvPr>
          <p:cNvGrpSpPr>
            <a:grpSpLocks/>
          </p:cNvGrpSpPr>
          <p:nvPr/>
        </p:nvGrpSpPr>
        <p:grpSpPr bwMode="auto">
          <a:xfrm>
            <a:off x="1182566" y="4526574"/>
            <a:ext cx="3222380" cy="1827334"/>
            <a:chOff x="1440000" y="4617352"/>
            <a:chExt cx="3492000" cy="1980000"/>
          </a:xfrm>
        </p:grpSpPr>
        <p:grpSp>
          <p:nvGrpSpPr>
            <p:cNvPr id="23569" name="Groupe 15">
              <a:extLst>
                <a:ext uri="{FF2B5EF4-FFF2-40B4-BE49-F238E27FC236}">
                  <a16:creationId xmlns:a16="http://schemas.microsoft.com/office/drawing/2014/main" id="{813EDFE1-85E6-42B5-A014-F9925ABAD0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000" y="4617352"/>
              <a:ext cx="3492000" cy="1980000"/>
              <a:chOff x="698956" y="4083348"/>
              <a:chExt cx="3491154" cy="1980294"/>
            </a:xfrm>
          </p:grpSpPr>
          <p:pic>
            <p:nvPicPr>
              <p:cNvPr id="23571" name="Picture 4" descr="noues rouen pluvial oct 08006">
                <a:extLst>
                  <a:ext uri="{FF2B5EF4-FFF2-40B4-BE49-F238E27FC236}">
                    <a16:creationId xmlns:a16="http://schemas.microsoft.com/office/drawing/2014/main" id="{3A0170D9-3EC8-4A77-AA0D-CD55A22729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" t="22514" r="2605" b="7686"/>
              <a:stretch>
                <a:fillRect/>
              </a:stretch>
            </p:blipFill>
            <p:spPr bwMode="auto">
              <a:xfrm>
                <a:off x="698956" y="4083348"/>
                <a:ext cx="3491154" cy="1980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2" name="Connecteur droit avec flèche 21">
                <a:extLst>
                  <a:ext uri="{FF2B5EF4-FFF2-40B4-BE49-F238E27FC236}">
                    <a16:creationId xmlns:a16="http://schemas.microsoft.com/office/drawing/2014/main" id="{84EE6B01-A0DD-4BD7-824A-6F0DE0159429}"/>
                  </a:ext>
                </a:extLst>
              </p:cNvPr>
              <p:cNvCxnSpPr/>
              <p:nvPr/>
            </p:nvCxnSpPr>
            <p:spPr>
              <a:xfrm flipH="1">
                <a:off x="3235957" y="4910720"/>
                <a:ext cx="412779" cy="225503"/>
              </a:xfrm>
              <a:prstGeom prst="straightConnector1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avec flèche 22">
                <a:extLst>
                  <a:ext uri="{FF2B5EF4-FFF2-40B4-BE49-F238E27FC236}">
                    <a16:creationId xmlns:a16="http://schemas.microsoft.com/office/drawing/2014/main" id="{2C41DCBD-E6E9-4718-81D5-3AE3833186F5}"/>
                  </a:ext>
                </a:extLst>
              </p:cNvPr>
              <p:cNvCxnSpPr/>
              <p:nvPr/>
            </p:nvCxnSpPr>
            <p:spPr>
              <a:xfrm flipH="1">
                <a:off x="3636035" y="5136223"/>
                <a:ext cx="515973" cy="289025"/>
              </a:xfrm>
              <a:prstGeom prst="straightConnector1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2EF11F08-47A7-4832-A628-FF6D48BDAF3A}"/>
                  </a:ext>
                </a:extLst>
              </p:cNvPr>
              <p:cNvCxnSpPr/>
              <p:nvPr/>
            </p:nvCxnSpPr>
            <p:spPr>
              <a:xfrm flipH="1">
                <a:off x="2856518" y="4677278"/>
                <a:ext cx="360388" cy="176273"/>
              </a:xfrm>
              <a:prstGeom prst="straightConnector1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FAB7A7CF-4F3A-4075-8680-4868425042A5}"/>
                  </a:ext>
                </a:extLst>
              </p:cNvPr>
              <p:cNvSpPr/>
              <p:nvPr/>
            </p:nvSpPr>
            <p:spPr>
              <a:xfrm>
                <a:off x="1562616" y="5342669"/>
                <a:ext cx="1368520" cy="504999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4408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662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973DB0D1-071D-40B6-AA6E-061D2AF0680D}"/>
                </a:ext>
              </a:extLst>
            </p:cNvPr>
            <p:cNvCxnSpPr/>
            <p:nvPr/>
          </p:nvCxnSpPr>
          <p:spPr bwMode="auto">
            <a:xfrm flipH="1">
              <a:off x="3224906" y="5012716"/>
              <a:ext cx="287427" cy="176248"/>
            </a:xfrm>
            <a:prstGeom prst="straightConnector1">
              <a:avLst/>
            </a:prstGeom>
            <a:ln w="2540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60" name="Groupe 16384">
            <a:extLst>
              <a:ext uri="{FF2B5EF4-FFF2-40B4-BE49-F238E27FC236}">
                <a16:creationId xmlns:a16="http://schemas.microsoft.com/office/drawing/2014/main" id="{FEA3380E-DFDB-4ED3-B64E-E034A5E7689D}"/>
              </a:ext>
            </a:extLst>
          </p:cNvPr>
          <p:cNvGrpSpPr>
            <a:grpSpLocks/>
          </p:cNvGrpSpPr>
          <p:nvPr/>
        </p:nvGrpSpPr>
        <p:grpSpPr bwMode="auto">
          <a:xfrm>
            <a:off x="5835162" y="4526574"/>
            <a:ext cx="3156438" cy="1759926"/>
            <a:chOff x="6090594" y="3770558"/>
            <a:chExt cx="3420277" cy="1907736"/>
          </a:xfrm>
        </p:grpSpPr>
        <p:pic>
          <p:nvPicPr>
            <p:cNvPr id="23563" name="Picture 2" descr="D:\Users\jeanneje\Documents\Jeremie\Phototheque Jérem\Pluvial techniques alternatives\Parking musée de l'aéronautique de Toulouse Blagnac 21-03-2015\20150321_161917.jpg">
              <a:extLst>
                <a:ext uri="{FF2B5EF4-FFF2-40B4-BE49-F238E27FC236}">
                  <a16:creationId xmlns:a16="http://schemas.microsoft.com/office/drawing/2014/main" id="{A7E1FB57-A2E2-4A90-B2BB-F371F4B4F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8" t="19859" r="45480" b="42926"/>
            <a:stretch>
              <a:fillRect/>
            </a:stretch>
          </p:blipFill>
          <p:spPr bwMode="auto">
            <a:xfrm>
              <a:off x="6090594" y="3770558"/>
              <a:ext cx="3420277" cy="1907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C0225585-E595-47FF-9968-DC4BE7331C07}"/>
                </a:ext>
              </a:extLst>
            </p:cNvPr>
            <p:cNvCxnSpPr/>
            <p:nvPr/>
          </p:nvCxnSpPr>
          <p:spPr>
            <a:xfrm>
              <a:off x="6147757" y="4221680"/>
              <a:ext cx="678022" cy="0"/>
            </a:xfrm>
            <a:prstGeom prst="straightConnector1">
              <a:avLst/>
            </a:prstGeom>
            <a:ln w="317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937FE354-6623-4B08-8886-E1847C7E339B}"/>
                </a:ext>
              </a:extLst>
            </p:cNvPr>
            <p:cNvCxnSpPr/>
            <p:nvPr/>
          </p:nvCxnSpPr>
          <p:spPr>
            <a:xfrm>
              <a:off x="6219212" y="4526663"/>
              <a:ext cx="751063" cy="0"/>
            </a:xfrm>
            <a:prstGeom prst="straightConnector1">
              <a:avLst/>
            </a:prstGeom>
            <a:ln w="317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B93D1FBA-238C-48C6-BD13-36632A60FB27}"/>
                </a:ext>
              </a:extLst>
            </p:cNvPr>
            <p:cNvCxnSpPr/>
            <p:nvPr/>
          </p:nvCxnSpPr>
          <p:spPr>
            <a:xfrm>
              <a:off x="6490738" y="4831647"/>
              <a:ext cx="839985" cy="0"/>
            </a:xfrm>
            <a:prstGeom prst="straightConnector1">
              <a:avLst/>
            </a:prstGeom>
            <a:ln w="317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923D782B-B1E9-4FD4-8C9D-4E184B328A4D}"/>
                </a:ext>
              </a:extLst>
            </p:cNvPr>
            <p:cNvCxnSpPr/>
            <p:nvPr/>
          </p:nvCxnSpPr>
          <p:spPr>
            <a:xfrm>
              <a:off x="6773379" y="5136631"/>
              <a:ext cx="935257" cy="0"/>
            </a:xfrm>
            <a:prstGeom prst="straightConnector1">
              <a:avLst/>
            </a:prstGeom>
            <a:ln w="317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E40FFAD1-F451-4C36-913C-451694A16E5E}"/>
                </a:ext>
              </a:extLst>
            </p:cNvPr>
            <p:cNvCxnSpPr/>
            <p:nvPr/>
          </p:nvCxnSpPr>
          <p:spPr>
            <a:xfrm>
              <a:off x="7229099" y="5446379"/>
              <a:ext cx="935256" cy="0"/>
            </a:xfrm>
            <a:prstGeom prst="straightConnector1">
              <a:avLst/>
            </a:prstGeom>
            <a:ln w="317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561" name="Picture 2" descr="http://upload.wikimedia.org/wikipedia/commons/thumb/8/85/Smiley.svg/2000px-Smiley.svg.png">
            <a:extLst>
              <a:ext uri="{FF2B5EF4-FFF2-40B4-BE49-F238E27FC236}">
                <a16:creationId xmlns:a16="http://schemas.microsoft.com/office/drawing/2014/main" id="{920C9048-9FD4-4E38-B497-C13CA18C7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84" y="4607169"/>
            <a:ext cx="1097574" cy="109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64F4D935-D49B-4141-BA0F-6A0C6CB04479}"/>
              </a:ext>
            </a:extLst>
          </p:cNvPr>
          <p:cNvCxnSpPr/>
          <p:nvPr/>
        </p:nvCxnSpPr>
        <p:spPr>
          <a:xfrm flipH="1" flipV="1">
            <a:off x="2044212" y="4160228"/>
            <a:ext cx="6383215" cy="13188"/>
          </a:xfrm>
          <a:prstGeom prst="line">
            <a:avLst/>
          </a:prstGeom>
          <a:ln w="47625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610EDA7E-4515-4F58-B41D-FCCF3CB40B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9998D6A9-D8A1-46C1-8E18-5353060272E6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07BB47E4-37D5-496A-BD1B-4961D2569B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2566" y="769327"/>
            <a:ext cx="8056685" cy="1131277"/>
          </a:xfrm>
        </p:spPr>
        <p:txBody>
          <a:bodyPr/>
          <a:lstStyle/>
          <a:p>
            <a:pPr algn="just" eaLnBrk="1" hangingPunct="1">
              <a:defRPr/>
            </a:pPr>
            <a:r>
              <a:rPr lang="fr-FR" sz="2585" dirty="0">
                <a:solidFill>
                  <a:srgbClr val="990033"/>
                </a:solidFill>
                <a:latin typeface="+mn-lt"/>
              </a:rPr>
              <a:t>Les bonnes et mauvaises pratiques</a:t>
            </a:r>
          </a:p>
        </p:txBody>
      </p:sp>
      <p:pic>
        <p:nvPicPr>
          <p:cNvPr id="24580" name="Picture 37" descr="C:\Users\user\AppData\Local\Microsoft\Windows\Temporary Internet Files\Content.IE5\N5XH106Y\MC900433161[1].jpg">
            <a:extLst>
              <a:ext uri="{FF2B5EF4-FFF2-40B4-BE49-F238E27FC236}">
                <a16:creationId xmlns:a16="http://schemas.microsoft.com/office/drawing/2014/main" id="{D2B3C87D-9237-46D2-98BB-307739435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04" y="1695450"/>
            <a:ext cx="803031" cy="80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D:\Users\jeanneje\Documents\Jeremie\Phototheque Jérem\Pluvial techniques alternatives\Parc Nanterre 21-04-2011\IMG_4222.jpg">
            <a:extLst>
              <a:ext uri="{FF2B5EF4-FFF2-40B4-BE49-F238E27FC236}">
                <a16:creationId xmlns:a16="http://schemas.microsoft.com/office/drawing/2014/main" id="{1826334A-EB3B-4262-A7AA-B457F9E16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33086" r="32503" b="21774"/>
          <a:stretch>
            <a:fillRect/>
          </a:stretch>
        </p:blipFill>
        <p:spPr bwMode="auto">
          <a:xfrm>
            <a:off x="1182566" y="1730620"/>
            <a:ext cx="2889738" cy="18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C4C4071-180E-4EF2-A60E-F16A1062306A}"/>
              </a:ext>
            </a:extLst>
          </p:cNvPr>
          <p:cNvCxnSpPr/>
          <p:nvPr/>
        </p:nvCxnSpPr>
        <p:spPr>
          <a:xfrm flipV="1">
            <a:off x="1780443" y="3002574"/>
            <a:ext cx="531934" cy="2652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0970709-8FFE-41FE-8008-3F12752323CB}"/>
              </a:ext>
            </a:extLst>
          </p:cNvPr>
          <p:cNvCxnSpPr/>
          <p:nvPr/>
        </p:nvCxnSpPr>
        <p:spPr>
          <a:xfrm flipH="1">
            <a:off x="2416420" y="3494943"/>
            <a:ext cx="62718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584" name="Groupe 7">
            <a:extLst>
              <a:ext uri="{FF2B5EF4-FFF2-40B4-BE49-F238E27FC236}">
                <a16:creationId xmlns:a16="http://schemas.microsoft.com/office/drawing/2014/main" id="{6C598283-A78D-4F58-B56C-5400E461EF2D}"/>
              </a:ext>
            </a:extLst>
          </p:cNvPr>
          <p:cNvGrpSpPr>
            <a:grpSpLocks/>
          </p:cNvGrpSpPr>
          <p:nvPr/>
        </p:nvGrpSpPr>
        <p:grpSpPr bwMode="auto">
          <a:xfrm>
            <a:off x="1314451" y="4393224"/>
            <a:ext cx="3641480" cy="1761392"/>
            <a:chOff x="3138921" y="1719379"/>
            <a:chExt cx="4428990" cy="1940234"/>
          </a:xfrm>
        </p:grpSpPr>
        <p:pic>
          <p:nvPicPr>
            <p:cNvPr id="24598" name="Picture 4" descr="noues rouen pluvial oct 08006">
              <a:extLst>
                <a:ext uri="{FF2B5EF4-FFF2-40B4-BE49-F238E27FC236}">
                  <a16:creationId xmlns:a16="http://schemas.microsoft.com/office/drawing/2014/main" id="{6849B1AD-3A62-4AB0-8319-85C68CC75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" r="246" b="946"/>
            <a:stretch>
              <a:fillRect/>
            </a:stretch>
          </p:blipFill>
          <p:spPr bwMode="auto">
            <a:xfrm>
              <a:off x="3242600" y="1719379"/>
              <a:ext cx="4325311" cy="1940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599" name="Groupe 35">
              <a:extLst>
                <a:ext uri="{FF2B5EF4-FFF2-40B4-BE49-F238E27FC236}">
                  <a16:creationId xmlns:a16="http://schemas.microsoft.com/office/drawing/2014/main" id="{47E72EC0-D8BF-45B3-8BE2-308CA10509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8921" y="3120472"/>
              <a:ext cx="3812691" cy="259233"/>
              <a:chOff x="1974457" y="2617962"/>
              <a:chExt cx="1372017" cy="485388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5828327B-6B29-4854-BDBC-5219B5871976}"/>
                  </a:ext>
                </a:extLst>
              </p:cNvPr>
              <p:cNvCxnSpPr/>
              <p:nvPr/>
            </p:nvCxnSpPr>
            <p:spPr>
              <a:xfrm>
                <a:off x="1974457" y="2657269"/>
                <a:ext cx="6093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AA4815F9-DEAA-47F6-835E-2DD5027CB97B}"/>
                  </a:ext>
                </a:extLst>
              </p:cNvPr>
              <p:cNvCxnSpPr/>
              <p:nvPr/>
            </p:nvCxnSpPr>
            <p:spPr>
              <a:xfrm>
                <a:off x="2035387" y="2639135"/>
                <a:ext cx="288615" cy="46544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00FF021E-FF3E-42DF-91C0-7922F3E5960E}"/>
                  </a:ext>
                </a:extLst>
              </p:cNvPr>
              <p:cNvCxnSpPr/>
              <p:nvPr/>
            </p:nvCxnSpPr>
            <p:spPr>
              <a:xfrm>
                <a:off x="2315664" y="3104580"/>
                <a:ext cx="5502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BF00D863-1B3C-4BF0-8A6F-AE45847B70FE}"/>
                  </a:ext>
                </a:extLst>
              </p:cNvPr>
              <p:cNvCxnSpPr/>
              <p:nvPr/>
            </p:nvCxnSpPr>
            <p:spPr>
              <a:xfrm flipV="1">
                <a:off x="2865956" y="2639135"/>
                <a:ext cx="284767" cy="46544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A0074D8D-0FA0-4B5F-948B-25F90E9579CC}"/>
                  </a:ext>
                </a:extLst>
              </p:cNvPr>
              <p:cNvCxnSpPr/>
              <p:nvPr/>
            </p:nvCxnSpPr>
            <p:spPr>
              <a:xfrm flipV="1">
                <a:off x="3142385" y="2617977"/>
                <a:ext cx="203955" cy="3626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4585" name="Picture 10">
            <a:extLst>
              <a:ext uri="{FF2B5EF4-FFF2-40B4-BE49-F238E27FC236}">
                <a16:creationId xmlns:a16="http://schemas.microsoft.com/office/drawing/2014/main" id="{158CEAE5-8975-46AF-869E-439567873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23294" r="34200" b="26715"/>
          <a:stretch>
            <a:fillRect/>
          </a:stretch>
        </p:blipFill>
        <p:spPr bwMode="auto">
          <a:xfrm>
            <a:off x="6100397" y="4019550"/>
            <a:ext cx="2321169" cy="249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" descr="http://upload.wikimedia.org/wikipedia/commons/thumb/8/85/Smiley.svg/2000px-Smiley.svg.png">
            <a:extLst>
              <a:ext uri="{FF2B5EF4-FFF2-40B4-BE49-F238E27FC236}">
                <a16:creationId xmlns:a16="http://schemas.microsoft.com/office/drawing/2014/main" id="{B7C876EA-618E-4513-991A-6F7F680AF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77" y="5605097"/>
            <a:ext cx="681404" cy="68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7" name="Groupe 1">
            <a:extLst>
              <a:ext uri="{FF2B5EF4-FFF2-40B4-BE49-F238E27FC236}">
                <a16:creationId xmlns:a16="http://schemas.microsoft.com/office/drawing/2014/main" id="{788FD414-A330-40C5-8037-7841F08AA915}"/>
              </a:ext>
            </a:extLst>
          </p:cNvPr>
          <p:cNvGrpSpPr>
            <a:grpSpLocks/>
          </p:cNvGrpSpPr>
          <p:nvPr/>
        </p:nvGrpSpPr>
        <p:grpSpPr bwMode="auto">
          <a:xfrm>
            <a:off x="4300904" y="2564423"/>
            <a:ext cx="2198077" cy="1014046"/>
            <a:chOff x="1614736" y="3699030"/>
            <a:chExt cx="2381669" cy="1098122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55B4266B-CD0E-45E8-ADFC-CEBB1D92E0B2}"/>
                </a:ext>
              </a:extLst>
            </p:cNvPr>
            <p:cNvCxnSpPr/>
            <p:nvPr/>
          </p:nvCxnSpPr>
          <p:spPr>
            <a:xfrm>
              <a:off x="1614736" y="3892630"/>
              <a:ext cx="427112" cy="650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EC6C6A69-04E1-4E46-9A18-1564C6EE86DB}"/>
                </a:ext>
              </a:extLst>
            </p:cNvPr>
            <p:cNvCxnSpPr/>
            <p:nvPr/>
          </p:nvCxnSpPr>
          <p:spPr>
            <a:xfrm>
              <a:off x="2072016" y="3957692"/>
              <a:ext cx="314380" cy="839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C99465D8-3BD1-40F7-BE15-0E039FF87748}"/>
                </a:ext>
              </a:extLst>
            </p:cNvPr>
            <p:cNvCxnSpPr/>
            <p:nvPr/>
          </p:nvCxnSpPr>
          <p:spPr>
            <a:xfrm>
              <a:off x="2381633" y="4797152"/>
              <a:ext cx="598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C33F5C4D-2432-4EFE-8AF7-F594E734FF95}"/>
                </a:ext>
              </a:extLst>
            </p:cNvPr>
            <p:cNvCxnSpPr/>
            <p:nvPr/>
          </p:nvCxnSpPr>
          <p:spPr>
            <a:xfrm flipV="1">
              <a:off x="2980226" y="3957692"/>
              <a:ext cx="233403" cy="839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244BFB4-383D-4482-8FAC-6BC4E60EC1C4}"/>
                </a:ext>
              </a:extLst>
            </p:cNvPr>
            <p:cNvCxnSpPr/>
            <p:nvPr/>
          </p:nvCxnSpPr>
          <p:spPr>
            <a:xfrm flipV="1">
              <a:off x="3213629" y="3827568"/>
              <a:ext cx="782776" cy="1301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6FA4A8F9-9FE6-467F-BAFD-16BF13264E10}"/>
                </a:ext>
              </a:extLst>
            </p:cNvPr>
            <p:cNvCxnSpPr/>
            <p:nvPr/>
          </p:nvCxnSpPr>
          <p:spPr>
            <a:xfrm flipV="1">
              <a:off x="2041848" y="3699030"/>
              <a:ext cx="1449643" cy="2586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B10767E-0E06-4532-A5C6-094353F93D0F}"/>
                </a:ext>
              </a:extLst>
            </p:cNvPr>
            <p:cNvCxnSpPr/>
            <p:nvPr/>
          </p:nvCxnSpPr>
          <p:spPr>
            <a:xfrm flipV="1">
              <a:off x="2381633" y="4646399"/>
              <a:ext cx="625585" cy="1301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47AE8B0E-A04B-4709-B5C1-F95E14307ADB}"/>
                </a:ext>
              </a:extLst>
            </p:cNvPr>
            <p:cNvCxnSpPr/>
            <p:nvPr/>
          </p:nvCxnSpPr>
          <p:spPr>
            <a:xfrm flipV="1">
              <a:off x="3213629" y="3925955"/>
              <a:ext cx="665280" cy="364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588" name="Image 30">
            <a:extLst>
              <a:ext uri="{FF2B5EF4-FFF2-40B4-BE49-F238E27FC236}">
                <a16:creationId xmlns:a16="http://schemas.microsoft.com/office/drawing/2014/main" id="{2D904802-32FF-4DF3-81BF-46405A6FA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7085" r="9679" b="5804"/>
          <a:stretch>
            <a:fillRect/>
          </a:stretch>
        </p:blipFill>
        <p:spPr bwMode="auto">
          <a:xfrm>
            <a:off x="6603023" y="1567962"/>
            <a:ext cx="2422281" cy="170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9DDCED67-D1B3-438E-9BDD-65F47FCD6837}"/>
              </a:ext>
            </a:extLst>
          </p:cNvPr>
          <p:cNvCxnSpPr/>
          <p:nvPr/>
        </p:nvCxnSpPr>
        <p:spPr>
          <a:xfrm flipH="1" flipV="1">
            <a:off x="1913793" y="3894992"/>
            <a:ext cx="6381750" cy="13189"/>
          </a:xfrm>
          <a:prstGeom prst="line">
            <a:avLst/>
          </a:prstGeom>
          <a:ln w="47625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D722A5B9-A8B1-48B2-BEC4-8A4F235B3E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60567E67-5575-4955-8134-0BBC80307C50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25603" name="Titre 1">
            <a:extLst>
              <a:ext uri="{FF2B5EF4-FFF2-40B4-BE49-F238E27FC236}">
                <a16:creationId xmlns:a16="http://schemas.microsoft.com/office/drawing/2014/main" id="{4AC18528-A6C7-48F2-A6A6-C4A4FE235C28}"/>
              </a:ext>
            </a:extLst>
          </p:cNvPr>
          <p:cNvSpPr txBox="1">
            <a:spLocks/>
          </p:cNvSpPr>
          <p:nvPr/>
        </p:nvSpPr>
        <p:spPr bwMode="auto">
          <a:xfrm>
            <a:off x="1428751" y="438151"/>
            <a:ext cx="5649057" cy="46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algn="ctr" defTabSz="84408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2585">
                <a:solidFill>
                  <a:srgbClr val="000000"/>
                </a:solidFill>
                <a:latin typeface="Garamond" panose="02020404030301010803" pitchFamily="18" charset="0"/>
                <a:ea typeface="Arial Unicode MS" pitchFamily="34" charset="-128"/>
              </a:rPr>
              <a:t>Travaux non éligibles </a:t>
            </a:r>
            <a:br>
              <a:rPr lang="fr-FR" altLang="fr-FR" sz="2215">
                <a:solidFill>
                  <a:srgbClr val="000000"/>
                </a:solidFill>
                <a:latin typeface="Garamond" panose="02020404030301010803" pitchFamily="18" charset="0"/>
                <a:cs typeface="Tahoma" panose="020B0604030504040204" pitchFamily="34" charset="0"/>
              </a:rPr>
            </a:br>
            <a:endParaRPr lang="fr-FR" altLang="fr-FR" sz="2215">
              <a:solidFill>
                <a:srgbClr val="000000"/>
              </a:solidFill>
              <a:latin typeface="Garamond" panose="02020404030301010803" pitchFamily="18" charset="0"/>
              <a:cs typeface="Tahoma" panose="020B060403050404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FCE1E2A-72F5-4175-9715-10CCC32D5CC5}"/>
              </a:ext>
            </a:extLst>
          </p:cNvPr>
          <p:cNvSpPr txBox="1"/>
          <p:nvPr/>
        </p:nvSpPr>
        <p:spPr>
          <a:xfrm>
            <a:off x="19051" y="5477608"/>
            <a:ext cx="1138453" cy="2343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923" u="sng" dirty="0">
                <a:solidFill>
                  <a:srgbClr val="000000"/>
                </a:solidFill>
                <a:latin typeface="Garamond"/>
              </a:rPr>
              <a:t>Crédit photo</a:t>
            </a:r>
            <a:r>
              <a:rPr lang="fr-FR" sz="923" dirty="0">
                <a:solidFill>
                  <a:srgbClr val="000000"/>
                </a:solidFill>
                <a:latin typeface="Garamond"/>
              </a:rPr>
              <a:t>: AESN</a:t>
            </a:r>
          </a:p>
        </p:txBody>
      </p:sp>
      <p:sp>
        <p:nvSpPr>
          <p:cNvPr id="44" name="Multiplier 43">
            <a:extLst>
              <a:ext uri="{FF2B5EF4-FFF2-40B4-BE49-F238E27FC236}">
                <a16:creationId xmlns:a16="http://schemas.microsoft.com/office/drawing/2014/main" id="{A57A238D-6178-4546-9A62-3664F1286D20}"/>
              </a:ext>
            </a:extLst>
          </p:cNvPr>
          <p:cNvSpPr/>
          <p:nvPr/>
        </p:nvSpPr>
        <p:spPr>
          <a:xfrm>
            <a:off x="6727582" y="3694235"/>
            <a:ext cx="816219" cy="5685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662">
              <a:solidFill>
                <a:srgbClr val="FFFFFF"/>
              </a:solidFill>
              <a:latin typeface="Garamond"/>
            </a:endParaRPr>
          </a:p>
        </p:txBody>
      </p:sp>
      <p:grpSp>
        <p:nvGrpSpPr>
          <p:cNvPr id="25606" name="Groupe 12">
            <a:extLst>
              <a:ext uri="{FF2B5EF4-FFF2-40B4-BE49-F238E27FC236}">
                <a16:creationId xmlns:a16="http://schemas.microsoft.com/office/drawing/2014/main" id="{B9D523DA-CBAD-49A4-9700-5C5C6E41B3DB}"/>
              </a:ext>
            </a:extLst>
          </p:cNvPr>
          <p:cNvGrpSpPr>
            <a:grpSpLocks/>
          </p:cNvGrpSpPr>
          <p:nvPr/>
        </p:nvGrpSpPr>
        <p:grpSpPr bwMode="auto">
          <a:xfrm>
            <a:off x="5568462" y="1109297"/>
            <a:ext cx="3429000" cy="1931377"/>
            <a:chOff x="4412940" y="871119"/>
            <a:chExt cx="3714531" cy="2091658"/>
          </a:xfrm>
        </p:grpSpPr>
        <p:pic>
          <p:nvPicPr>
            <p:cNvPr id="25623" name="Picture 2">
              <a:extLst>
                <a:ext uri="{FF2B5EF4-FFF2-40B4-BE49-F238E27FC236}">
                  <a16:creationId xmlns:a16="http://schemas.microsoft.com/office/drawing/2014/main" id="{03F7F8A2-D63D-4A4F-B20F-AB87FB35C4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40" y="871119"/>
              <a:ext cx="3714531" cy="2091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186790F5-DDE5-4A91-86C9-992CC28EBD00}"/>
                </a:ext>
              </a:extLst>
            </p:cNvPr>
            <p:cNvCxnSpPr/>
            <p:nvPr/>
          </p:nvCxnSpPr>
          <p:spPr>
            <a:xfrm flipH="1" flipV="1">
              <a:off x="6573401" y="2375589"/>
              <a:ext cx="844500" cy="2888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7" name="Groupe 11">
            <a:extLst>
              <a:ext uri="{FF2B5EF4-FFF2-40B4-BE49-F238E27FC236}">
                <a16:creationId xmlns:a16="http://schemas.microsoft.com/office/drawing/2014/main" id="{34E6CC6D-CAC8-4CF2-908A-F3779F38B26F}"/>
              </a:ext>
            </a:extLst>
          </p:cNvPr>
          <p:cNvGrpSpPr>
            <a:grpSpLocks/>
          </p:cNvGrpSpPr>
          <p:nvPr/>
        </p:nvGrpSpPr>
        <p:grpSpPr bwMode="auto">
          <a:xfrm>
            <a:off x="1447801" y="1169377"/>
            <a:ext cx="3257550" cy="2259623"/>
            <a:chOff x="641412" y="1044001"/>
            <a:chExt cx="3528391" cy="2448000"/>
          </a:xfrm>
        </p:grpSpPr>
        <p:pic>
          <p:nvPicPr>
            <p:cNvPr id="25619" name="Image 42">
              <a:extLst>
                <a:ext uri="{FF2B5EF4-FFF2-40B4-BE49-F238E27FC236}">
                  <a16:creationId xmlns:a16="http://schemas.microsoft.com/office/drawing/2014/main" id="{C890E9EC-7C19-45C3-9AB7-B4760DF80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0" b="39716"/>
            <a:stretch>
              <a:fillRect/>
            </a:stretch>
          </p:blipFill>
          <p:spPr bwMode="auto">
            <a:xfrm>
              <a:off x="641412" y="1044001"/>
              <a:ext cx="3528391" cy="24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2408B9D6-141A-4E5C-B0A4-82FDD2D49FC4}"/>
                </a:ext>
              </a:extLst>
            </p:cNvPr>
            <p:cNvCxnSpPr/>
            <p:nvPr/>
          </p:nvCxnSpPr>
          <p:spPr>
            <a:xfrm flipH="1" flipV="1">
              <a:off x="2288947" y="3069713"/>
              <a:ext cx="287287" cy="28734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lèche droite 56">
              <a:extLst>
                <a:ext uri="{FF2B5EF4-FFF2-40B4-BE49-F238E27FC236}">
                  <a16:creationId xmlns:a16="http://schemas.microsoft.com/office/drawing/2014/main" id="{B3B87548-951C-453B-8D52-6C409ECA2A4D}"/>
                </a:ext>
              </a:extLst>
            </p:cNvPr>
            <p:cNvSpPr/>
            <p:nvPr/>
          </p:nvSpPr>
          <p:spPr>
            <a:xfrm rot="439391">
              <a:off x="1792147" y="2825231"/>
              <a:ext cx="431724" cy="144467"/>
            </a:xfrm>
            <a:prstGeom prst="rightArrow">
              <a:avLst/>
            </a:prstGeom>
            <a:solidFill>
              <a:srgbClr val="13ACF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62">
                <a:solidFill>
                  <a:srgbClr val="FFFFFF"/>
                </a:solidFill>
                <a:latin typeface="Garamond"/>
              </a:endParaRPr>
            </a:p>
          </p:txBody>
        </p:sp>
        <p:sp>
          <p:nvSpPr>
            <p:cNvPr id="58" name="Flèche droite 57">
              <a:extLst>
                <a:ext uri="{FF2B5EF4-FFF2-40B4-BE49-F238E27FC236}">
                  <a16:creationId xmlns:a16="http://schemas.microsoft.com/office/drawing/2014/main" id="{A2EECE5E-5637-4EDA-BA30-A6FA7CE20859}"/>
                </a:ext>
              </a:extLst>
            </p:cNvPr>
            <p:cNvSpPr/>
            <p:nvPr/>
          </p:nvSpPr>
          <p:spPr>
            <a:xfrm rot="10157246">
              <a:off x="2585757" y="2814118"/>
              <a:ext cx="433311" cy="144466"/>
            </a:xfrm>
            <a:prstGeom prst="rightArrow">
              <a:avLst/>
            </a:prstGeom>
            <a:solidFill>
              <a:srgbClr val="13ACF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62">
                <a:solidFill>
                  <a:srgbClr val="FFFFFF"/>
                </a:solidFill>
                <a:latin typeface="Garamond"/>
              </a:endParaRPr>
            </a:p>
          </p:txBody>
        </p:sp>
      </p:grpSp>
      <p:grpSp>
        <p:nvGrpSpPr>
          <p:cNvPr id="25608" name="Groupe 58">
            <a:extLst>
              <a:ext uri="{FF2B5EF4-FFF2-40B4-BE49-F238E27FC236}">
                <a16:creationId xmlns:a16="http://schemas.microsoft.com/office/drawing/2014/main" id="{BA1082DF-E154-42C1-B255-56FAD1F39E6F}"/>
              </a:ext>
            </a:extLst>
          </p:cNvPr>
          <p:cNvGrpSpPr>
            <a:grpSpLocks/>
          </p:cNvGrpSpPr>
          <p:nvPr/>
        </p:nvGrpSpPr>
        <p:grpSpPr bwMode="auto">
          <a:xfrm>
            <a:off x="3641482" y="4692162"/>
            <a:ext cx="2791557" cy="1861038"/>
            <a:chOff x="4017232" y="4704525"/>
            <a:chExt cx="3024000" cy="2016224"/>
          </a:xfrm>
        </p:grpSpPr>
        <p:pic>
          <p:nvPicPr>
            <p:cNvPr id="25617" name="Picture 3">
              <a:extLst>
                <a:ext uri="{FF2B5EF4-FFF2-40B4-BE49-F238E27FC236}">
                  <a16:creationId xmlns:a16="http://schemas.microsoft.com/office/drawing/2014/main" id="{F65B14F3-6B70-4C54-8207-74AD92AE5D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1" r="7626"/>
            <a:stretch>
              <a:fillRect/>
            </a:stretch>
          </p:blipFill>
          <p:spPr bwMode="auto">
            <a:xfrm>
              <a:off x="4017232" y="4704525"/>
              <a:ext cx="3024000" cy="2016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4C539F53-9042-4B5E-8CCD-6F2C8E00B75D}"/>
                </a:ext>
              </a:extLst>
            </p:cNvPr>
            <p:cNvCxnSpPr/>
            <p:nvPr/>
          </p:nvCxnSpPr>
          <p:spPr>
            <a:xfrm flipV="1">
              <a:off x="4190258" y="5976175"/>
              <a:ext cx="906407" cy="4778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9" name="Groupe 26">
            <a:extLst>
              <a:ext uri="{FF2B5EF4-FFF2-40B4-BE49-F238E27FC236}">
                <a16:creationId xmlns:a16="http://schemas.microsoft.com/office/drawing/2014/main" id="{8916A802-49B0-49A6-9B2D-71263C678A3E}"/>
              </a:ext>
            </a:extLst>
          </p:cNvPr>
          <p:cNvGrpSpPr>
            <a:grpSpLocks/>
          </p:cNvGrpSpPr>
          <p:nvPr/>
        </p:nvGrpSpPr>
        <p:grpSpPr bwMode="auto">
          <a:xfrm>
            <a:off x="1188427" y="3562351"/>
            <a:ext cx="2313842" cy="2592265"/>
            <a:chOff x="216000" y="3717032"/>
            <a:chExt cx="2505564" cy="2807960"/>
          </a:xfrm>
        </p:grpSpPr>
        <p:pic>
          <p:nvPicPr>
            <p:cNvPr id="25614" name="Picture 5">
              <a:extLst>
                <a:ext uri="{FF2B5EF4-FFF2-40B4-BE49-F238E27FC236}">
                  <a16:creationId xmlns:a16="http://schemas.microsoft.com/office/drawing/2014/main" id="{4DBC48F4-6138-4D5B-81BF-277B9CBB8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6" t="10516" r="2081" b="11324"/>
            <a:stretch>
              <a:fillRect/>
            </a:stretch>
          </p:blipFill>
          <p:spPr bwMode="auto">
            <a:xfrm>
              <a:off x="216000" y="3717032"/>
              <a:ext cx="2505564" cy="2807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4" name="Connecteur droit avec flèche 63">
              <a:extLst>
                <a:ext uri="{FF2B5EF4-FFF2-40B4-BE49-F238E27FC236}">
                  <a16:creationId xmlns:a16="http://schemas.microsoft.com/office/drawing/2014/main" id="{1F6C1A12-4867-45C9-937F-77F3F51A6304}"/>
                </a:ext>
              </a:extLst>
            </p:cNvPr>
            <p:cNvCxnSpPr/>
            <p:nvPr/>
          </p:nvCxnSpPr>
          <p:spPr>
            <a:xfrm flipV="1">
              <a:off x="1101437" y="5844034"/>
              <a:ext cx="136465" cy="5365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>
              <a:extLst>
                <a:ext uri="{FF2B5EF4-FFF2-40B4-BE49-F238E27FC236}">
                  <a16:creationId xmlns:a16="http://schemas.microsoft.com/office/drawing/2014/main" id="{7B9B4D2D-CCDC-46D1-A75C-DABF70861FDE}"/>
                </a:ext>
              </a:extLst>
            </p:cNvPr>
            <p:cNvCxnSpPr/>
            <p:nvPr/>
          </p:nvCxnSpPr>
          <p:spPr>
            <a:xfrm flipV="1">
              <a:off x="1101437" y="6205942"/>
              <a:ext cx="618854" cy="15238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10" name="Groupe 59">
            <a:extLst>
              <a:ext uri="{FF2B5EF4-FFF2-40B4-BE49-F238E27FC236}">
                <a16:creationId xmlns:a16="http://schemas.microsoft.com/office/drawing/2014/main" id="{54769481-BE90-4211-B008-ED1B7EF456B6}"/>
              </a:ext>
            </a:extLst>
          </p:cNvPr>
          <p:cNvGrpSpPr>
            <a:grpSpLocks/>
          </p:cNvGrpSpPr>
          <p:nvPr/>
        </p:nvGrpSpPr>
        <p:grpSpPr bwMode="auto">
          <a:xfrm>
            <a:off x="6765682" y="3163766"/>
            <a:ext cx="2193680" cy="3056792"/>
            <a:chOff x="7185248" y="3060000"/>
            <a:chExt cx="2376000" cy="3312000"/>
          </a:xfrm>
        </p:grpSpPr>
        <p:pic>
          <p:nvPicPr>
            <p:cNvPr id="25612" name="Picture 2">
              <a:extLst>
                <a:ext uri="{FF2B5EF4-FFF2-40B4-BE49-F238E27FC236}">
                  <a16:creationId xmlns:a16="http://schemas.microsoft.com/office/drawing/2014/main" id="{E88F5D00-BAEE-426D-AA91-B2F52DF8B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" t="4828" r="6146" b="125"/>
            <a:stretch>
              <a:fillRect/>
            </a:stretch>
          </p:blipFill>
          <p:spPr bwMode="auto">
            <a:xfrm>
              <a:off x="7185248" y="3060000"/>
              <a:ext cx="2376000" cy="331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F7996545-1CCC-466D-B33F-BCDC6D2A3951}"/>
                </a:ext>
              </a:extLst>
            </p:cNvPr>
            <p:cNvCxnSpPr/>
            <p:nvPr/>
          </p:nvCxnSpPr>
          <p:spPr>
            <a:xfrm flipV="1">
              <a:off x="7466177" y="5503512"/>
              <a:ext cx="907864" cy="47631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611" name="Picture 37" descr="C:\Users\user\AppData\Local\Microsoft\Windows\Temporary Internet Files\Content.IE5\N5XH106Y\MC900433161[1].jpg">
            <a:extLst>
              <a:ext uri="{FF2B5EF4-FFF2-40B4-BE49-F238E27FC236}">
                <a16:creationId xmlns:a16="http://schemas.microsoft.com/office/drawing/2014/main" id="{6E562026-A369-487E-8B27-C2813C360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36" y="3096359"/>
            <a:ext cx="1595803" cy="159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49ECE640-CB45-41D6-A127-51AECD742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047AC923-B162-4974-B941-748C89A4C5B0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A7E6F68-5AF0-42C2-B714-ADA690C94DDB}"/>
              </a:ext>
            </a:extLst>
          </p:cNvPr>
          <p:cNvSpPr txBox="1"/>
          <p:nvPr/>
        </p:nvSpPr>
        <p:spPr>
          <a:xfrm>
            <a:off x="19051" y="5477608"/>
            <a:ext cx="1138453" cy="2343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923" u="sng" dirty="0">
                <a:solidFill>
                  <a:srgbClr val="000000"/>
                </a:solidFill>
                <a:latin typeface="Garamond"/>
              </a:rPr>
              <a:t>Crédit photo</a:t>
            </a:r>
            <a:r>
              <a:rPr lang="fr-FR" sz="923" dirty="0">
                <a:solidFill>
                  <a:srgbClr val="000000"/>
                </a:solidFill>
                <a:latin typeface="Garamond"/>
              </a:rPr>
              <a:t>: AESN</a:t>
            </a:r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id="{2CACE0C0-11EC-45F6-96E6-31F0A8E3F561}"/>
              </a:ext>
            </a:extLst>
          </p:cNvPr>
          <p:cNvSpPr txBox="1"/>
          <p:nvPr/>
        </p:nvSpPr>
        <p:spPr>
          <a:xfrm>
            <a:off x="1182566" y="4226170"/>
            <a:ext cx="5460469" cy="60388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62" dirty="0">
                <a:solidFill>
                  <a:srgbClr val="000000"/>
                </a:solidFill>
                <a:latin typeface="Garamond"/>
              </a:rPr>
              <a:t>Après travaux </a:t>
            </a:r>
            <a:r>
              <a:rPr lang="fr-FR" sz="1662" dirty="0">
                <a:solidFill>
                  <a:srgbClr val="000000"/>
                </a:solidFill>
                <a:latin typeface="Garamond"/>
                <a:sym typeface="Wingdings" panose="05000000000000000000" pitchFamily="2" charset="2"/>
              </a:rPr>
              <a:t> infiltration et évaporation des pluies courantes</a:t>
            </a:r>
          </a:p>
          <a:p>
            <a:pPr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62" dirty="0">
                <a:solidFill>
                  <a:srgbClr val="000000"/>
                </a:solidFill>
                <a:latin typeface="Garamond"/>
                <a:sym typeface="Wingdings" panose="05000000000000000000" pitchFamily="2" charset="2"/>
              </a:rPr>
              <a:t>(pluies fortes au réseau)</a:t>
            </a:r>
            <a:endParaRPr lang="fr-FR" sz="1662" dirty="0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6629" name="ZoneTexte 166">
            <a:extLst>
              <a:ext uri="{FF2B5EF4-FFF2-40B4-BE49-F238E27FC236}">
                <a16:creationId xmlns:a16="http://schemas.microsoft.com/office/drawing/2014/main" id="{F4A0C1CA-0BF5-4F7A-8088-CBAE83684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331" y="6202974"/>
            <a:ext cx="1528397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292">
                <a:solidFill>
                  <a:srgbClr val="000000"/>
                </a:solidFill>
              </a:rPr>
              <a:t>© Ville de Paris</a:t>
            </a:r>
          </a:p>
        </p:txBody>
      </p:sp>
      <p:sp>
        <p:nvSpPr>
          <p:cNvPr id="26630" name="ZoneTexte 167">
            <a:extLst>
              <a:ext uri="{FF2B5EF4-FFF2-40B4-BE49-F238E27FC236}">
                <a16:creationId xmlns:a16="http://schemas.microsoft.com/office/drawing/2014/main" id="{1CD17868-2AC2-44FD-8326-DC46716FF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9723" y="4425462"/>
            <a:ext cx="2221523" cy="111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algn="ctr"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662" b="1">
                <a:solidFill>
                  <a:srgbClr val="00589A"/>
                </a:solidFill>
              </a:rPr>
              <a:t>Un retour vers le cycle naturel de l’eau pour les pluies courantes</a:t>
            </a:r>
          </a:p>
        </p:txBody>
      </p:sp>
      <p:pic>
        <p:nvPicPr>
          <p:cNvPr id="26631" name="Picture 2">
            <a:extLst>
              <a:ext uri="{FF2B5EF4-FFF2-40B4-BE49-F238E27FC236}">
                <a16:creationId xmlns:a16="http://schemas.microsoft.com/office/drawing/2014/main" id="{F33CEFFB-D575-45E0-9380-192E2CB3A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93" y="1053612"/>
            <a:ext cx="4955931" cy="112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3">
            <a:extLst>
              <a:ext uri="{FF2B5EF4-FFF2-40B4-BE49-F238E27FC236}">
                <a16:creationId xmlns:a16="http://schemas.microsoft.com/office/drawing/2014/main" id="{5C59C2F2-4B46-47B1-8459-F7B7D7B9F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982" y="2368061"/>
            <a:ext cx="5137638" cy="179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9" name="ZoneTexte 168">
            <a:extLst>
              <a:ext uri="{FF2B5EF4-FFF2-40B4-BE49-F238E27FC236}">
                <a16:creationId xmlns:a16="http://schemas.microsoft.com/office/drawing/2014/main" id="{62C717D2-055C-4712-B3E4-D7D006ABF5E5}"/>
              </a:ext>
            </a:extLst>
          </p:cNvPr>
          <p:cNvSpPr txBox="1"/>
          <p:nvPr/>
        </p:nvSpPr>
        <p:spPr>
          <a:xfrm>
            <a:off x="1248508" y="2032490"/>
            <a:ext cx="5055038" cy="3481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62" dirty="0">
                <a:solidFill>
                  <a:srgbClr val="000000"/>
                </a:solidFill>
                <a:latin typeface="Garamond"/>
              </a:rPr>
              <a:t>Avant travaux </a:t>
            </a:r>
            <a:r>
              <a:rPr lang="fr-FR" sz="1662" dirty="0">
                <a:solidFill>
                  <a:srgbClr val="000000"/>
                </a:solidFill>
                <a:latin typeface="Garamond"/>
                <a:sym typeface="Wingdings" panose="05000000000000000000" pitchFamily="2" charset="2"/>
              </a:rPr>
              <a:t> pluies courantes et pluies fortes au réseau</a:t>
            </a:r>
            <a:endParaRPr lang="fr-FR" sz="1662" dirty="0">
              <a:solidFill>
                <a:srgbClr val="000000"/>
              </a:solidFill>
              <a:latin typeface="Garamond"/>
            </a:endParaRPr>
          </a:p>
        </p:txBody>
      </p:sp>
      <p:grpSp>
        <p:nvGrpSpPr>
          <p:cNvPr id="26634" name="Groupe 1">
            <a:extLst>
              <a:ext uri="{FF2B5EF4-FFF2-40B4-BE49-F238E27FC236}">
                <a16:creationId xmlns:a16="http://schemas.microsoft.com/office/drawing/2014/main" id="{B8AE354F-0ED8-4105-8867-5591BAC27E3E}"/>
              </a:ext>
            </a:extLst>
          </p:cNvPr>
          <p:cNvGrpSpPr>
            <a:grpSpLocks/>
          </p:cNvGrpSpPr>
          <p:nvPr/>
        </p:nvGrpSpPr>
        <p:grpSpPr bwMode="auto">
          <a:xfrm>
            <a:off x="2010508" y="4758104"/>
            <a:ext cx="5054112" cy="1739411"/>
            <a:chOff x="2178226" y="4869160"/>
            <a:chExt cx="5475139" cy="1884337"/>
          </a:xfrm>
        </p:grpSpPr>
        <p:grpSp>
          <p:nvGrpSpPr>
            <p:cNvPr id="26635" name="Groupe 169">
              <a:extLst>
                <a:ext uri="{FF2B5EF4-FFF2-40B4-BE49-F238E27FC236}">
                  <a16:creationId xmlns:a16="http://schemas.microsoft.com/office/drawing/2014/main" id="{6A42D688-20DF-469C-A192-CF9A7C6AA6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8226" y="4941168"/>
              <a:ext cx="5475139" cy="1812329"/>
              <a:chOff x="1124928" y="815278"/>
              <a:chExt cx="6453750" cy="2037658"/>
            </a:xfrm>
          </p:grpSpPr>
          <p:grpSp>
            <p:nvGrpSpPr>
              <p:cNvPr id="26640" name="Groupe 170">
                <a:extLst>
                  <a:ext uri="{FF2B5EF4-FFF2-40B4-BE49-F238E27FC236}">
                    <a16:creationId xmlns:a16="http://schemas.microsoft.com/office/drawing/2014/main" id="{F210A6E8-9361-498A-82EC-645678961E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4928" y="815278"/>
                <a:ext cx="6453750" cy="2037658"/>
                <a:chOff x="767178" y="2204864"/>
                <a:chExt cx="7586061" cy="2864217"/>
              </a:xfrm>
            </p:grpSpPr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CCE241B7-4B64-4CA3-AEE7-5943220F2001}"/>
                    </a:ext>
                  </a:extLst>
                </p:cNvPr>
                <p:cNvSpPr/>
                <p:nvPr/>
              </p:nvSpPr>
              <p:spPr>
                <a:xfrm>
                  <a:off x="767178" y="4293843"/>
                  <a:ext cx="6072808" cy="720043"/>
                </a:xfrm>
                <a:prstGeom prst="rect">
                  <a:avLst/>
                </a:prstGeom>
                <a:blipFill>
                  <a:blip r:embed="rId5"/>
                  <a:tile tx="0" ty="0" sx="100000" sy="100000" flip="none" algn="tl"/>
                </a:blip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844083">
                    <a:defRPr/>
                  </a:pPr>
                  <a:endParaRPr lang="fr-FR" sz="1662" kern="0">
                    <a:solidFill>
                      <a:prstClr val="white"/>
                    </a:solidFill>
                    <a:latin typeface="Garamond"/>
                  </a:endParaRPr>
                </a:p>
              </p:txBody>
            </p:sp>
            <p:grpSp>
              <p:nvGrpSpPr>
                <p:cNvPr id="26661" name="Groupe 191">
                  <a:extLst>
                    <a:ext uri="{FF2B5EF4-FFF2-40B4-BE49-F238E27FC236}">
                      <a16:creationId xmlns:a16="http://schemas.microsoft.com/office/drawing/2014/main" id="{7EAF748F-53D3-4D41-ACF7-C9CB602904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004700" y="2720044"/>
                  <a:ext cx="836371" cy="1573052"/>
                  <a:chOff x="767179" y="2420888"/>
                  <a:chExt cx="1152128" cy="1872208"/>
                </a:xfrm>
              </p:grpSpPr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B12BE9C9-850F-4BE6-80A9-BA5EF6D24BC0}"/>
                      </a:ext>
                    </a:extLst>
                  </p:cNvPr>
                  <p:cNvSpPr/>
                  <p:nvPr/>
                </p:nvSpPr>
                <p:spPr>
                  <a:xfrm>
                    <a:off x="766459" y="2406841"/>
                    <a:ext cx="1151353" cy="1887145"/>
                  </a:xfrm>
                  <a:prstGeom prst="rect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7523E67E-2F9B-4731-B734-CFB9CCE7A786}"/>
                      </a:ext>
                    </a:extLst>
                  </p:cNvPr>
                  <p:cNvSpPr/>
                  <p:nvPr/>
                </p:nvSpPr>
                <p:spPr>
                  <a:xfrm>
                    <a:off x="1233060" y="3959555"/>
                    <a:ext cx="218151" cy="334431"/>
                  </a:xfrm>
                  <a:prstGeom prst="rect">
                    <a:avLst/>
                  </a:prstGeom>
                  <a:solidFill>
                    <a:sysClr val="window" lastClr="FFFFFF">
                      <a:lumMod val="65000"/>
                    </a:sys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DD48AFBA-B000-4B77-86AB-CEAC9FC9BD2A}"/>
                      </a:ext>
                    </a:extLst>
                  </p:cNvPr>
                  <p:cNvSpPr/>
                  <p:nvPr/>
                </p:nvSpPr>
                <p:spPr>
                  <a:xfrm>
                    <a:off x="936133" y="2541210"/>
                    <a:ext cx="181793" cy="16423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  <p:sp>
                <p:nvSpPr>
                  <p:cNvPr id="225" name="Rectangle 224">
                    <a:extLst>
                      <a:ext uri="{FF2B5EF4-FFF2-40B4-BE49-F238E27FC236}">
                        <a16:creationId xmlns:a16="http://schemas.microsoft.com/office/drawing/2014/main" id="{8BA0FAE9-4A63-49FE-B2F2-721071BB6469}"/>
                      </a:ext>
                    </a:extLst>
                  </p:cNvPr>
                  <p:cNvSpPr/>
                  <p:nvPr/>
                </p:nvSpPr>
                <p:spPr>
                  <a:xfrm>
                    <a:off x="1511809" y="2517322"/>
                    <a:ext cx="178762" cy="167215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  <p:sp>
                <p:nvSpPr>
                  <p:cNvPr id="226" name="Rectangle 225">
                    <a:extLst>
                      <a:ext uri="{FF2B5EF4-FFF2-40B4-BE49-F238E27FC236}">
                        <a16:creationId xmlns:a16="http://schemas.microsoft.com/office/drawing/2014/main" id="{76FB6BAE-38B2-4DB8-BB9A-866EEE59A1AD}"/>
                      </a:ext>
                    </a:extLst>
                  </p:cNvPr>
                  <p:cNvSpPr/>
                  <p:nvPr/>
                </p:nvSpPr>
                <p:spPr>
                  <a:xfrm>
                    <a:off x="936133" y="2851752"/>
                    <a:ext cx="181793" cy="167215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  <p:sp>
                <p:nvSpPr>
                  <p:cNvPr id="227" name="Rectangle 226">
                    <a:extLst>
                      <a:ext uri="{FF2B5EF4-FFF2-40B4-BE49-F238E27FC236}">
                        <a16:creationId xmlns:a16="http://schemas.microsoft.com/office/drawing/2014/main" id="{663DC79D-BE2C-4037-866D-57227A4E787F}"/>
                      </a:ext>
                    </a:extLst>
                  </p:cNvPr>
                  <p:cNvSpPr/>
                  <p:nvPr/>
                </p:nvSpPr>
                <p:spPr>
                  <a:xfrm>
                    <a:off x="1511809" y="2851752"/>
                    <a:ext cx="178762" cy="167215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  <p:sp>
                <p:nvSpPr>
                  <p:cNvPr id="228" name="Rectangle 227">
                    <a:extLst>
                      <a:ext uri="{FF2B5EF4-FFF2-40B4-BE49-F238E27FC236}">
                        <a16:creationId xmlns:a16="http://schemas.microsoft.com/office/drawing/2014/main" id="{33E718E7-9E32-49FF-BC65-9798D235E5E3}"/>
                      </a:ext>
                    </a:extLst>
                  </p:cNvPr>
                  <p:cNvSpPr/>
                  <p:nvPr/>
                </p:nvSpPr>
                <p:spPr>
                  <a:xfrm>
                    <a:off x="951281" y="3159310"/>
                    <a:ext cx="178764" cy="167215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AE025F4B-A616-4435-A88D-9F8029AF922C}"/>
                      </a:ext>
                    </a:extLst>
                  </p:cNvPr>
                  <p:cNvSpPr/>
                  <p:nvPr/>
                </p:nvSpPr>
                <p:spPr>
                  <a:xfrm>
                    <a:off x="1511809" y="3496726"/>
                    <a:ext cx="181793" cy="16423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  <p:sp>
                <p:nvSpPr>
                  <p:cNvPr id="230" name="Rectangle 229">
                    <a:extLst>
                      <a:ext uri="{FF2B5EF4-FFF2-40B4-BE49-F238E27FC236}">
                        <a16:creationId xmlns:a16="http://schemas.microsoft.com/office/drawing/2014/main" id="{B9EB8BB0-A749-48C9-B1CE-365C98EDFE59}"/>
                      </a:ext>
                    </a:extLst>
                  </p:cNvPr>
                  <p:cNvSpPr/>
                  <p:nvPr/>
                </p:nvSpPr>
                <p:spPr>
                  <a:xfrm>
                    <a:off x="954312" y="3499713"/>
                    <a:ext cx="178762" cy="167215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  <p:sp>
                <p:nvSpPr>
                  <p:cNvPr id="231" name="Rectangle 230">
                    <a:extLst>
                      <a:ext uri="{FF2B5EF4-FFF2-40B4-BE49-F238E27FC236}">
                        <a16:creationId xmlns:a16="http://schemas.microsoft.com/office/drawing/2014/main" id="{0945DCA3-8F72-4F7D-AE99-6DBE7C6099E9}"/>
                      </a:ext>
                    </a:extLst>
                  </p:cNvPr>
                  <p:cNvSpPr/>
                  <p:nvPr/>
                </p:nvSpPr>
                <p:spPr>
                  <a:xfrm>
                    <a:off x="1511809" y="3159310"/>
                    <a:ext cx="178762" cy="167215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</p:grpSp>
            <p:grpSp>
              <p:nvGrpSpPr>
                <p:cNvPr id="26662" name="Groupe 192">
                  <a:extLst>
                    <a:ext uri="{FF2B5EF4-FFF2-40B4-BE49-F238E27FC236}">
                      <a16:creationId xmlns:a16="http://schemas.microsoft.com/office/drawing/2014/main" id="{42050493-1BF4-40E1-926E-9221532895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004904" y="4421008"/>
                  <a:ext cx="432048" cy="648073"/>
                  <a:chOff x="2855955" y="5026106"/>
                  <a:chExt cx="1008112" cy="1296146"/>
                </a:xfrm>
              </p:grpSpPr>
              <p:sp>
                <p:nvSpPr>
                  <p:cNvPr id="218" name="Arc 304">
                    <a:extLst>
                      <a:ext uri="{FF2B5EF4-FFF2-40B4-BE49-F238E27FC236}">
                        <a16:creationId xmlns:a16="http://schemas.microsoft.com/office/drawing/2014/main" id="{1AE3B4DC-F821-428E-8E59-BE5BC0DA150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59007" y="5027680"/>
                    <a:ext cx="502952" cy="34622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91 w 21600"/>
                      <a:gd name="T3" fmla="*/ 138 h 21600"/>
                      <a:gd name="T4" fmla="*/ 0 w 21600"/>
                      <a:gd name="T5" fmla="*/ 13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215" kern="0">
                      <a:solidFill>
                        <a:prstClr val="black"/>
                      </a:solidFill>
                      <a:latin typeface="Garamond"/>
                      <a:ea typeface="ＭＳ Ｐゴシック" charset="0"/>
                    </a:endParaRPr>
                  </a:p>
                </p:txBody>
              </p:sp>
              <p:sp>
                <p:nvSpPr>
                  <p:cNvPr id="219" name="Arc 305">
                    <a:extLst>
                      <a:ext uri="{FF2B5EF4-FFF2-40B4-BE49-F238E27FC236}">
                        <a16:creationId xmlns:a16="http://schemas.microsoft.com/office/drawing/2014/main" id="{7C81FC53-1EF0-4E16-9FED-7D737A69093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H="1">
                    <a:off x="2856055" y="5027680"/>
                    <a:ext cx="502952" cy="34622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91 w 21600"/>
                      <a:gd name="T3" fmla="*/ 138 h 21600"/>
                      <a:gd name="T4" fmla="*/ 0 w 21600"/>
                      <a:gd name="T5" fmla="*/ 13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215" kern="0">
                      <a:solidFill>
                        <a:prstClr val="black"/>
                      </a:solidFill>
                      <a:latin typeface="Garamond"/>
                      <a:ea typeface="ＭＳ Ｐゴシック" charset="0"/>
                    </a:endParaRPr>
                  </a:p>
                </p:txBody>
              </p:sp>
              <p:sp>
                <p:nvSpPr>
                  <p:cNvPr id="220" name="Arc 306">
                    <a:extLst>
                      <a:ext uri="{FF2B5EF4-FFF2-40B4-BE49-F238E27FC236}">
                        <a16:creationId xmlns:a16="http://schemas.microsoft.com/office/drawing/2014/main" id="{14CF7235-4B61-4974-8ABC-1AAB8838090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3359007" y="5373904"/>
                    <a:ext cx="502952" cy="9483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91 w 21600"/>
                      <a:gd name="T3" fmla="*/ 379 h 21600"/>
                      <a:gd name="T4" fmla="*/ 0 w 21600"/>
                      <a:gd name="T5" fmla="*/ 379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215" kern="0">
                      <a:solidFill>
                        <a:prstClr val="black"/>
                      </a:solidFill>
                      <a:latin typeface="Garamond"/>
                      <a:ea typeface="ＭＳ Ｐゴシック" charset="0"/>
                    </a:endParaRPr>
                  </a:p>
                </p:txBody>
              </p:sp>
              <p:sp>
                <p:nvSpPr>
                  <p:cNvPr id="221" name="Arc 307">
                    <a:extLst>
                      <a:ext uri="{FF2B5EF4-FFF2-40B4-BE49-F238E27FC236}">
                        <a16:creationId xmlns:a16="http://schemas.microsoft.com/office/drawing/2014/main" id="{00819F87-B9C4-4CD1-8137-843D1CBC62D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H="1" flipV="1">
                    <a:off x="2856055" y="5373904"/>
                    <a:ext cx="502952" cy="9483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91 w 21600"/>
                      <a:gd name="T3" fmla="*/ 379 h 21600"/>
                      <a:gd name="T4" fmla="*/ 0 w 21600"/>
                      <a:gd name="T5" fmla="*/ 379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215" kern="0">
                      <a:solidFill>
                        <a:prstClr val="black"/>
                      </a:solidFill>
                      <a:latin typeface="Garamond"/>
                      <a:ea typeface="ＭＳ Ｐゴシック" charset="0"/>
                    </a:endParaRPr>
                  </a:p>
                </p:txBody>
              </p:sp>
            </p:grpSp>
            <p:grpSp>
              <p:nvGrpSpPr>
                <p:cNvPr id="26663" name="Groupe 193">
                  <a:extLst>
                    <a:ext uri="{FF2B5EF4-FFF2-40B4-BE49-F238E27FC236}">
                      <a16:creationId xmlns:a16="http://schemas.microsoft.com/office/drawing/2014/main" id="{3F1F4018-8579-4824-88F9-CC6A18643C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67179" y="2204864"/>
                  <a:ext cx="1152128" cy="2088232"/>
                  <a:chOff x="767179" y="2204864"/>
                  <a:chExt cx="1152128" cy="2088232"/>
                </a:xfrm>
              </p:grpSpPr>
              <p:grpSp>
                <p:nvGrpSpPr>
                  <p:cNvPr id="26675" name="Groupe 205">
                    <a:extLst>
                      <a:ext uri="{FF2B5EF4-FFF2-40B4-BE49-F238E27FC236}">
                        <a16:creationId xmlns:a16="http://schemas.microsoft.com/office/drawing/2014/main" id="{D7815950-6426-40A0-83AA-A9B13BCA412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67179" y="2420888"/>
                    <a:ext cx="1152128" cy="1872208"/>
                    <a:chOff x="767179" y="2420888"/>
                    <a:chExt cx="1152128" cy="1872208"/>
                  </a:xfrm>
                </p:grpSpPr>
                <p:sp>
                  <p:nvSpPr>
                    <p:cNvPr id="208" name="Rectangle 207">
                      <a:extLst>
                        <a:ext uri="{FF2B5EF4-FFF2-40B4-BE49-F238E27FC236}">
                          <a16:creationId xmlns:a16="http://schemas.microsoft.com/office/drawing/2014/main" id="{E5F66A78-E55D-4BB6-87C6-821A5CB258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178" y="2419722"/>
                      <a:ext cx="1152535" cy="1874122"/>
                    </a:xfrm>
                    <a:prstGeom prst="rect">
                      <a:avLst/>
                    </a:prstGeom>
                    <a:solidFill>
                      <a:sysClr val="window" lastClr="FFFFFF">
                        <a:lumMod val="95000"/>
                      </a:sysClr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 defTabSz="844083">
                        <a:defRPr/>
                      </a:pPr>
                      <a:endParaRPr lang="fr-FR" sz="1662" kern="0">
                        <a:solidFill>
                          <a:prstClr val="white"/>
                        </a:solidFill>
                        <a:latin typeface="Garamond"/>
                      </a:endParaRPr>
                    </a:p>
                  </p:txBody>
                </p:sp>
                <p:sp>
                  <p:nvSpPr>
                    <p:cNvPr id="209" name="Rectangle 208">
                      <a:extLst>
                        <a:ext uri="{FF2B5EF4-FFF2-40B4-BE49-F238E27FC236}">
                          <a16:creationId xmlns:a16="http://schemas.microsoft.com/office/drawing/2014/main" id="{73E8DBED-114D-430F-9C8E-A6E2EAF023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35671" y="3960164"/>
                      <a:ext cx="215551" cy="333680"/>
                    </a:xfrm>
                    <a:prstGeom prst="rect">
                      <a:avLst/>
                    </a:prstGeom>
                    <a:solidFill>
                      <a:sysClr val="window" lastClr="FFFFFF">
                        <a:lumMod val="65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 defTabSz="844083">
                        <a:defRPr/>
                      </a:pPr>
                      <a:endParaRPr lang="fr-FR" sz="1662" kern="0">
                        <a:solidFill>
                          <a:prstClr val="white"/>
                        </a:solidFill>
                        <a:latin typeface="Garamond"/>
                      </a:endParaRPr>
                    </a:p>
                  </p:txBody>
                </p:sp>
                <p:sp>
                  <p:nvSpPr>
                    <p:cNvPr id="210" name="Rectangle 209">
                      <a:extLst>
                        <a:ext uri="{FF2B5EF4-FFF2-40B4-BE49-F238E27FC236}">
                          <a16:creationId xmlns:a16="http://schemas.microsoft.com/office/drawing/2014/main" id="{0C54A8B6-80E7-49BF-B330-427F719BAD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738" y="2552692"/>
                      <a:ext cx="180359" cy="165585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 defTabSz="844083">
                        <a:defRPr/>
                      </a:pPr>
                      <a:endParaRPr lang="fr-FR" sz="1662" kern="0">
                        <a:solidFill>
                          <a:prstClr val="white"/>
                        </a:solidFill>
                        <a:latin typeface="Garamond"/>
                      </a:endParaRPr>
                    </a:p>
                  </p:txBody>
                </p:sp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9C132F36-B181-494A-BCE8-A56049A9CA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2807" y="2530112"/>
                      <a:ext cx="178158" cy="165585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 defTabSz="844083">
                        <a:defRPr/>
                      </a:pPr>
                      <a:endParaRPr lang="fr-FR" sz="1662" kern="0">
                        <a:solidFill>
                          <a:prstClr val="white"/>
                        </a:solidFill>
                        <a:latin typeface="Garamond"/>
                      </a:endParaRPr>
                    </a:p>
                  </p:txBody>
                </p:sp>
                <p:sp>
                  <p:nvSpPr>
                    <p:cNvPr id="212" name="Rectangle 211">
                      <a:extLst>
                        <a:ext uri="{FF2B5EF4-FFF2-40B4-BE49-F238E27FC236}">
                          <a16:creationId xmlns:a16="http://schemas.microsoft.com/office/drawing/2014/main" id="{9674B2A1-F334-4F36-B66B-AF294444ED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738" y="2851246"/>
                      <a:ext cx="180359" cy="168095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 defTabSz="844083">
                        <a:defRPr/>
                      </a:pPr>
                      <a:endParaRPr lang="fr-FR" sz="1662" kern="0">
                        <a:solidFill>
                          <a:prstClr val="white"/>
                        </a:solidFill>
                        <a:latin typeface="Garamond"/>
                      </a:endParaRPr>
                    </a:p>
                  </p:txBody>
                </p:sp>
                <p:sp>
                  <p:nvSpPr>
                    <p:cNvPr id="213" name="Rectangle 212">
                      <a:extLst>
                        <a:ext uri="{FF2B5EF4-FFF2-40B4-BE49-F238E27FC236}">
                          <a16:creationId xmlns:a16="http://schemas.microsoft.com/office/drawing/2014/main" id="{B8C08EE8-0DD4-467D-8B1C-DE58AB4AB3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2807" y="2851246"/>
                      <a:ext cx="178158" cy="168095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 defTabSz="844083">
                        <a:defRPr/>
                      </a:pPr>
                      <a:endParaRPr lang="fr-FR" sz="1662" kern="0">
                        <a:solidFill>
                          <a:prstClr val="white"/>
                        </a:solidFill>
                        <a:latin typeface="Garamond"/>
                      </a:endParaRPr>
                    </a:p>
                  </p:txBody>
                </p:sp>
                <p:sp>
                  <p:nvSpPr>
                    <p:cNvPr id="214" name="Rectangle 213">
                      <a:extLst>
                        <a:ext uri="{FF2B5EF4-FFF2-40B4-BE49-F238E27FC236}">
                          <a16:creationId xmlns:a16="http://schemas.microsoft.com/office/drawing/2014/main" id="{A57BBBB4-0F4D-403E-BC81-2EB49EE27C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1935" y="3159837"/>
                      <a:ext cx="180359" cy="165585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 defTabSz="844083">
                        <a:defRPr/>
                      </a:pPr>
                      <a:endParaRPr lang="fr-FR" sz="1662" kern="0">
                        <a:solidFill>
                          <a:prstClr val="white"/>
                        </a:solidFill>
                        <a:latin typeface="Garamond"/>
                      </a:endParaRPr>
                    </a:p>
                  </p:txBody>
                </p:sp>
                <p:sp>
                  <p:nvSpPr>
                    <p:cNvPr id="215" name="Rectangle 214">
                      <a:extLst>
                        <a:ext uri="{FF2B5EF4-FFF2-40B4-BE49-F238E27FC236}">
                          <a16:creationId xmlns:a16="http://schemas.microsoft.com/office/drawing/2014/main" id="{98E7A783-12FB-4B03-BC92-42F13D5117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2807" y="3496025"/>
                      <a:ext cx="180359" cy="165585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 defTabSz="844083">
                        <a:defRPr/>
                      </a:pPr>
                      <a:endParaRPr lang="fr-FR" sz="1662" kern="0">
                        <a:solidFill>
                          <a:prstClr val="white"/>
                        </a:solidFill>
                        <a:latin typeface="Garamond"/>
                      </a:endParaRPr>
                    </a:p>
                  </p:txBody>
                </p:sp>
                <p:sp>
                  <p:nvSpPr>
                    <p:cNvPr id="216" name="Rectangle 215">
                      <a:extLst>
                        <a:ext uri="{FF2B5EF4-FFF2-40B4-BE49-F238E27FC236}">
                          <a16:creationId xmlns:a16="http://schemas.microsoft.com/office/drawing/2014/main" id="{18431FC9-4D1D-4063-BBF6-D3B8B45309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4135" y="3501043"/>
                      <a:ext cx="180359" cy="165585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 defTabSz="844083">
                        <a:defRPr/>
                      </a:pPr>
                      <a:endParaRPr lang="fr-FR" sz="1662" kern="0">
                        <a:solidFill>
                          <a:prstClr val="white"/>
                        </a:solidFill>
                        <a:latin typeface="Garamond"/>
                      </a:endParaRPr>
                    </a:p>
                  </p:txBody>
                </p:sp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017AD845-2F0D-4BE2-BDD2-9E4294FC67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2807" y="3159837"/>
                      <a:ext cx="178158" cy="165585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 defTabSz="844083">
                        <a:defRPr/>
                      </a:pPr>
                      <a:endParaRPr lang="fr-FR" sz="1662" kern="0">
                        <a:solidFill>
                          <a:prstClr val="white"/>
                        </a:solidFill>
                        <a:latin typeface="Garamond"/>
                      </a:endParaRPr>
                    </a:p>
                  </p:txBody>
                </p:sp>
              </p:grpSp>
              <p:sp>
                <p:nvSpPr>
                  <p:cNvPr id="207" name="Triangle isocèle 206">
                    <a:extLst>
                      <a:ext uri="{FF2B5EF4-FFF2-40B4-BE49-F238E27FC236}">
                        <a16:creationId xmlns:a16="http://schemas.microsoft.com/office/drawing/2014/main" id="{E0583AC0-1E68-4BA5-8902-F513F8B59423}"/>
                      </a:ext>
                    </a:extLst>
                  </p:cNvPr>
                  <p:cNvSpPr/>
                  <p:nvPr/>
                </p:nvSpPr>
                <p:spPr>
                  <a:xfrm>
                    <a:off x="767178" y="2203960"/>
                    <a:ext cx="1152535" cy="215762"/>
                  </a:xfrm>
                  <a:prstGeom prst="triangle">
                    <a:avLst>
                      <a:gd name="adj" fmla="val 50675"/>
                    </a:avLst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</p:grpSp>
            <p:grpSp>
              <p:nvGrpSpPr>
                <p:cNvPr id="26664" name="Groupe 194">
                  <a:extLst>
                    <a:ext uri="{FF2B5EF4-FFF2-40B4-BE49-F238E27FC236}">
                      <a16:creationId xmlns:a16="http://schemas.microsoft.com/office/drawing/2014/main" id="{93F974B8-50E4-4E94-B58B-8BCF2A0770A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19307" y="3495780"/>
                  <a:ext cx="996509" cy="797316"/>
                  <a:chOff x="1919307" y="3495780"/>
                  <a:chExt cx="996509" cy="797316"/>
                </a:xfrm>
              </p:grpSpPr>
              <p:sp>
                <p:nvSpPr>
                  <p:cNvPr id="201" name="Rectangle 200">
                    <a:extLst>
                      <a:ext uri="{FF2B5EF4-FFF2-40B4-BE49-F238E27FC236}">
                        <a16:creationId xmlns:a16="http://schemas.microsoft.com/office/drawing/2014/main" id="{7ED0D2AA-EFC5-4A73-A9E8-6AF637BBCEF9}"/>
                      </a:ext>
                    </a:extLst>
                  </p:cNvPr>
                  <p:cNvSpPr/>
                  <p:nvPr/>
                </p:nvSpPr>
                <p:spPr>
                  <a:xfrm>
                    <a:off x="1919714" y="3496025"/>
                    <a:ext cx="996372" cy="797819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  <p:sp>
                <p:nvSpPr>
                  <p:cNvPr id="202" name="Rectangle 201">
                    <a:extLst>
                      <a:ext uri="{FF2B5EF4-FFF2-40B4-BE49-F238E27FC236}">
                        <a16:creationId xmlns:a16="http://schemas.microsoft.com/office/drawing/2014/main" id="{50C9E8BA-14D3-4232-A02A-BA3403B0B578}"/>
                      </a:ext>
                    </a:extLst>
                  </p:cNvPr>
                  <p:cNvSpPr/>
                  <p:nvPr/>
                </p:nvSpPr>
                <p:spPr>
                  <a:xfrm>
                    <a:off x="2328820" y="3601397"/>
                    <a:ext cx="178160" cy="165585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  <p:sp>
                <p:nvSpPr>
                  <p:cNvPr id="203" name="Rectangle 202">
                    <a:extLst>
                      <a:ext uri="{FF2B5EF4-FFF2-40B4-BE49-F238E27FC236}">
                        <a16:creationId xmlns:a16="http://schemas.microsoft.com/office/drawing/2014/main" id="{D97FEA4B-2C8F-460F-90AB-3F0369901EC3}"/>
                      </a:ext>
                    </a:extLst>
                  </p:cNvPr>
                  <p:cNvSpPr/>
                  <p:nvPr/>
                </p:nvSpPr>
                <p:spPr>
                  <a:xfrm>
                    <a:off x="2627952" y="3613941"/>
                    <a:ext cx="180359" cy="165585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7BE17317-7783-49E7-AD19-256FB06314A2}"/>
                      </a:ext>
                    </a:extLst>
                  </p:cNvPr>
                  <p:cNvSpPr/>
                  <p:nvPr/>
                </p:nvSpPr>
                <p:spPr>
                  <a:xfrm>
                    <a:off x="2060482" y="3591362"/>
                    <a:ext cx="180359" cy="16809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03FDAA73-FAFB-4108-AB1A-65CBC9961B23}"/>
                      </a:ext>
                    </a:extLst>
                  </p:cNvPr>
                  <p:cNvSpPr/>
                  <p:nvPr/>
                </p:nvSpPr>
                <p:spPr>
                  <a:xfrm>
                    <a:off x="2309026" y="4005323"/>
                    <a:ext cx="197955" cy="280993"/>
                  </a:xfrm>
                  <a:prstGeom prst="rect">
                    <a:avLst/>
                  </a:prstGeom>
                  <a:solidFill>
                    <a:sysClr val="window" lastClr="FFFFFF">
                      <a:lumMod val="65000"/>
                    </a:sys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844083">
                      <a:defRPr/>
                    </a:pPr>
                    <a:endParaRPr lang="fr-FR" sz="1662" kern="0">
                      <a:solidFill>
                        <a:prstClr val="white"/>
                      </a:solidFill>
                      <a:latin typeface="Garamond"/>
                    </a:endParaRPr>
                  </a:p>
                </p:txBody>
              </p:sp>
            </p:grpSp>
            <p:sp>
              <p:nvSpPr>
                <p:cNvPr id="196" name="Virage 195">
                  <a:extLst>
                    <a:ext uri="{FF2B5EF4-FFF2-40B4-BE49-F238E27FC236}">
                      <a16:creationId xmlns:a16="http://schemas.microsoft.com/office/drawing/2014/main" id="{73EBC2CF-F03B-4D32-B0E4-9F6B33C36FCD}"/>
                    </a:ext>
                  </a:extLst>
                </p:cNvPr>
                <p:cNvSpPr/>
                <p:nvPr/>
              </p:nvSpPr>
              <p:spPr>
                <a:xfrm flipV="1">
                  <a:off x="855158" y="4313914"/>
                  <a:ext cx="6165187" cy="561985"/>
                </a:xfrm>
                <a:prstGeom prst="bentArrow">
                  <a:avLst>
                    <a:gd name="adj1" fmla="val 9135"/>
                    <a:gd name="adj2" fmla="val 10781"/>
                    <a:gd name="adj3" fmla="val 25000"/>
                    <a:gd name="adj4" fmla="val 44046"/>
                  </a:avLst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844083">
                    <a:defRPr/>
                  </a:pPr>
                  <a:endParaRPr lang="fr-FR" sz="1662" kern="0">
                    <a:solidFill>
                      <a:prstClr val="black"/>
                    </a:solidFill>
                    <a:latin typeface="Garamond"/>
                  </a:endParaRPr>
                </a:p>
              </p:txBody>
            </p:sp>
            <p:pic>
              <p:nvPicPr>
                <p:cNvPr id="26666" name="Picture 3" descr="C:\Users\charlesn\Downloads\téléchargé.jpg">
                  <a:extLst>
                    <a:ext uri="{FF2B5EF4-FFF2-40B4-BE49-F238E27FC236}">
                      <a16:creationId xmlns:a16="http://schemas.microsoft.com/office/drawing/2014/main" id="{49E71AE2-FB1E-49E3-8577-5335A0D731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4008" y="3629438"/>
                  <a:ext cx="661762" cy="661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8" name="Rectangle à coins arrondis 197">
                  <a:extLst>
                    <a:ext uri="{FF2B5EF4-FFF2-40B4-BE49-F238E27FC236}">
                      <a16:creationId xmlns:a16="http://schemas.microsoft.com/office/drawing/2014/main" id="{678B2715-376F-427C-91DB-1ED2414D06EC}"/>
                    </a:ext>
                  </a:extLst>
                </p:cNvPr>
                <p:cNvSpPr/>
                <p:nvPr/>
              </p:nvSpPr>
              <p:spPr>
                <a:xfrm>
                  <a:off x="4435937" y="4246174"/>
                  <a:ext cx="1566041" cy="47669"/>
                </a:xfrm>
                <a:prstGeom prst="roundRect">
                  <a:avLst/>
                </a:prstGeom>
                <a:solidFill>
                  <a:srgbClr val="92D05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844083">
                    <a:defRPr/>
                  </a:pPr>
                  <a:endParaRPr lang="fr-FR" sz="1662" kern="0">
                    <a:solidFill>
                      <a:prstClr val="white"/>
                    </a:solidFill>
                    <a:latin typeface="Garamond"/>
                  </a:endParaRPr>
                </a:p>
              </p:txBody>
            </p:sp>
            <p:sp>
              <p:nvSpPr>
                <p:cNvPr id="199" name="Rectangle à coins arrondis 198">
                  <a:extLst>
                    <a:ext uri="{FF2B5EF4-FFF2-40B4-BE49-F238E27FC236}">
                      <a16:creationId xmlns:a16="http://schemas.microsoft.com/office/drawing/2014/main" id="{1725311A-3D86-44EC-845D-5CC2D38100B5}"/>
                    </a:ext>
                  </a:extLst>
                </p:cNvPr>
                <p:cNvSpPr/>
                <p:nvPr/>
              </p:nvSpPr>
              <p:spPr>
                <a:xfrm>
                  <a:off x="2920485" y="4241156"/>
                  <a:ext cx="1522051" cy="47669"/>
                </a:xfrm>
                <a:prstGeom prst="roundRect">
                  <a:avLst/>
                </a:prstGeom>
                <a:pattFill prst="horzBrick">
                  <a:fgClr>
                    <a:sysClr val="windowText" lastClr="000000">
                      <a:lumMod val="65000"/>
                      <a:lumOff val="35000"/>
                    </a:sysClr>
                  </a:fgClr>
                  <a:bgClr>
                    <a:sysClr val="window" lastClr="FFFFFF">
                      <a:lumMod val="75000"/>
                    </a:sysClr>
                  </a:bgClr>
                </a:patt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844083">
                    <a:defRPr/>
                  </a:pPr>
                  <a:endParaRPr lang="fr-FR" sz="1662" kern="0">
                    <a:solidFill>
                      <a:prstClr val="white"/>
                    </a:solidFill>
                    <a:latin typeface="Garamond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C2E79FE5-8957-4C34-918C-A4A5163E8863}"/>
                    </a:ext>
                  </a:extLst>
                </p:cNvPr>
                <p:cNvSpPr/>
                <p:nvPr/>
              </p:nvSpPr>
              <p:spPr>
                <a:xfrm>
                  <a:off x="6839986" y="4278790"/>
                  <a:ext cx="1513253" cy="107880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844083">
                    <a:defRPr/>
                  </a:pPr>
                  <a:endParaRPr lang="fr-FR" sz="1662" kern="0">
                    <a:solidFill>
                      <a:prstClr val="white"/>
                    </a:solidFill>
                    <a:latin typeface="Garamond"/>
                  </a:endParaRPr>
                </a:p>
              </p:txBody>
            </p:sp>
          </p:grp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5E03A275-86C1-47A7-912B-403B19F9FB6B}"/>
                  </a:ext>
                </a:extLst>
              </p:cNvPr>
              <p:cNvSpPr/>
              <p:nvPr/>
            </p:nvSpPr>
            <p:spPr>
              <a:xfrm>
                <a:off x="2169054" y="2290708"/>
                <a:ext cx="56136" cy="392667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844083">
                  <a:defRPr/>
                </a:pPr>
                <a:endParaRPr lang="fr-FR" sz="1662" kern="0">
                  <a:solidFill>
                    <a:prstClr val="white"/>
                  </a:solidFill>
                  <a:latin typeface="Garamond"/>
                </a:endParaRPr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96E1813C-FDB9-4B64-9693-13D8163B557C}"/>
                  </a:ext>
                </a:extLst>
              </p:cNvPr>
              <p:cNvSpPr/>
              <p:nvPr/>
            </p:nvSpPr>
            <p:spPr>
              <a:xfrm>
                <a:off x="6085465" y="2292492"/>
                <a:ext cx="58006" cy="394453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844083">
                  <a:defRPr/>
                </a:pPr>
                <a:endParaRPr lang="fr-FR" sz="1662" kern="0">
                  <a:solidFill>
                    <a:prstClr val="white"/>
                  </a:solidFill>
                  <a:latin typeface="Garamond"/>
                </a:endParaRP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92783769-606D-4F68-BB35-B86DE8929520}"/>
                  </a:ext>
                </a:extLst>
              </p:cNvPr>
              <p:cNvSpPr/>
              <p:nvPr/>
            </p:nvSpPr>
            <p:spPr>
              <a:xfrm>
                <a:off x="2105434" y="1633883"/>
                <a:ext cx="847652" cy="96382"/>
              </a:xfrm>
              <a:prstGeom prst="rect">
                <a:avLst/>
              </a:prstGeom>
              <a:pattFill prst="zigZag">
                <a:fgClr>
                  <a:srgbClr val="008000"/>
                </a:fgClr>
                <a:bgClr>
                  <a:srgbClr val="92D050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844083">
                  <a:defRPr/>
                </a:pPr>
                <a:endParaRPr lang="fr-FR" sz="1662" kern="0">
                  <a:solidFill>
                    <a:prstClr val="white"/>
                  </a:solidFill>
                  <a:latin typeface="Garamond"/>
                </a:endParaRP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D7373536-AA1B-4CCD-9B31-5D95041C13E5}"/>
                  </a:ext>
                </a:extLst>
              </p:cNvPr>
              <p:cNvSpPr/>
              <p:nvPr/>
            </p:nvSpPr>
            <p:spPr>
              <a:xfrm>
                <a:off x="5580242" y="1143048"/>
                <a:ext cx="711054" cy="37482"/>
              </a:xfrm>
              <a:prstGeom prst="rect">
                <a:avLst/>
              </a:prstGeom>
              <a:pattFill prst="zigZag">
                <a:fgClr>
                  <a:srgbClr val="008000"/>
                </a:fgClr>
                <a:bgClr>
                  <a:srgbClr val="92D050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844083">
                  <a:defRPr/>
                </a:pPr>
                <a:endParaRPr lang="fr-FR" sz="1662" kern="0">
                  <a:solidFill>
                    <a:prstClr val="white"/>
                  </a:solidFill>
                  <a:latin typeface="Garamond"/>
                </a:endParaRPr>
              </a:p>
            </p:txBody>
          </p:sp>
          <p:cxnSp>
            <p:nvCxnSpPr>
              <p:cNvPr id="26645" name="Connecteur droit avec flèche 64">
                <a:extLst>
                  <a:ext uri="{FF2B5EF4-FFF2-40B4-BE49-F238E27FC236}">
                    <a16:creationId xmlns:a16="http://schemas.microsoft.com/office/drawing/2014/main" id="{324AC8DB-7263-4836-AE6D-D527BA60EC5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4893952" y="1476480"/>
                <a:ext cx="1057637" cy="405027"/>
              </a:xfrm>
              <a:prstGeom prst="bentConnector3">
                <a:avLst>
                  <a:gd name="adj1" fmla="val 87278"/>
                </a:avLst>
              </a:prstGeom>
              <a:noFill/>
              <a:ln w="15875" algn="ctr">
                <a:solidFill>
                  <a:srgbClr val="4A7EBB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46" name="Connecteur droit avec flèche 176">
                <a:extLst>
                  <a:ext uri="{FF2B5EF4-FFF2-40B4-BE49-F238E27FC236}">
                    <a16:creationId xmlns:a16="http://schemas.microsoft.com/office/drawing/2014/main" id="{5DF28205-7809-4F1E-8D4B-748845C1893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599817" y="2300886"/>
                <a:ext cx="0" cy="225687"/>
              </a:xfrm>
              <a:prstGeom prst="straightConnector1">
                <a:avLst/>
              </a:prstGeom>
              <a:noFill/>
              <a:ln w="19050" algn="ctr">
                <a:solidFill>
                  <a:srgbClr val="4A7EB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47" name="Connecteur droit avec flèche 177">
                <a:extLst>
                  <a:ext uri="{FF2B5EF4-FFF2-40B4-BE49-F238E27FC236}">
                    <a16:creationId xmlns:a16="http://schemas.microsoft.com/office/drawing/2014/main" id="{C28A53A7-709E-40F4-920E-D30D04C64C8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46257" y="1612665"/>
                <a:ext cx="0" cy="233875"/>
              </a:xfrm>
              <a:prstGeom prst="straightConnector1">
                <a:avLst/>
              </a:prstGeom>
              <a:noFill/>
              <a:ln w="19050" algn="ctr">
                <a:solidFill>
                  <a:srgbClr val="4A7EB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48" name="Connecteur droit avec flèche 178">
                <a:extLst>
                  <a:ext uri="{FF2B5EF4-FFF2-40B4-BE49-F238E27FC236}">
                    <a16:creationId xmlns:a16="http://schemas.microsoft.com/office/drawing/2014/main" id="{035AAE04-2A76-4255-A4FD-94038182D8F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783894" y="1612665"/>
                <a:ext cx="0" cy="196413"/>
              </a:xfrm>
              <a:prstGeom prst="straightConnector1">
                <a:avLst/>
              </a:prstGeom>
              <a:noFill/>
              <a:ln w="19050" algn="ctr">
                <a:solidFill>
                  <a:srgbClr val="4A7EB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49" name="Connecteur droit avec flèche 179">
                <a:extLst>
                  <a:ext uri="{FF2B5EF4-FFF2-40B4-BE49-F238E27FC236}">
                    <a16:creationId xmlns:a16="http://schemas.microsoft.com/office/drawing/2014/main" id="{1A870481-6C42-4F94-B97E-A85A5BFECFE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962329" y="879344"/>
                <a:ext cx="0" cy="238522"/>
              </a:xfrm>
              <a:prstGeom prst="straightConnector1">
                <a:avLst/>
              </a:prstGeom>
              <a:noFill/>
              <a:ln w="19050" algn="ctr">
                <a:solidFill>
                  <a:srgbClr val="4A7EB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50" name="Connecteur droit avec flèche 180">
                <a:extLst>
                  <a:ext uri="{FF2B5EF4-FFF2-40B4-BE49-F238E27FC236}">
                    <a16:creationId xmlns:a16="http://schemas.microsoft.com/office/drawing/2014/main" id="{B3C4B005-C5AB-4774-9B3E-3A692C913FF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742039" y="879344"/>
                <a:ext cx="0" cy="238522"/>
              </a:xfrm>
              <a:prstGeom prst="straightConnector1">
                <a:avLst/>
              </a:prstGeom>
              <a:noFill/>
              <a:ln w="19050" algn="ctr">
                <a:solidFill>
                  <a:srgbClr val="4A7EB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51" name="Connecteur droit avec flèche 181">
                <a:extLst>
                  <a:ext uri="{FF2B5EF4-FFF2-40B4-BE49-F238E27FC236}">
                    <a16:creationId xmlns:a16="http://schemas.microsoft.com/office/drawing/2014/main" id="{3AF642B3-5F16-4987-9315-CDCF02A687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152802" y="872773"/>
                <a:ext cx="0" cy="238522"/>
              </a:xfrm>
              <a:prstGeom prst="straightConnector1">
                <a:avLst/>
              </a:prstGeom>
              <a:noFill/>
              <a:ln w="19050" algn="ctr">
                <a:solidFill>
                  <a:srgbClr val="4A7EB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52" name="Connecteur droit avec flèche 182">
                <a:extLst>
                  <a:ext uri="{FF2B5EF4-FFF2-40B4-BE49-F238E27FC236}">
                    <a16:creationId xmlns:a16="http://schemas.microsoft.com/office/drawing/2014/main" id="{3789877B-C1FB-4EFB-9ED4-CA7E077274A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514905" y="1405351"/>
                <a:ext cx="0" cy="238522"/>
              </a:xfrm>
              <a:prstGeom prst="straightConnector1">
                <a:avLst/>
              </a:prstGeom>
              <a:noFill/>
              <a:ln w="19050" algn="ctr">
                <a:solidFill>
                  <a:srgbClr val="4A7EB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53" name="Connecteur droit avec flèche 183">
                <a:extLst>
                  <a:ext uri="{FF2B5EF4-FFF2-40B4-BE49-F238E27FC236}">
                    <a16:creationId xmlns:a16="http://schemas.microsoft.com/office/drawing/2014/main" id="{30D0AF4C-36EA-4CA0-A122-759C42670A1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294614" y="1405351"/>
                <a:ext cx="0" cy="238522"/>
              </a:xfrm>
              <a:prstGeom prst="straightConnector1">
                <a:avLst/>
              </a:prstGeom>
              <a:noFill/>
              <a:ln w="19050" algn="ctr">
                <a:solidFill>
                  <a:srgbClr val="4A7EB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54" name="Connecteur droit avec flèche 184">
                <a:extLst>
                  <a:ext uri="{FF2B5EF4-FFF2-40B4-BE49-F238E27FC236}">
                    <a16:creationId xmlns:a16="http://schemas.microsoft.com/office/drawing/2014/main" id="{532867BD-05B1-46A1-B9CD-63B1B3DF0BE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705377" y="1398780"/>
                <a:ext cx="0" cy="238522"/>
              </a:xfrm>
              <a:prstGeom prst="straightConnector1">
                <a:avLst/>
              </a:prstGeom>
              <a:noFill/>
              <a:ln w="19050" algn="ctr">
                <a:solidFill>
                  <a:srgbClr val="4A7EB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55" name="Connecteur droit avec flèche 185">
                <a:extLst>
                  <a:ext uri="{FF2B5EF4-FFF2-40B4-BE49-F238E27FC236}">
                    <a16:creationId xmlns:a16="http://schemas.microsoft.com/office/drawing/2014/main" id="{279728E6-A8B6-4557-9CEB-30C9B73EC4E2}"/>
                  </a:ext>
                </a:extLst>
              </p:cNvPr>
              <p:cNvCxnSpPr>
                <a:cxnSpLocks noChangeShapeType="1"/>
                <a:endCxn id="172" idx="0"/>
              </p:cNvCxnSpPr>
              <p:nvPr/>
            </p:nvCxnSpPr>
            <p:spPr bwMode="auto">
              <a:xfrm>
                <a:off x="2197019" y="1727868"/>
                <a:ext cx="0" cy="562125"/>
              </a:xfrm>
              <a:prstGeom prst="straightConnector1">
                <a:avLst/>
              </a:prstGeom>
              <a:noFill/>
              <a:ln w="19050" algn="ctr">
                <a:solidFill>
                  <a:srgbClr val="4A7EB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56" name="Connecteur droit avec flèche 106">
                <a:extLst>
                  <a:ext uri="{FF2B5EF4-FFF2-40B4-BE49-F238E27FC236}">
                    <a16:creationId xmlns:a16="http://schemas.microsoft.com/office/drawing/2014/main" id="{BA876F5C-D1CA-4D37-9423-57788980F82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5613922" y="1710532"/>
                <a:ext cx="1142855" cy="85366"/>
              </a:xfrm>
              <a:prstGeom prst="bentConnector3">
                <a:avLst>
                  <a:gd name="adj1" fmla="val 80472"/>
                </a:avLst>
              </a:prstGeom>
              <a:noFill/>
              <a:ln w="19050" algn="ctr">
                <a:solidFill>
                  <a:srgbClr val="4A7EBB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57" name="Connecteur droit avec flèche 187">
                <a:extLst>
                  <a:ext uri="{FF2B5EF4-FFF2-40B4-BE49-F238E27FC236}">
                    <a16:creationId xmlns:a16="http://schemas.microsoft.com/office/drawing/2014/main" id="{81BEFC36-8207-463E-B123-F42ADC65454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19773" y="2182602"/>
                <a:ext cx="1110143" cy="4987"/>
              </a:xfrm>
              <a:prstGeom prst="straightConnector1">
                <a:avLst/>
              </a:prstGeom>
              <a:noFill/>
              <a:ln w="19050" algn="ctr">
                <a:solidFill>
                  <a:srgbClr val="4A7EB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58" name="Connecteur droit avec flèche 188">
                <a:extLst>
                  <a:ext uri="{FF2B5EF4-FFF2-40B4-BE49-F238E27FC236}">
                    <a16:creationId xmlns:a16="http://schemas.microsoft.com/office/drawing/2014/main" id="{461D1A8B-01FF-49CC-A3C7-01731E19E98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055535" y="2311390"/>
                <a:ext cx="0" cy="225687"/>
              </a:xfrm>
              <a:prstGeom prst="straightConnector1">
                <a:avLst/>
              </a:prstGeom>
              <a:noFill/>
              <a:ln w="19050" algn="ctr">
                <a:solidFill>
                  <a:srgbClr val="4A7EB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59" name="Connecteur droit avec flèche 189">
                <a:extLst>
                  <a:ext uri="{FF2B5EF4-FFF2-40B4-BE49-F238E27FC236}">
                    <a16:creationId xmlns:a16="http://schemas.microsoft.com/office/drawing/2014/main" id="{C9F26C73-04A7-4C91-B49F-7A02050EA37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33887" y="2299537"/>
                <a:ext cx="0" cy="225687"/>
              </a:xfrm>
              <a:prstGeom prst="straightConnector1">
                <a:avLst/>
              </a:prstGeom>
              <a:noFill/>
              <a:ln w="19050" algn="ctr">
                <a:solidFill>
                  <a:srgbClr val="4A7EB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B9C3BF93-6372-44C2-BEEE-CE9AA6421F85}"/>
                </a:ext>
              </a:extLst>
            </p:cNvPr>
            <p:cNvSpPr/>
            <p:nvPr/>
          </p:nvSpPr>
          <p:spPr>
            <a:xfrm>
              <a:off x="2937030" y="5373978"/>
              <a:ext cx="863576" cy="552443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62">
                <a:solidFill>
                  <a:srgbClr val="FFFFFF"/>
                </a:solidFill>
                <a:latin typeface="Garamond"/>
              </a:endParaRPr>
            </a:p>
          </p:txBody>
        </p:sp>
        <p:sp>
          <p:nvSpPr>
            <p:cNvPr id="233" name="Ellipse 232">
              <a:extLst>
                <a:ext uri="{FF2B5EF4-FFF2-40B4-BE49-F238E27FC236}">
                  <a16:creationId xmlns:a16="http://schemas.microsoft.com/office/drawing/2014/main" id="{36A0F0FC-A862-4F89-9CEF-22800EB32DEF}"/>
                </a:ext>
              </a:extLst>
            </p:cNvPr>
            <p:cNvSpPr/>
            <p:nvPr/>
          </p:nvSpPr>
          <p:spPr>
            <a:xfrm>
              <a:off x="5807152" y="4869160"/>
              <a:ext cx="946124" cy="552443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62">
                <a:solidFill>
                  <a:srgbClr val="FFFFFF"/>
                </a:solidFill>
                <a:latin typeface="Garamond"/>
              </a:endParaRPr>
            </a:p>
          </p:txBody>
        </p:sp>
        <p:sp>
          <p:nvSpPr>
            <p:cNvPr id="234" name="Ellipse 233">
              <a:extLst>
                <a:ext uri="{FF2B5EF4-FFF2-40B4-BE49-F238E27FC236}">
                  <a16:creationId xmlns:a16="http://schemas.microsoft.com/office/drawing/2014/main" id="{51E2F31A-F730-4D7F-9F71-29542CC29C2F}"/>
                </a:ext>
              </a:extLst>
            </p:cNvPr>
            <p:cNvSpPr/>
            <p:nvPr/>
          </p:nvSpPr>
          <p:spPr>
            <a:xfrm>
              <a:off x="3800607" y="5972457"/>
              <a:ext cx="1081059" cy="552443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62">
                <a:solidFill>
                  <a:srgbClr val="000000"/>
                </a:solidFill>
                <a:latin typeface="Garamond"/>
              </a:endParaRPr>
            </a:p>
          </p:txBody>
        </p:sp>
        <p:sp>
          <p:nvSpPr>
            <p:cNvPr id="235" name="Ellipse 234">
              <a:extLst>
                <a:ext uri="{FF2B5EF4-FFF2-40B4-BE49-F238E27FC236}">
                  <a16:creationId xmlns:a16="http://schemas.microsoft.com/office/drawing/2014/main" id="{D08F7263-1935-406E-8089-2587C5FBC7A1}"/>
                </a:ext>
              </a:extLst>
            </p:cNvPr>
            <p:cNvSpPr/>
            <p:nvPr/>
          </p:nvSpPr>
          <p:spPr>
            <a:xfrm>
              <a:off x="4881665" y="5948646"/>
              <a:ext cx="1079471" cy="552443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62">
                <a:solidFill>
                  <a:srgbClr val="FFFFFF"/>
                </a:solidFill>
                <a:latin typeface="Garamond"/>
              </a:endParaRPr>
            </a:p>
          </p:txBody>
        </p:sp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7F6207-32F7-407C-82F9-F41E8089CC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F151F264-6842-4B4B-957E-80D404BD45DA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73BEACE-602B-4294-954C-D093C5477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566" y="970085"/>
            <a:ext cx="7933592" cy="72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l" defTabSz="844083" eaLnBrk="1" hangingPunct="1">
              <a:defRPr/>
            </a:pPr>
            <a:r>
              <a:rPr lang="fr-FR" sz="2954" kern="0" dirty="0">
                <a:solidFill>
                  <a:srgbClr val="990033"/>
                </a:solidFill>
                <a:latin typeface="Arial"/>
              </a:rPr>
              <a:t>Les aides financières</a:t>
            </a:r>
          </a:p>
        </p:txBody>
      </p:sp>
      <p:pic>
        <p:nvPicPr>
          <p:cNvPr id="27652" name="Picture 2" descr="R:\Service Communication\Public\OUTILS COMM 11E PROGRAMME\logo 11e et masque ppt\AESN_LogotypePEC20142019_Vecto.jpg">
            <a:extLst>
              <a:ext uri="{FF2B5EF4-FFF2-40B4-BE49-F238E27FC236}">
                <a16:creationId xmlns:a16="http://schemas.microsoft.com/office/drawing/2014/main" id="{C840775C-9AD9-4E14-8179-78F0FD12B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85" y="238857"/>
            <a:ext cx="2625969" cy="13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Espace réservé du contenu 3">
            <a:extLst>
              <a:ext uri="{FF2B5EF4-FFF2-40B4-BE49-F238E27FC236}">
                <a16:creationId xmlns:a16="http://schemas.microsoft.com/office/drawing/2014/main" id="{04C7A1DA-CC3B-404F-B9E0-FEC084D52238}"/>
              </a:ext>
            </a:extLst>
          </p:cNvPr>
          <p:cNvGraphicFramePr>
            <a:graphicFrameLocks/>
          </p:cNvGraphicFramePr>
          <p:nvPr/>
        </p:nvGraphicFramePr>
        <p:xfrm>
          <a:off x="1248508" y="1633905"/>
          <a:ext cx="7710853" cy="2736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5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8306">
                <a:tc>
                  <a:txBody>
                    <a:bodyPr/>
                    <a:lstStyle/>
                    <a:p>
                      <a:endParaRPr lang="fr-FR" sz="1500" dirty="0"/>
                    </a:p>
                  </a:txBody>
                  <a:tcPr marL="84414" marR="84414" marT="42211" marB="422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Zone Urbaine (collectivité, SEM,…)</a:t>
                      </a:r>
                    </a:p>
                  </a:txBody>
                  <a:tcPr marL="84414" marR="84414" marT="42211" marB="422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Activités</a:t>
                      </a:r>
                    </a:p>
                    <a:p>
                      <a:pPr algn="ctr"/>
                      <a:r>
                        <a:rPr lang="fr-FR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Economiques / Industries</a:t>
                      </a:r>
                    </a:p>
                  </a:txBody>
                  <a:tcPr marL="84414" marR="84414" marT="42211" marB="4221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9768">
                <a:tc>
                  <a:txBody>
                    <a:bodyPr/>
                    <a:lstStyle/>
                    <a:p>
                      <a:r>
                        <a:rPr lang="fr-FR" sz="15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Etudes spécifiques : réduction des pollutions par temps de pluie </a:t>
                      </a:r>
                    </a:p>
                  </a:txBody>
                  <a:tcPr marL="84414" marR="84414" marT="42211" marB="42211"/>
                </a:tc>
                <a:tc>
                  <a:txBody>
                    <a:bodyPr/>
                    <a:lstStyle/>
                    <a:p>
                      <a:pPr algn="ctr"/>
                      <a:endParaRPr lang="fr-FR" sz="15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50% </a:t>
                      </a:r>
                      <a:endParaRPr lang="fr-FR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84414" marR="84414" marT="42211" marB="4221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dirty="0"/>
                        <a:t>GE/ME/PE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dirty="0"/>
                        <a:t>  50/60/70% </a:t>
                      </a:r>
                    </a:p>
                  </a:txBody>
                  <a:tcPr marL="84414" marR="84414" marT="42211" marB="422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801">
                <a:tc>
                  <a:txBody>
                    <a:bodyPr/>
                    <a:lstStyle/>
                    <a:p>
                      <a:r>
                        <a:rPr lang="fr-FR" sz="15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Réduction à la source  écoulements de pluie</a:t>
                      </a:r>
                      <a:endParaRPr lang="fr-FR" sz="1500" dirty="0"/>
                    </a:p>
                  </a:txBody>
                  <a:tcPr marL="84414" marR="84414" marT="42211" marB="42211"/>
                </a:tc>
                <a:tc>
                  <a:txBody>
                    <a:bodyPr/>
                    <a:lstStyle/>
                    <a:p>
                      <a:pPr algn="ctr"/>
                      <a:endParaRPr lang="fr-FR" sz="1500" b="1" dirty="0"/>
                    </a:p>
                    <a:p>
                      <a:pPr algn="ctr"/>
                      <a:r>
                        <a:rPr lang="fr-FR" sz="1500" b="1" dirty="0">
                          <a:solidFill>
                            <a:srgbClr val="FF0000"/>
                          </a:solidFill>
                        </a:rPr>
                        <a:t>80%</a:t>
                      </a:r>
                    </a:p>
                  </a:txBody>
                  <a:tcPr marL="84414" marR="84414" marT="42211" marB="4221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dirty="0"/>
                        <a:t>GE/ME/PE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dirty="0"/>
                        <a:t>  40/50/60% </a:t>
                      </a:r>
                    </a:p>
                  </a:txBody>
                  <a:tcPr marL="84414" marR="84414" marT="42211" marB="422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7742">
                <a:tc>
                  <a:txBody>
                    <a:bodyPr/>
                    <a:lstStyle/>
                    <a:p>
                      <a:r>
                        <a:rPr lang="fr-FR" sz="15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Prix Plafond </a:t>
                      </a:r>
                      <a:r>
                        <a:rPr lang="fr-FR" sz="1500" b="1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assiette éligible</a:t>
                      </a:r>
                    </a:p>
                  </a:txBody>
                  <a:tcPr marL="84414" marR="84414" marT="42211" marB="42211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fr-FR" sz="15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30 €/m² </a:t>
                      </a:r>
                      <a:r>
                        <a:rPr lang="fr-FR" sz="1500" b="1" dirty="0"/>
                        <a:t>aménagé si surface imperméabilisée</a:t>
                      </a:r>
                      <a:r>
                        <a:rPr lang="fr-FR" sz="1500" b="1" baseline="0" dirty="0"/>
                        <a:t> diminuée  </a:t>
                      </a:r>
                    </a:p>
                    <a:p>
                      <a:pPr algn="l"/>
                      <a:r>
                        <a:rPr lang="fr-FR" sz="1500" b="1" dirty="0">
                          <a:solidFill>
                            <a:srgbClr val="0088A8"/>
                          </a:solidFill>
                        </a:rPr>
                        <a:t>100 €/m² </a:t>
                      </a:r>
                      <a:r>
                        <a:rPr lang="fr-FR" sz="1500" b="1" dirty="0"/>
                        <a:t>aménagé pour les toitures</a:t>
                      </a:r>
                      <a:r>
                        <a:rPr lang="fr-FR" sz="1500" b="1" baseline="0" dirty="0"/>
                        <a:t> végétalisé et si végétalisation &gt;80%</a:t>
                      </a:r>
                      <a:r>
                        <a:rPr lang="fr-FR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	</a:t>
                      </a:r>
                      <a:endParaRPr lang="fr-FR" sz="1500" dirty="0">
                        <a:solidFill>
                          <a:schemeClr val="tx1"/>
                        </a:solidFill>
                      </a:endParaRPr>
                    </a:p>
                  </a:txBody>
                  <a:tcPr marL="84414" marR="84414" marT="42211" marB="42211"/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7674" name="Groupe 5">
            <a:extLst>
              <a:ext uri="{FF2B5EF4-FFF2-40B4-BE49-F238E27FC236}">
                <a16:creationId xmlns:a16="http://schemas.microsoft.com/office/drawing/2014/main" id="{BEC0AAD5-F26A-41B7-964A-000DC5EDA585}"/>
              </a:ext>
            </a:extLst>
          </p:cNvPr>
          <p:cNvGrpSpPr>
            <a:grpSpLocks/>
          </p:cNvGrpSpPr>
          <p:nvPr/>
        </p:nvGrpSpPr>
        <p:grpSpPr bwMode="auto">
          <a:xfrm>
            <a:off x="3043605" y="4425462"/>
            <a:ext cx="3484685" cy="2061797"/>
            <a:chOff x="850118" y="4391205"/>
            <a:chExt cx="3795698" cy="2296380"/>
          </a:xfrm>
        </p:grpSpPr>
        <p:pic>
          <p:nvPicPr>
            <p:cNvPr id="27677" name="Picture 2" descr="Résultat de recherche d'images pour &quot;www.eau-seine-normandie.fr faire de la pluie un atout&quot;">
              <a:extLst>
                <a:ext uri="{FF2B5EF4-FFF2-40B4-BE49-F238E27FC236}">
                  <a16:creationId xmlns:a16="http://schemas.microsoft.com/office/drawing/2014/main" id="{3511C4AD-C489-47DD-BA58-0D2E3A046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3627">
              <a:off x="2836767" y="4391205"/>
              <a:ext cx="1809049" cy="2148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8" name="Picture 2" descr="Résultat de recherche d'images pour &quot;s'adapter au changement climatique sur le bassin seine&quot;">
              <a:extLst>
                <a:ext uri="{FF2B5EF4-FFF2-40B4-BE49-F238E27FC236}">
                  <a16:creationId xmlns:a16="http://schemas.microsoft.com/office/drawing/2014/main" id="{14927219-7BF9-4E4F-8850-BC0FB44B25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65213">
              <a:off x="850118" y="4486963"/>
              <a:ext cx="1480561" cy="2103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9" name="Picture 46">
              <a:extLst>
                <a:ext uri="{FF2B5EF4-FFF2-40B4-BE49-F238E27FC236}">
                  <a16:creationId xmlns:a16="http://schemas.microsoft.com/office/drawing/2014/main" id="{272C0510-9C8B-40E6-86ED-0FB0FDE68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762" y="4560914"/>
              <a:ext cx="1503110" cy="2126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5E49A3B-586D-4177-ABA2-8B1F8FBDBB71}"/>
              </a:ext>
            </a:extLst>
          </p:cNvPr>
          <p:cNvSpPr txBox="1">
            <a:spLocks/>
          </p:cNvSpPr>
          <p:nvPr/>
        </p:nvSpPr>
        <p:spPr bwMode="auto">
          <a:xfrm>
            <a:off x="6598628" y="4825512"/>
            <a:ext cx="2560026" cy="132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477" kern="0" dirty="0">
              <a:solidFill>
                <a:srgbClr val="000000"/>
              </a:solidFill>
              <a:latin typeface="Garamond"/>
            </a:endParaRP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77" kern="0" dirty="0">
                <a:solidFill>
                  <a:srgbClr val="000000"/>
                </a:solidFill>
                <a:latin typeface="Garamond"/>
              </a:rPr>
              <a:t> </a:t>
            </a:r>
            <a:r>
              <a:rPr lang="fr-FR" sz="1662" b="1" kern="0" dirty="0">
                <a:solidFill>
                  <a:srgbClr val="000000"/>
                </a:solidFill>
                <a:latin typeface="Garamond"/>
              </a:rPr>
              <a:t>Formulaires de demande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62" b="1" kern="0" dirty="0">
                <a:solidFill>
                  <a:srgbClr val="000000"/>
                </a:solidFill>
                <a:latin typeface="Garamond"/>
              </a:rPr>
              <a:t> d’aide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662" b="1" kern="0" dirty="0">
              <a:solidFill>
                <a:srgbClr val="000000"/>
              </a:solidFill>
              <a:latin typeface="Garamond"/>
            </a:endParaRP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62" b="1" kern="0" dirty="0">
                <a:solidFill>
                  <a:srgbClr val="000000"/>
                </a:solidFill>
                <a:latin typeface="Garamond"/>
              </a:rPr>
              <a:t>    </a:t>
            </a:r>
            <a:r>
              <a:rPr lang="fr-FR" sz="1662" b="1" i="1" kern="0" dirty="0">
                <a:solidFill>
                  <a:srgbClr val="000000"/>
                </a:solidFill>
                <a:latin typeface="Garamond"/>
              </a:rPr>
              <a:t>eau-seine-normandie.fr </a:t>
            </a:r>
          </a:p>
          <a:p>
            <a:pPr marL="439626" indent="-439626" algn="ctr" defTabSz="84408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fr-FR" sz="1477" kern="0" dirty="0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27676" name="Picture 2">
            <a:extLst>
              <a:ext uri="{FF2B5EF4-FFF2-40B4-BE49-F238E27FC236}">
                <a16:creationId xmlns:a16="http://schemas.microsoft.com/office/drawing/2014/main" id="{1C67B4F6-F5A1-40D2-BCF6-6C79DF96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1" y="4522177"/>
            <a:ext cx="1431680" cy="2031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EE43FE-23B6-4B4F-999F-FDDAF0AB40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149C5A2F-AE2F-42F8-86D3-5E3DFE9DBB8E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E9BE041-C30F-4A0A-8C02-0E33B08E5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566" y="1044820"/>
            <a:ext cx="7933592" cy="72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l" defTabSz="844083" eaLnBrk="1" hangingPunct="1">
              <a:defRPr/>
            </a:pPr>
            <a:r>
              <a:rPr lang="fr-FR" sz="2954" kern="0" dirty="0">
                <a:solidFill>
                  <a:srgbClr val="990033"/>
                </a:solidFill>
                <a:latin typeface="Arial"/>
              </a:rPr>
              <a:t>Les aides financières</a:t>
            </a:r>
          </a:p>
        </p:txBody>
      </p:sp>
      <p:pic>
        <p:nvPicPr>
          <p:cNvPr id="28676" name="Picture 2" descr="R:\Service Communication\Public\OUTILS COMM 11E PROGRAMME\logo 11e et masque ppt\AESN_LogotypePEC20142019_Vecto.jpg">
            <a:extLst>
              <a:ext uri="{FF2B5EF4-FFF2-40B4-BE49-F238E27FC236}">
                <a16:creationId xmlns:a16="http://schemas.microsoft.com/office/drawing/2014/main" id="{B85AAA24-6F6A-4885-93CD-B82C0E0A6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85" y="238857"/>
            <a:ext cx="2625969" cy="13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3">
            <a:extLst>
              <a:ext uri="{FF2B5EF4-FFF2-40B4-BE49-F238E27FC236}">
                <a16:creationId xmlns:a16="http://schemas.microsoft.com/office/drawing/2014/main" id="{C5E28BE5-B1A4-432A-8870-467AB1D1E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508" y="1767254"/>
            <a:ext cx="7643446" cy="472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7150"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marL="52755" algn="just" defTabSz="844083" eaLnBrk="1" fontAlgn="base" hangingPunct="1">
              <a:spcAft>
                <a:spcPts val="1108"/>
              </a:spcAft>
              <a:buNone/>
            </a:pPr>
            <a:r>
              <a:rPr lang="fr-FR" altLang="fr-FR" sz="1662" i="1">
                <a:solidFill>
                  <a:srgbClr val="00589A"/>
                </a:solidFill>
              </a:rPr>
              <a:t>La </a:t>
            </a:r>
            <a:r>
              <a:rPr lang="fr-FR" altLang="fr-FR" sz="1662" b="1" i="1">
                <a:solidFill>
                  <a:srgbClr val="00589A"/>
                </a:solidFill>
              </a:rPr>
              <a:t>surface éligible</a:t>
            </a:r>
            <a:r>
              <a:rPr lang="fr-FR" altLang="fr-FR" sz="1662" i="1">
                <a:solidFill>
                  <a:srgbClr val="00589A"/>
                </a:solidFill>
              </a:rPr>
              <a:t> (m2) retenue pour le calcul du prix plafond (assiette) comprend :</a:t>
            </a:r>
          </a:p>
          <a:p>
            <a:pPr marL="422041" lvl="1" algn="just" defTabSz="844083" eaLnBrk="1" fontAlgn="base" hangingPunct="1">
              <a:spcAft>
                <a:spcPts val="1108"/>
              </a:spcAft>
              <a:buNone/>
            </a:pPr>
            <a:r>
              <a:rPr lang="fr-FR" altLang="fr-FR" sz="1662" i="1">
                <a:solidFill>
                  <a:srgbClr val="00589A"/>
                </a:solidFill>
              </a:rPr>
              <a:t>la surface initialement imperméabilisée gérées sur les ouvrages de gestion à ciel ouvert, ou stockées pour utilisation</a:t>
            </a:r>
          </a:p>
          <a:p>
            <a:pPr marL="422041" lvl="1" algn="just" defTabSz="844083" eaLnBrk="1" fontAlgn="base" hangingPunct="1">
              <a:spcAft>
                <a:spcPts val="1108"/>
              </a:spcAft>
              <a:buNone/>
            </a:pPr>
            <a:r>
              <a:rPr lang="fr-FR" altLang="fr-FR" sz="1662" i="1">
                <a:solidFill>
                  <a:srgbClr val="00589A"/>
                </a:solidFill>
              </a:rPr>
              <a:t>la surface des ouvrages de gestion à ciel ouvert ou stocker pour utilisation, les apports par les pluies courantes des surfaces imperméabilisées</a:t>
            </a:r>
          </a:p>
          <a:p>
            <a:pPr marL="52755" algn="just" defTabSz="844083" eaLnBrk="1" fontAlgn="base" hangingPunct="1">
              <a:spcAft>
                <a:spcPts val="1108"/>
              </a:spcAft>
              <a:buNone/>
            </a:pPr>
            <a:r>
              <a:rPr lang="fr-FR" altLang="fr-FR" sz="1662" i="1">
                <a:solidFill>
                  <a:srgbClr val="00589A"/>
                </a:solidFill>
              </a:rPr>
              <a:t>L’assiette de travaux s’appuie sur un dimensionnement pour des </a:t>
            </a:r>
            <a:r>
              <a:rPr lang="fr-FR" altLang="fr-FR" sz="1662" b="1" i="1">
                <a:solidFill>
                  <a:srgbClr val="00589A"/>
                </a:solidFill>
              </a:rPr>
              <a:t>pluies de retour 20 ans </a:t>
            </a:r>
            <a:r>
              <a:rPr lang="fr-FR" altLang="fr-FR" sz="1662" i="1">
                <a:solidFill>
                  <a:srgbClr val="00589A"/>
                </a:solidFill>
              </a:rPr>
              <a:t>et comprend :</a:t>
            </a:r>
          </a:p>
          <a:p>
            <a:pPr marL="422041" lvl="1" algn="just" defTabSz="844083" eaLnBrk="1" fontAlgn="base" hangingPunct="1">
              <a:spcAft>
                <a:spcPts val="1108"/>
              </a:spcAft>
              <a:buNone/>
            </a:pPr>
            <a:r>
              <a:rPr lang="fr-FR" altLang="fr-FR" sz="1662" i="1">
                <a:solidFill>
                  <a:srgbClr val="00589A"/>
                </a:solidFill>
              </a:rPr>
              <a:t> la maîtrise d’œuvre</a:t>
            </a:r>
          </a:p>
          <a:p>
            <a:pPr marL="422041" lvl="1" algn="just" defTabSz="844083" eaLnBrk="1" fontAlgn="base" hangingPunct="1">
              <a:spcAft>
                <a:spcPts val="1108"/>
              </a:spcAft>
              <a:buNone/>
            </a:pPr>
            <a:r>
              <a:rPr lang="fr-FR" altLang="fr-FR" sz="1662" i="1">
                <a:solidFill>
                  <a:srgbClr val="00589A"/>
                </a:solidFill>
              </a:rPr>
              <a:t>Les éléments qui contribuent à la réduction des volumes d’eau de ruissellement et à la maîtrise des polluants dès l’origine du ruissellement</a:t>
            </a:r>
          </a:p>
          <a:p>
            <a:pPr marL="422041" lvl="1" algn="just" defTabSz="844083" eaLnBrk="1" fontAlgn="base" hangingPunct="1">
              <a:spcAft>
                <a:spcPts val="1108"/>
              </a:spcAft>
              <a:buNone/>
            </a:pPr>
            <a:r>
              <a:rPr lang="fr-FR" altLang="fr-FR" sz="1662" i="1">
                <a:solidFill>
                  <a:srgbClr val="00589A"/>
                </a:solidFill>
              </a:rPr>
              <a:t>Les dispositifs éventuels de gestion des surverses</a:t>
            </a:r>
          </a:p>
          <a:p>
            <a:pPr marL="52755" algn="just" defTabSz="844083" eaLnBrk="1" fontAlgn="base" hangingPunct="1">
              <a:spcAft>
                <a:spcPts val="1108"/>
              </a:spcAft>
              <a:buNone/>
            </a:pPr>
            <a:r>
              <a:rPr lang="fr-FR" altLang="fr-FR" sz="1662" i="1">
                <a:solidFill>
                  <a:srgbClr val="00589A"/>
                </a:solidFill>
              </a:rPr>
              <a:t>Un </a:t>
            </a:r>
            <a:r>
              <a:rPr lang="fr-FR" altLang="fr-FR" sz="1662" b="1" i="1">
                <a:solidFill>
                  <a:srgbClr val="00589A"/>
                </a:solidFill>
              </a:rPr>
              <a:t>bilan de fonctionnement </a:t>
            </a:r>
            <a:r>
              <a:rPr lang="fr-FR" altLang="fr-FR" sz="1662" i="1">
                <a:solidFill>
                  <a:srgbClr val="00589A"/>
                </a:solidFill>
              </a:rPr>
              <a:t>à faire au bout d’un an</a:t>
            </a:r>
          </a:p>
          <a:p>
            <a:pPr marL="422041" lvl="1" algn="just" defTabSz="844083" eaLnBrk="1" fontAlgn="base" hangingPunct="1">
              <a:spcAft>
                <a:spcPts val="1108"/>
              </a:spcAft>
              <a:buNone/>
            </a:pPr>
            <a:endParaRPr lang="fr-FR" altLang="fr-FR" sz="1662" i="1">
              <a:solidFill>
                <a:srgbClr val="00589A"/>
              </a:solidFill>
            </a:endParaRP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1945C6-4FFC-43CB-9A2A-D2A07932DE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AA39B14B-89F8-43B2-83D8-1AAD1EB560BF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106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F1C946E-4535-4AF9-9BA4-3950417CF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962" y="1370135"/>
            <a:ext cx="7933592" cy="79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l" defTabSz="844083" eaLnBrk="1" hangingPunct="1">
              <a:defRPr/>
            </a:pPr>
            <a:r>
              <a:rPr lang="fr-FR" sz="2769" kern="0" dirty="0">
                <a:solidFill>
                  <a:srgbClr val="990033"/>
                </a:solidFill>
                <a:latin typeface="Arial"/>
              </a:rPr>
              <a:t>Construction d’un dossier de demande d’aide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2F791B8-C94A-46B5-BC47-01CBCFF82172}"/>
              </a:ext>
            </a:extLst>
          </p:cNvPr>
          <p:cNvSpPr txBox="1"/>
          <p:nvPr/>
        </p:nvSpPr>
        <p:spPr>
          <a:xfrm>
            <a:off x="1288073" y="4525108"/>
            <a:ext cx="7737231" cy="1371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62" b="1" dirty="0">
                <a:solidFill>
                  <a:srgbClr val="0071E2"/>
                </a:solidFill>
                <a:latin typeface="Arial"/>
                <a:ea typeface="Tahoma" pitchFamily="34" charset="0"/>
                <a:cs typeface="Tahoma" pitchFamily="34" charset="0"/>
              </a:rPr>
              <a:t>Dossier</a:t>
            </a:r>
            <a:r>
              <a:rPr lang="fr-FR" sz="1662" dirty="0">
                <a:solidFill>
                  <a:srgbClr val="0071E2"/>
                </a:solidFill>
                <a:latin typeface="Arial"/>
                <a:ea typeface="Tahoma" pitchFamily="34" charset="0"/>
                <a:cs typeface="Tahoma" pitchFamily="34" charset="0"/>
              </a:rPr>
              <a:t> de demande d’aide financière :</a:t>
            </a:r>
          </a:p>
          <a:p>
            <a:pPr marL="263776" indent="-263776" defTabSz="844083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fr-FR" sz="1662" dirty="0">
                <a:solidFill>
                  <a:srgbClr val="0071E2"/>
                </a:solidFill>
                <a:latin typeface="Arial"/>
                <a:ea typeface="Tahoma" pitchFamily="34" charset="0"/>
                <a:cs typeface="Tahoma" pitchFamily="34" charset="0"/>
              </a:rPr>
              <a:t>Formulaire de demande d’aide sur le site de l’agence</a:t>
            </a:r>
          </a:p>
          <a:p>
            <a:pPr marL="263776" indent="-263776" defTabSz="844083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fr-FR" sz="1662" dirty="0">
                <a:solidFill>
                  <a:srgbClr val="0071E2"/>
                </a:solidFill>
                <a:latin typeface="Arial"/>
                <a:ea typeface="Tahoma" pitchFamily="34" charset="0"/>
                <a:cs typeface="Tahoma" pitchFamily="34" charset="0"/>
              </a:rPr>
              <a:t>Proposition technique et financière retenue</a:t>
            </a:r>
          </a:p>
          <a:p>
            <a:pPr marL="263776" indent="-263776" defTabSz="844083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fr-FR" sz="1662" dirty="0">
                <a:solidFill>
                  <a:srgbClr val="0071E2"/>
                </a:solidFill>
                <a:latin typeface="Arial"/>
                <a:ea typeface="Tahoma" pitchFamily="34" charset="0"/>
                <a:cs typeface="Tahoma" pitchFamily="34" charset="0"/>
              </a:rPr>
              <a:t>Dossier technique précisant les surfaces projets et la gestion des petites et fortes pluies, accompagné d’un plan du projet</a:t>
            </a:r>
          </a:p>
        </p:txBody>
      </p:sp>
      <p:sp>
        <p:nvSpPr>
          <p:cNvPr id="29701" name="ZoneTexte 14">
            <a:extLst>
              <a:ext uri="{FF2B5EF4-FFF2-40B4-BE49-F238E27FC236}">
                <a16:creationId xmlns:a16="http://schemas.microsoft.com/office/drawing/2014/main" id="{E70C9921-D6C5-411E-B632-2FE6005C8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0712" y="2763716"/>
            <a:ext cx="944618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662">
                <a:solidFill>
                  <a:srgbClr val="000000"/>
                </a:solidFill>
              </a:rPr>
              <a:t>Travaux</a:t>
            </a:r>
          </a:p>
        </p:txBody>
      </p:sp>
      <p:grpSp>
        <p:nvGrpSpPr>
          <p:cNvPr id="29702" name="Groupe 1">
            <a:extLst>
              <a:ext uri="{FF2B5EF4-FFF2-40B4-BE49-F238E27FC236}">
                <a16:creationId xmlns:a16="http://schemas.microsoft.com/office/drawing/2014/main" id="{CAF87DA5-7BEB-473D-8CF4-3BC22204B6B5}"/>
              </a:ext>
            </a:extLst>
          </p:cNvPr>
          <p:cNvGrpSpPr>
            <a:grpSpLocks/>
          </p:cNvGrpSpPr>
          <p:nvPr/>
        </p:nvGrpSpPr>
        <p:grpSpPr bwMode="auto">
          <a:xfrm>
            <a:off x="1288074" y="2432539"/>
            <a:ext cx="7687531" cy="1661746"/>
            <a:chOff x="467544" y="1772816"/>
            <a:chExt cx="8327479" cy="1800200"/>
          </a:xfrm>
        </p:grpSpPr>
        <p:sp>
          <p:nvSpPr>
            <p:cNvPr id="9" name="Flèche droite 8">
              <a:extLst>
                <a:ext uri="{FF2B5EF4-FFF2-40B4-BE49-F238E27FC236}">
                  <a16:creationId xmlns:a16="http://schemas.microsoft.com/office/drawing/2014/main" id="{69548DB3-117A-407C-A79E-825BFB336341}"/>
                </a:ext>
              </a:extLst>
            </p:cNvPr>
            <p:cNvSpPr/>
            <p:nvPr/>
          </p:nvSpPr>
          <p:spPr>
            <a:xfrm>
              <a:off x="467544" y="3140968"/>
              <a:ext cx="8271944" cy="432048"/>
            </a:xfrm>
            <a:prstGeom prst="rightArrow">
              <a:avLst/>
            </a:prstGeom>
            <a:gradFill flip="none" rotWithShape="1">
              <a:gsLst>
                <a:gs pos="0">
                  <a:srgbClr val="03D4A8"/>
                </a:gs>
                <a:gs pos="0">
                  <a:srgbClr val="21D6E0">
                    <a:lumMod val="94000"/>
                  </a:srgbClr>
                </a:gs>
                <a:gs pos="1000">
                  <a:schemeClr val="bg2">
                    <a:lumMod val="90000"/>
                  </a:schemeClr>
                </a:gs>
                <a:gs pos="100000">
                  <a:srgbClr val="005CB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62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5FA355A4-FD14-4C5B-A869-387435185BE7}"/>
                </a:ext>
              </a:extLst>
            </p:cNvPr>
            <p:cNvCxnSpPr/>
            <p:nvPr/>
          </p:nvCxnSpPr>
          <p:spPr>
            <a:xfrm>
              <a:off x="2483505" y="2493531"/>
              <a:ext cx="0" cy="719128"/>
            </a:xfrm>
            <a:prstGeom prst="straightConnector1">
              <a:avLst/>
            </a:prstGeom>
            <a:ln w="12700">
              <a:solidFill>
                <a:srgbClr val="3366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08" name="ZoneTexte 11">
              <a:extLst>
                <a:ext uri="{FF2B5EF4-FFF2-40B4-BE49-F238E27FC236}">
                  <a16:creationId xmlns:a16="http://schemas.microsoft.com/office/drawing/2014/main" id="{5D924E24-7440-4EF7-AE51-278A9853F4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560" y="2627620"/>
              <a:ext cx="1623923" cy="377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71E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71E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71E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9pPr>
            </a:lstStyle>
            <a:p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FR" altLang="fr-FR" sz="1662">
                  <a:solidFill>
                    <a:srgbClr val="000000"/>
                  </a:solidFill>
                </a:rPr>
                <a:t>Projet travaux</a:t>
              </a:r>
            </a:p>
          </p:txBody>
        </p:sp>
        <p:sp>
          <p:nvSpPr>
            <p:cNvPr id="29709" name="ZoneTexte 12">
              <a:extLst>
                <a:ext uri="{FF2B5EF4-FFF2-40B4-BE49-F238E27FC236}">
                  <a16:creationId xmlns:a16="http://schemas.microsoft.com/office/drawing/2014/main" id="{6E74949B-DC81-426E-9715-4F1E5AFA03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9672" y="1772816"/>
              <a:ext cx="1780204" cy="654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71E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71E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71E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9pPr>
            </a:lstStyle>
            <a:p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FR" altLang="fr-FR" sz="1662">
                  <a:solidFill>
                    <a:srgbClr val="FF0000"/>
                  </a:solidFill>
                </a:rPr>
                <a:t>Envoi dossier</a:t>
              </a:r>
            </a:p>
            <a:p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FR" altLang="fr-FR" sz="1662">
                  <a:solidFill>
                    <a:srgbClr val="FF0000"/>
                  </a:solidFill>
                </a:rPr>
                <a:t>AR/autorisation</a:t>
              </a:r>
            </a:p>
          </p:txBody>
        </p:sp>
        <p:sp>
          <p:nvSpPr>
            <p:cNvPr id="29710" name="ZoneTexte 13">
              <a:extLst>
                <a:ext uri="{FF2B5EF4-FFF2-40B4-BE49-F238E27FC236}">
                  <a16:creationId xmlns:a16="http://schemas.microsoft.com/office/drawing/2014/main" id="{CCBD21FC-D8C6-4CDF-B1A4-8A66A2D81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3808" y="2636912"/>
              <a:ext cx="1354774" cy="377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71E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71E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71E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9pPr>
            </a:lstStyle>
            <a:p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FR" altLang="fr-FR" sz="1662">
                  <a:solidFill>
                    <a:srgbClr val="000000"/>
                  </a:solidFill>
                </a:rPr>
                <a:t>Démarrage</a:t>
              </a:r>
            </a:p>
          </p:txBody>
        </p:sp>
        <p:sp>
          <p:nvSpPr>
            <p:cNvPr id="29711" name="ZoneTexte 15">
              <a:extLst>
                <a:ext uri="{FF2B5EF4-FFF2-40B4-BE49-F238E27FC236}">
                  <a16:creationId xmlns:a16="http://schemas.microsoft.com/office/drawing/2014/main" id="{8D4A7EA2-AAFB-4CE9-8B0D-D2AD55439D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652" y="1844824"/>
              <a:ext cx="1240169" cy="377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71E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71E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71E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9pPr>
            </a:lstStyle>
            <a:p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FR" altLang="fr-FR" sz="1662">
                  <a:solidFill>
                    <a:srgbClr val="000000"/>
                  </a:solidFill>
                </a:rPr>
                <a:t>Envoi OS </a:t>
              </a: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7D490AA4-E445-4349-80D6-04FB860D2CBA}"/>
                </a:ext>
              </a:extLst>
            </p:cNvPr>
            <p:cNvCxnSpPr/>
            <p:nvPr/>
          </p:nvCxnSpPr>
          <p:spPr>
            <a:xfrm>
              <a:off x="4428033" y="2493531"/>
              <a:ext cx="0" cy="719128"/>
            </a:xfrm>
            <a:prstGeom prst="straightConnector1">
              <a:avLst/>
            </a:prstGeom>
            <a:ln w="12700">
              <a:solidFill>
                <a:srgbClr val="3366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3" name="ZoneTexte 17">
              <a:extLst>
                <a:ext uri="{FF2B5EF4-FFF2-40B4-BE49-F238E27FC236}">
                  <a16:creationId xmlns:a16="http://schemas.microsoft.com/office/drawing/2014/main" id="{FD7023C4-1C54-422A-A89A-B89C1FB73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6553" y="2132856"/>
              <a:ext cx="1662124" cy="377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71E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71E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71E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9pPr>
            </a:lstStyle>
            <a:p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FR" altLang="fr-FR" sz="1662">
                  <a:solidFill>
                    <a:srgbClr val="000000"/>
                  </a:solidFill>
                </a:rPr>
                <a:t>Envoi factures</a:t>
              </a:r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35145470-F31B-4423-9018-806806DF07C5}"/>
                </a:ext>
              </a:extLst>
            </p:cNvPr>
            <p:cNvCxnSpPr/>
            <p:nvPr/>
          </p:nvCxnSpPr>
          <p:spPr>
            <a:xfrm>
              <a:off x="6070962" y="2493531"/>
              <a:ext cx="0" cy="719128"/>
            </a:xfrm>
            <a:prstGeom prst="straightConnector1">
              <a:avLst/>
            </a:prstGeom>
            <a:ln w="12700">
              <a:solidFill>
                <a:srgbClr val="3366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5" name="ZoneTexte 19">
              <a:extLst>
                <a:ext uri="{FF2B5EF4-FFF2-40B4-BE49-F238E27FC236}">
                  <a16:creationId xmlns:a16="http://schemas.microsoft.com/office/drawing/2014/main" id="{328CB0FF-4987-4D7F-B245-85A13D4EC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92" y="2636912"/>
              <a:ext cx="2059772" cy="377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71E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71E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71E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9pPr>
            </a:lstStyle>
            <a:p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FR" altLang="fr-FR" sz="1662">
                  <a:solidFill>
                    <a:srgbClr val="000000"/>
                  </a:solidFill>
                </a:rPr>
                <a:t>Réception travaux</a:t>
              </a:r>
            </a:p>
          </p:txBody>
        </p:sp>
        <p:sp>
          <p:nvSpPr>
            <p:cNvPr id="29716" name="ZoneTexte 20">
              <a:extLst>
                <a:ext uri="{FF2B5EF4-FFF2-40B4-BE49-F238E27FC236}">
                  <a16:creationId xmlns:a16="http://schemas.microsoft.com/office/drawing/2014/main" id="{74BBA80F-6D2F-41EC-B3E1-27072D11F3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2857" y="2051556"/>
              <a:ext cx="792166" cy="377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71E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71E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71E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9pPr>
            </a:lstStyle>
            <a:p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FR" altLang="fr-FR" sz="1662">
                  <a:solidFill>
                    <a:srgbClr val="000000"/>
                  </a:solidFill>
                </a:rPr>
                <a:t>Solde</a:t>
              </a: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E6BE75A5-8654-4094-BB15-DC67D7B13301}"/>
                </a:ext>
              </a:extLst>
            </p:cNvPr>
            <p:cNvCxnSpPr/>
            <p:nvPr/>
          </p:nvCxnSpPr>
          <p:spPr>
            <a:xfrm>
              <a:off x="8388523" y="2493531"/>
              <a:ext cx="0" cy="719128"/>
            </a:xfrm>
            <a:prstGeom prst="straightConnector1">
              <a:avLst/>
            </a:prstGeom>
            <a:ln w="12700">
              <a:solidFill>
                <a:srgbClr val="3366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703" name="Picture 2" descr="R:\Service Communication\Public\OUTILS COMM 11E PROGRAMME\logo 11e et masque ppt\AESN_LogotypePEC20142019_Vecto.jpg">
            <a:extLst>
              <a:ext uri="{FF2B5EF4-FFF2-40B4-BE49-F238E27FC236}">
                <a16:creationId xmlns:a16="http://schemas.microsoft.com/office/drawing/2014/main" id="{2C74B8AF-2E81-4C8E-8BEF-8834AD654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85" y="238857"/>
            <a:ext cx="2625969" cy="13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oneTexte 5">
            <a:extLst>
              <a:ext uri="{FF2B5EF4-FFF2-40B4-BE49-F238E27FC236}">
                <a16:creationId xmlns:a16="http://schemas.microsoft.com/office/drawing/2014/main" id="{D5D6C5D2-2D17-41B5-A4FE-BB4EA8DB3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316" y="1036028"/>
            <a:ext cx="8056685" cy="348109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662">
              <a:solidFill>
                <a:srgbClr val="000000"/>
              </a:solidFill>
            </a:endParaRPr>
          </a:p>
        </p:txBody>
      </p:sp>
      <p:pic>
        <p:nvPicPr>
          <p:cNvPr id="30723" name="Image 6">
            <a:extLst>
              <a:ext uri="{FF2B5EF4-FFF2-40B4-BE49-F238E27FC236}">
                <a16:creationId xmlns:a16="http://schemas.microsoft.com/office/drawing/2014/main" id="{446CCF3F-ABB1-46E4-A21E-C7DC0DFB5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612"/>
          <a:stretch>
            <a:fillRect/>
          </a:stretch>
        </p:blipFill>
        <p:spPr bwMode="auto">
          <a:xfrm>
            <a:off x="1082920" y="263769"/>
            <a:ext cx="8075734" cy="63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1566982C-1202-4542-8660-A31252B17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158" y="2520462"/>
            <a:ext cx="7772400" cy="183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defTabSz="844083" eaLnBrk="1" hangingPunct="1">
              <a:defRPr/>
            </a:pPr>
            <a:br>
              <a:rPr lang="fr-FR" sz="2954" kern="0" dirty="0">
                <a:solidFill>
                  <a:srgbClr val="990033"/>
                </a:solidFill>
                <a:latin typeface="Arial"/>
              </a:rPr>
            </a:br>
            <a:r>
              <a:rPr lang="fr-FR" sz="2954" kern="0" dirty="0">
                <a:solidFill>
                  <a:srgbClr val="FFFFFF"/>
                </a:solidFill>
                <a:latin typeface="Arial"/>
              </a:rPr>
              <a:t>A VOUS DE JOUER!</a:t>
            </a:r>
            <a:br>
              <a:rPr lang="fr-FR" sz="2954" kern="0" dirty="0">
                <a:solidFill>
                  <a:srgbClr val="FFFFFF"/>
                </a:solidFill>
                <a:latin typeface="Arial"/>
              </a:rPr>
            </a:br>
            <a:br>
              <a:rPr lang="fr-FR" sz="2954" kern="0" dirty="0">
                <a:solidFill>
                  <a:srgbClr val="FFFFFF"/>
                </a:solidFill>
                <a:latin typeface="Arial"/>
              </a:rPr>
            </a:br>
            <a:r>
              <a:rPr lang="fr-FR" sz="2954" kern="0" dirty="0">
                <a:solidFill>
                  <a:srgbClr val="FFFFFF"/>
                </a:solidFill>
                <a:latin typeface="Arial"/>
              </a:rPr>
              <a:t>Merci de votre attention</a:t>
            </a:r>
          </a:p>
        </p:txBody>
      </p:sp>
      <p:sp>
        <p:nvSpPr>
          <p:cNvPr id="30725" name="ZoneTexte 1">
            <a:extLst>
              <a:ext uri="{FF2B5EF4-FFF2-40B4-BE49-F238E27FC236}">
                <a16:creationId xmlns:a16="http://schemas.microsoft.com/office/drawing/2014/main" id="{4EA545D1-EB9B-4F27-B6B0-6D58100C9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689" y="5122985"/>
            <a:ext cx="2844311" cy="137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algn="ctr"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662" b="1" u="sng">
                <a:solidFill>
                  <a:srgbClr val="FFFFFF"/>
                </a:solidFill>
              </a:rPr>
              <a:t>Crédit Photos/Schéma</a:t>
            </a:r>
          </a:p>
          <a:p>
            <a:pPr algn="ctr"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662" b="1" i="1">
                <a:solidFill>
                  <a:srgbClr val="FFFFFF"/>
                </a:solidFill>
              </a:rPr>
              <a:t>Agence de l’eau</a:t>
            </a:r>
          </a:p>
          <a:p>
            <a:pPr algn="ctr"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662" b="1" i="1">
                <a:solidFill>
                  <a:srgbClr val="FFFFFF"/>
                </a:solidFill>
              </a:rPr>
              <a:t>Infraservices</a:t>
            </a:r>
          </a:p>
          <a:p>
            <a:pPr algn="ctr"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662" b="1" i="1">
                <a:solidFill>
                  <a:srgbClr val="FFFFFF"/>
                </a:solidFill>
              </a:rPr>
              <a:t>ATM</a:t>
            </a:r>
          </a:p>
          <a:p>
            <a:pPr algn="ctr"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662" b="1" i="1">
                <a:solidFill>
                  <a:srgbClr val="FFFFFF"/>
                </a:solidFill>
              </a:rPr>
              <a:t>Ville de Paris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F7DFA79-3A19-4C36-A0E7-9CAFAF2F1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566" y="326781"/>
            <a:ext cx="3933092" cy="11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l" defTabSz="844083" eaLnBrk="1" hangingPunct="1">
              <a:defRPr/>
            </a:pPr>
            <a:r>
              <a:rPr lang="fr-FR" sz="1846" i="1" kern="0" dirty="0">
                <a:solidFill>
                  <a:srgbClr val="FFFFFF"/>
                </a:solidFill>
                <a:latin typeface="Arial"/>
              </a:rPr>
              <a:t>Benoit DUCREUX (94)</a:t>
            </a:r>
          </a:p>
          <a:p>
            <a:pPr algn="l" defTabSz="844083" eaLnBrk="1" hangingPunct="1">
              <a:defRPr/>
            </a:pPr>
            <a:r>
              <a:rPr lang="fr-FR" sz="1846" i="1" kern="0" dirty="0">
                <a:solidFill>
                  <a:srgbClr val="FFFFFF"/>
                </a:solidFill>
                <a:latin typeface="Arial"/>
              </a:rPr>
              <a:t>Jérémie JEANNEAU (78)</a:t>
            </a:r>
          </a:p>
          <a:p>
            <a:pPr algn="l" defTabSz="844083" eaLnBrk="1" hangingPunct="1">
              <a:defRPr/>
            </a:pPr>
            <a:r>
              <a:rPr lang="fr-FR" sz="1846" i="1" kern="0" dirty="0">
                <a:solidFill>
                  <a:srgbClr val="FFFFFF"/>
                </a:solidFill>
                <a:latin typeface="Arial"/>
              </a:rPr>
              <a:t>Sébastien DERIEUX (92 et Paris)</a:t>
            </a:r>
          </a:p>
          <a:p>
            <a:pPr algn="l" defTabSz="844083" eaLnBrk="1" hangingPunct="1">
              <a:defRPr/>
            </a:pPr>
            <a:endParaRPr lang="fr-FR" sz="923" i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Espace réservé du numéro de diapositive 4">
            <a:extLst>
              <a:ext uri="{FF2B5EF4-FFF2-40B4-BE49-F238E27FC236}">
                <a16:creationId xmlns:a16="http://schemas.microsoft.com/office/drawing/2014/main" id="{4CA1208F-6DA9-4EC6-BF03-C628032236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A6E12157-FF97-49C9-9238-88A569FAF4CF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29FA3709-E895-486F-AC3E-F70A12336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577" y="338504"/>
            <a:ext cx="3401158" cy="39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l" defTabSz="844083" eaLnBrk="1" hangingPunct="1">
              <a:defRPr/>
            </a:pPr>
            <a:r>
              <a:rPr lang="fr-FR" sz="1846" i="1" kern="0" dirty="0">
                <a:solidFill>
                  <a:srgbClr val="FFFFFF"/>
                </a:solidFill>
                <a:latin typeface="Arial"/>
              </a:rPr>
              <a:t>Mail : nom.prénom@aesn.fr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800" dirty="0"/>
              <a:t>6- </a:t>
            </a:r>
            <a:r>
              <a:rPr lang="fr-FR" sz="2800" dirty="0"/>
              <a:t>Gestion des eaux pluviales à la source, doctrine de la DRIEE</a:t>
            </a:r>
            <a:endParaRPr lang="fr-FR" altLang="fr-FR" sz="1800" cap="all" dirty="0">
              <a:solidFill>
                <a:schemeClr val="tx2"/>
              </a:solidFill>
              <a:latin typeface="Barlow Condensed SemiBold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B140CB-58E0-457B-8BA6-921D25F82D43}"/>
              </a:ext>
            </a:extLst>
          </p:cNvPr>
          <p:cNvSpPr txBox="1"/>
          <p:nvPr/>
        </p:nvSpPr>
        <p:spPr>
          <a:xfrm>
            <a:off x="1259632" y="22048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cap="all" dirty="0">
                <a:solidFill>
                  <a:schemeClr val="tx2"/>
                </a:solidFill>
                <a:latin typeface="Barlow Condensed SemiBold"/>
              </a:rPr>
              <a:t>Mme FAURE</a:t>
            </a:r>
          </a:p>
          <a:p>
            <a:pPr algn="ctr"/>
            <a:endParaRPr lang="fr-FR" altLang="fr-FR" cap="all" dirty="0">
              <a:solidFill>
                <a:schemeClr val="tx2"/>
              </a:solidFill>
              <a:latin typeface="Barlow Condensed SemiBold"/>
            </a:endParaRPr>
          </a:p>
          <a:p>
            <a:pPr algn="ctr"/>
            <a:r>
              <a:rPr lang="fr-FR" dirty="0">
                <a:solidFill>
                  <a:schemeClr val="tx2"/>
                </a:solidFill>
                <a:latin typeface="Barlow Condensed SemiBold"/>
              </a:rPr>
              <a:t>Chargée de mission animation des services de police de l'eau</a:t>
            </a:r>
            <a:br>
              <a:rPr lang="fr-FR" dirty="0">
                <a:solidFill>
                  <a:schemeClr val="tx2"/>
                </a:solidFill>
                <a:latin typeface="Barlow Condensed SemiBold"/>
              </a:rPr>
            </a:br>
            <a:r>
              <a:rPr lang="fr-FR" dirty="0">
                <a:solidFill>
                  <a:schemeClr val="tx2"/>
                </a:solidFill>
                <a:latin typeface="Barlow Condensed SemiBold"/>
              </a:rPr>
              <a:t>DRIEAT/Service politiques et police de l'eau</a:t>
            </a:r>
            <a:endParaRPr lang="fr-FR" altLang="fr-FR" dirty="0">
              <a:solidFill>
                <a:schemeClr val="tx2"/>
              </a:solidFill>
              <a:latin typeface="Barlow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0931695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0" y="856456"/>
            <a:ext cx="175680" cy="17568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2"/>
          <p:cNvSpPr/>
          <p:nvPr/>
        </p:nvSpPr>
        <p:spPr>
          <a:xfrm>
            <a:off x="0" y="5820496"/>
            <a:ext cx="175680" cy="17568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/>
            <a:r>
              <a:rPr lang="fr-FR" sz="100" b="1" spc="-1">
                <a:solidFill>
                  <a:srgbClr val="000000"/>
                </a:solidFill>
                <a:latin typeface="Arial"/>
                <a:ea typeface="DejaVu Sans"/>
              </a:rPr>
              <a:t>XX/XX/XXXX</a:t>
            </a:r>
            <a:endParaRPr lang="fr-FR" sz="1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CustomShape 3"/>
          <p:cNvSpPr/>
          <p:nvPr/>
        </p:nvSpPr>
        <p:spPr>
          <a:xfrm>
            <a:off x="504000" y="4712416"/>
            <a:ext cx="3235680" cy="89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r>
              <a:rPr lang="fr-FR" sz="1200" b="1" spc="-1">
                <a:solidFill>
                  <a:srgbClr val="000000"/>
                </a:solidFill>
                <a:latin typeface="Marianne"/>
                <a:ea typeface="DejaVu Sans"/>
              </a:rPr>
              <a:t>Direction régionale et interdépartementale</a:t>
            </a:r>
            <a:endParaRPr lang="fr-FR" sz="1200" spc="-1">
              <a:solidFill>
                <a:prstClr val="black"/>
              </a:solidFill>
              <a:latin typeface="Arial"/>
            </a:endParaRPr>
          </a:p>
          <a:p>
            <a:r>
              <a:rPr lang="fr-FR" sz="1200" b="1" spc="-1">
                <a:solidFill>
                  <a:srgbClr val="000000"/>
                </a:solidFill>
                <a:latin typeface="Marianne"/>
                <a:ea typeface="DejaVu Sans"/>
              </a:rPr>
              <a:t>L'environnement, de l'aménagement et des transports d’Île-de-France</a:t>
            </a:r>
            <a:endParaRPr lang="fr-FR" sz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CustomShape 4"/>
          <p:cNvSpPr/>
          <p:nvPr/>
        </p:nvSpPr>
        <p:spPr>
          <a:xfrm>
            <a:off x="0" y="5820496"/>
            <a:ext cx="175680" cy="17568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/>
            <a:fld id="{79B76EA8-3BE5-4FFA-824C-629C4BD4118B}" type="slidenum">
              <a:rPr lang="fr-FR" sz="100" b="1" spc="-1">
                <a:solidFill>
                  <a:srgbClr val="000000"/>
                </a:solidFill>
                <a:latin typeface="Arial"/>
                <a:ea typeface="DejaVu Sans"/>
              </a:rPr>
              <a:pPr algn="r"/>
              <a:t>109</a:t>
            </a:fld>
            <a:endParaRPr lang="fr-FR" sz="1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CustomShape 5"/>
          <p:cNvSpPr/>
          <p:nvPr/>
        </p:nvSpPr>
        <p:spPr>
          <a:xfrm>
            <a:off x="2808000" y="3727097"/>
            <a:ext cx="597204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r>
              <a:rPr lang="fr-FR" sz="2400" b="1" spc="-1">
                <a:solidFill>
                  <a:srgbClr val="000099"/>
                </a:solidFill>
                <a:latin typeface="Marianne"/>
                <a:ea typeface="DejaVu Sans"/>
              </a:rPr>
              <a:t>Gestion des eaux pluviales : </a:t>
            </a:r>
            <a:endParaRPr lang="fr-FR" sz="2400" spc="-1">
              <a:solidFill>
                <a:srgbClr val="000099"/>
              </a:solidFill>
              <a:latin typeface="Arial"/>
            </a:endParaRPr>
          </a:p>
          <a:p>
            <a:pPr algn="ctr"/>
            <a:r>
              <a:rPr lang="fr-FR" sz="2400" b="1" spc="-1">
                <a:solidFill>
                  <a:srgbClr val="000099"/>
                </a:solidFill>
                <a:latin typeface="Marianne"/>
                <a:ea typeface="DejaVu Sans"/>
              </a:rPr>
              <a:t>les principes à mettre en œuvre dans les plans et projets en Île-de-France</a:t>
            </a:r>
            <a:endParaRPr lang="fr-FR" sz="2400" spc="-1">
              <a:solidFill>
                <a:srgbClr val="000099"/>
              </a:solidFill>
              <a:latin typeface="Arial"/>
            </a:endParaRPr>
          </a:p>
        </p:txBody>
      </p:sp>
      <p:sp>
        <p:nvSpPr>
          <p:cNvPr id="86" name="CustomShape 6"/>
          <p:cNvSpPr/>
          <p:nvPr/>
        </p:nvSpPr>
        <p:spPr>
          <a:xfrm>
            <a:off x="2808000" y="3727456"/>
            <a:ext cx="597204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7"/>
          <p:cNvSpPr/>
          <p:nvPr/>
        </p:nvSpPr>
        <p:spPr>
          <a:xfrm>
            <a:off x="4248000" y="5032816"/>
            <a:ext cx="4532040" cy="57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r>
              <a:rPr lang="fr-FR" sz="1100" b="1" spc="-1">
                <a:solidFill>
                  <a:srgbClr val="000000"/>
                </a:solidFill>
                <a:latin typeface="Marianne"/>
                <a:ea typeface="DejaVu Sans"/>
              </a:rPr>
              <a:t>Michelle BROSSEAU – Cheffe du département assainissement, service politiques et police de l’eau</a:t>
            </a:r>
            <a:endParaRPr lang="fr-FR" sz="1100" spc="-1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3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0501" y="4007698"/>
            <a:ext cx="4120158" cy="686579"/>
          </a:xfrm>
          <a:prstGeom prst="rect">
            <a:avLst/>
          </a:prstGeom>
        </p:spPr>
        <p:txBody>
          <a:bodyPr vert="horz" wrap="square" lIns="0" tIns="10268" rIns="0" bIns="0" rtlCol="0">
            <a:spAutoFit/>
          </a:bodyPr>
          <a:lstStyle/>
          <a:p>
            <a:pPr marL="8929">
              <a:spcBef>
                <a:spcPts val="80"/>
              </a:spcBef>
            </a:pPr>
            <a:r>
              <a:rPr sz="4394" spc="4" dirty="0"/>
              <a:t>Gestion</a:t>
            </a:r>
            <a:r>
              <a:rPr sz="4394" spc="-46" dirty="0"/>
              <a:t> </a:t>
            </a:r>
            <a:r>
              <a:rPr sz="4394" spc="4" dirty="0"/>
              <a:t>des</a:t>
            </a:r>
            <a:r>
              <a:rPr sz="4394" spc="-21" dirty="0"/>
              <a:t> </a:t>
            </a:r>
            <a:r>
              <a:rPr sz="4394" spc="7" dirty="0"/>
              <a:t>EP</a:t>
            </a:r>
            <a:endParaRPr sz="4394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396720" y="5688376"/>
            <a:ext cx="4858920" cy="20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fr-FR" sz="750" b="1" spc="-1">
                <a:solidFill>
                  <a:srgbClr val="000000"/>
                </a:solidFill>
                <a:latin typeface="Marianne"/>
                <a:ea typeface="DejaVu Sans"/>
              </a:rPr>
              <a:t>Direction régionale et interdépartementale de l'environnement, de l’aménagement et des transports</a:t>
            </a:r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9" name="Image 88"/>
          <p:cNvPicPr/>
          <p:nvPr/>
        </p:nvPicPr>
        <p:blipFill>
          <a:blip r:embed="rId2"/>
          <a:stretch/>
        </p:blipFill>
        <p:spPr>
          <a:xfrm>
            <a:off x="4536360" y="857176"/>
            <a:ext cx="4569840" cy="5142960"/>
          </a:xfrm>
          <a:prstGeom prst="rect">
            <a:avLst/>
          </a:prstGeom>
          <a:ln>
            <a:noFill/>
          </a:ln>
        </p:spPr>
      </p:pic>
      <p:sp>
        <p:nvSpPr>
          <p:cNvPr id="90" name="CustomShape 2"/>
          <p:cNvSpPr/>
          <p:nvPr/>
        </p:nvSpPr>
        <p:spPr>
          <a:xfrm>
            <a:off x="216000" y="2008457"/>
            <a:ext cx="6479640" cy="32917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56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b="1" spc="-1">
                <a:solidFill>
                  <a:srgbClr val="000000"/>
                </a:solidFill>
                <a:latin typeface="Marianne"/>
              </a:rPr>
              <a:t>1 nouvelle direction régionale et interdépartementale en Ile de France (1</a:t>
            </a:r>
            <a:r>
              <a:rPr lang="fr-FR" b="1" spc="-1" baseline="101000">
                <a:solidFill>
                  <a:srgbClr val="000000"/>
                </a:solidFill>
                <a:latin typeface="Marianne"/>
              </a:rPr>
              <a:t>er</a:t>
            </a:r>
            <a:r>
              <a:rPr lang="fr-FR" b="1" spc="-1">
                <a:solidFill>
                  <a:srgbClr val="000000"/>
                </a:solidFill>
                <a:latin typeface="Marianne"/>
              </a:rPr>
              <a:t> avril) 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r>
              <a:rPr lang="fr-FR" sz="1600" spc="-1">
                <a:solidFill>
                  <a:srgbClr val="000000"/>
                </a:solidFill>
                <a:latin typeface="Marianne"/>
              </a:rPr>
              <a:t>- ministère  de la transition écologique </a:t>
            </a:r>
            <a:endParaRPr lang="fr-FR" sz="1600" spc="-1">
              <a:solidFill>
                <a:prstClr val="black"/>
              </a:solidFill>
              <a:latin typeface="Arial"/>
            </a:endParaRPr>
          </a:p>
          <a:p>
            <a:r>
              <a:rPr lang="fr-FR" sz="1600" spc="-1">
                <a:solidFill>
                  <a:srgbClr val="000000"/>
                </a:solidFill>
                <a:latin typeface="Marianne"/>
              </a:rPr>
              <a:t> -ministère de la cohésion des territoires et des relations avec les collectivités territoriales</a:t>
            </a:r>
            <a:endParaRPr lang="fr-FR" sz="1600" spc="-1">
              <a:solidFill>
                <a:prstClr val="black"/>
              </a:solidFill>
              <a:latin typeface="Arial"/>
            </a:endParaRPr>
          </a:p>
          <a:p>
            <a:endParaRPr lang="fr-FR" sz="1600" spc="-1">
              <a:solidFill>
                <a:prstClr val="black"/>
              </a:solidFill>
              <a:latin typeface="Arial"/>
            </a:endParaRPr>
          </a:p>
          <a:p>
            <a:pPr marL="216000" indent="-2156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b="1" spc="-1">
                <a:solidFill>
                  <a:srgbClr val="000000"/>
                </a:solidFill>
                <a:latin typeface="Marianne"/>
              </a:rPr>
              <a:t>Missions : </a:t>
            </a:r>
            <a:r>
              <a:rPr lang="fr-FR" spc="-1">
                <a:solidFill>
                  <a:srgbClr val="000000"/>
                </a:solidFill>
                <a:latin typeface="Marianne"/>
              </a:rPr>
              <a:t>mettre en œuvre les politiques de l’État en matière de 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pPr marL="432000" lvl="1" indent="-215640"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fr-FR" spc="-1">
                <a:solidFill>
                  <a:srgbClr val="000000"/>
                </a:solidFill>
                <a:latin typeface="Marianne"/>
              </a:rPr>
              <a:t>Transports, 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pPr marL="432000" lvl="1" indent="-215640"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fr-FR" spc="-1">
                <a:solidFill>
                  <a:srgbClr val="000000"/>
                </a:solidFill>
                <a:latin typeface="Marianne"/>
              </a:rPr>
              <a:t>Planification et aménagement durable,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pPr marL="432000" lvl="1" indent="-215640"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fr-FR" spc="-1">
                <a:solidFill>
                  <a:srgbClr val="000000"/>
                </a:solidFill>
                <a:latin typeface="Marianne"/>
              </a:rPr>
              <a:t>Environnement,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pPr marL="432000" lvl="1" indent="-215640"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fr-FR" spc="-1">
                <a:solidFill>
                  <a:srgbClr val="000000"/>
                </a:solidFill>
                <a:latin typeface="Marianne"/>
              </a:rPr>
              <a:t>Energie, 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pPr marL="432000" lvl="1" indent="-215640"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fr-FR" spc="-1">
                <a:solidFill>
                  <a:srgbClr val="000000"/>
                </a:solidFill>
                <a:latin typeface="Marianne"/>
              </a:rPr>
              <a:t>Urbanisme  </a:t>
            </a:r>
            <a:endParaRPr lang="fr-FR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CustomShape 3"/>
          <p:cNvSpPr/>
          <p:nvPr/>
        </p:nvSpPr>
        <p:spPr>
          <a:xfrm>
            <a:off x="363600" y="1360456"/>
            <a:ext cx="748404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r>
              <a:rPr lang="fr-FR" sz="2000" b="1" spc="-1">
                <a:solidFill>
                  <a:srgbClr val="000099"/>
                </a:solidFill>
                <a:latin typeface="Arial"/>
                <a:ea typeface="DejaVu Sans"/>
              </a:rPr>
              <a:t>La DRIEAT en bref</a:t>
            </a:r>
            <a:endParaRPr lang="fr-FR" sz="2000" spc="-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92" name="Image 91"/>
          <p:cNvPicPr/>
          <p:nvPr/>
        </p:nvPicPr>
        <p:blipFill>
          <a:blip r:embed="rId3"/>
          <a:stretch/>
        </p:blipFill>
        <p:spPr>
          <a:xfrm>
            <a:off x="7439400" y="3736456"/>
            <a:ext cx="1704240" cy="1894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 92"/>
          <p:cNvPicPr/>
          <p:nvPr/>
        </p:nvPicPr>
        <p:blipFill>
          <a:blip r:embed="rId2"/>
          <a:stretch/>
        </p:blipFill>
        <p:spPr>
          <a:xfrm>
            <a:off x="7180920" y="4312456"/>
            <a:ext cx="1869120" cy="1367640"/>
          </a:xfrm>
          <a:prstGeom prst="rect">
            <a:avLst/>
          </a:prstGeom>
          <a:ln>
            <a:noFill/>
          </a:ln>
        </p:spPr>
      </p:pic>
      <p:sp>
        <p:nvSpPr>
          <p:cNvPr id="94" name="CustomShape 1"/>
          <p:cNvSpPr/>
          <p:nvPr/>
        </p:nvSpPr>
        <p:spPr>
          <a:xfrm>
            <a:off x="396720" y="5688376"/>
            <a:ext cx="4858920" cy="20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fr-FR" sz="750" b="1" spc="-1">
                <a:solidFill>
                  <a:srgbClr val="000000"/>
                </a:solidFill>
                <a:latin typeface="Marianne"/>
                <a:ea typeface="DejaVu Sans"/>
              </a:rPr>
              <a:t>Direction régionale et interdépartementale de l'environnement, de l’aménagement et des transports</a:t>
            </a:r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95" name="Image 94"/>
          <p:cNvPicPr/>
          <p:nvPr/>
        </p:nvPicPr>
        <p:blipFill>
          <a:blip r:embed="rId3"/>
          <a:stretch/>
        </p:blipFill>
        <p:spPr>
          <a:xfrm>
            <a:off x="6840000" y="2587696"/>
            <a:ext cx="1799640" cy="1364400"/>
          </a:xfrm>
          <a:prstGeom prst="rect">
            <a:avLst/>
          </a:prstGeom>
          <a:ln>
            <a:noFill/>
          </a:ln>
        </p:spPr>
      </p:pic>
      <p:sp>
        <p:nvSpPr>
          <p:cNvPr id="96" name="CustomShape 2"/>
          <p:cNvSpPr/>
          <p:nvPr/>
        </p:nvSpPr>
        <p:spPr>
          <a:xfrm>
            <a:off x="216000" y="1747096"/>
            <a:ext cx="856764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fr-FR" b="1" spc="-1">
                <a:solidFill>
                  <a:srgbClr val="000000"/>
                </a:solidFill>
                <a:latin typeface="Marianne"/>
              </a:rPr>
              <a:t>Le service politiques et police de l’eau de la DRIEAT :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pPr marL="216000" indent="-2156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b="1" spc="-1">
                <a:solidFill>
                  <a:srgbClr val="000000"/>
                </a:solidFill>
                <a:latin typeface="Marianne"/>
                <a:ea typeface="Marianne"/>
              </a:rPr>
              <a:t>Porte une approche intégrée des politiques d’eau et de milieux aquatiques</a:t>
            </a:r>
            <a:r>
              <a:rPr lang="fr-FR" b="1" i="1" spc="-1">
                <a:solidFill>
                  <a:srgbClr val="000000"/>
                </a:solidFill>
                <a:latin typeface="Marianne"/>
                <a:ea typeface="Marianne"/>
              </a:rPr>
              <a:t> (yc assainissement et eaux pluviales)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363600" y="1360456"/>
            <a:ext cx="748404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r>
              <a:rPr lang="fr-FR" sz="2000" b="1" spc="-1">
                <a:solidFill>
                  <a:srgbClr val="000099"/>
                </a:solidFill>
                <a:latin typeface="Arial"/>
                <a:ea typeface="DejaVu Sans"/>
              </a:rPr>
              <a:t>La DRIEAT en bref</a:t>
            </a:r>
            <a:endParaRPr lang="fr-FR" sz="20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CustomShape 4"/>
          <p:cNvSpPr/>
          <p:nvPr/>
        </p:nvSpPr>
        <p:spPr>
          <a:xfrm>
            <a:off x="216360" y="3088456"/>
            <a:ext cx="7199640" cy="2753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564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b="1" spc="-1">
                <a:solidFill>
                  <a:srgbClr val="000000"/>
                </a:solidFill>
                <a:latin typeface="Marianne"/>
              </a:rPr>
              <a:t>3 échelles d’intervention :  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pPr marL="216000" indent="-215640"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fr-FR" spc="-1">
                <a:solidFill>
                  <a:srgbClr val="000000"/>
                </a:solidFill>
                <a:latin typeface="Marianne"/>
              </a:rPr>
              <a:t>Délégation de bassin Seine-Normandie :  </a:t>
            </a:r>
            <a:r>
              <a:rPr lang="fr-FR" sz="1600" spc="-1">
                <a:solidFill>
                  <a:srgbClr val="000000"/>
                </a:solidFill>
                <a:latin typeface="Marianne"/>
              </a:rPr>
              <a:t>déclinaison des directives européennes et élaboration des documents de planification (SDAGE, PGRI, Plan SEINE)</a:t>
            </a:r>
            <a:endParaRPr lang="fr-FR" sz="1600" spc="-1">
              <a:solidFill>
                <a:prstClr val="black"/>
              </a:solidFill>
              <a:latin typeface="Arial"/>
            </a:endParaRPr>
          </a:p>
          <a:p>
            <a:endParaRPr lang="fr-FR" sz="1600" spc="-1">
              <a:solidFill>
                <a:prstClr val="black"/>
              </a:solidFill>
              <a:latin typeface="Arial"/>
            </a:endParaRPr>
          </a:p>
          <a:p>
            <a:pPr marL="216000" indent="-215640"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fr-FR" spc="-1">
                <a:solidFill>
                  <a:srgbClr val="000000"/>
                </a:solidFill>
                <a:latin typeface="Marianne"/>
              </a:rPr>
              <a:t>Région Ile-De-France : </a:t>
            </a:r>
            <a:r>
              <a:rPr lang="fr-FR" sz="1600" spc="-1">
                <a:solidFill>
                  <a:srgbClr val="000000"/>
                </a:solidFill>
                <a:latin typeface="Marianne"/>
              </a:rPr>
              <a:t>mise en œuvre des politiques de l’État dans le domaine de l’eau, connaissance et expertise</a:t>
            </a:r>
            <a:endParaRPr lang="fr-FR" sz="1600" spc="-1">
              <a:solidFill>
                <a:prstClr val="black"/>
              </a:solidFill>
              <a:latin typeface="Arial"/>
            </a:endParaRPr>
          </a:p>
          <a:p>
            <a:endParaRPr lang="fr-FR" sz="1600" spc="-1">
              <a:solidFill>
                <a:prstClr val="black"/>
              </a:solidFill>
              <a:latin typeface="Arial"/>
            </a:endParaRPr>
          </a:p>
          <a:p>
            <a:pPr marL="216000" indent="-215640"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fr-FR" spc="-1">
                <a:solidFill>
                  <a:srgbClr val="000000"/>
                </a:solidFill>
                <a:latin typeface="Marianne"/>
              </a:rPr>
              <a:t>Paris, petite couronne et grands axes navigables : </a:t>
            </a:r>
            <a:r>
              <a:rPr lang="fr-FR" sz="1600" spc="-1">
                <a:solidFill>
                  <a:srgbClr val="000000"/>
                </a:solidFill>
                <a:latin typeface="Marianne"/>
              </a:rPr>
              <a:t>exercice de la police de l’eau</a:t>
            </a:r>
            <a:endParaRPr lang="fr-FR" sz="1600" spc="-1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360000" y="1756456"/>
            <a:ext cx="8419680" cy="71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br>
              <a:rPr>
                <a:solidFill>
                  <a:prstClr val="black"/>
                </a:solidFill>
                <a:latin typeface="Arial"/>
              </a:rPr>
            </a:br>
            <a:endParaRPr lang="fr-FR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7614000" y="5640496"/>
            <a:ext cx="1165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/>
            <a:r>
              <a:rPr lang="fr-FR" sz="750" b="1" cap="all" spc="-1">
                <a:solidFill>
                  <a:srgbClr val="000000"/>
                </a:solidFill>
                <a:latin typeface="Marianne"/>
                <a:ea typeface="DejaVu Sans"/>
              </a:rPr>
              <a:t>31/05/2021</a:t>
            </a:r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360000" y="5640496"/>
            <a:ext cx="5899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750" b="1" spc="-1">
                <a:solidFill>
                  <a:srgbClr val="000000"/>
                </a:solidFill>
                <a:latin typeface="Marianne"/>
                <a:ea typeface="DejaVu Sans"/>
              </a:rPr>
              <a:t>Direction régionale et interdépartementale de l'environnement, de l’aménagement et des transports</a:t>
            </a:r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02" name="CustomShape 4"/>
          <p:cNvSpPr/>
          <p:nvPr/>
        </p:nvSpPr>
        <p:spPr>
          <a:xfrm>
            <a:off x="6264000" y="5640496"/>
            <a:ext cx="1345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/>
            <a:fld id="{1AE726D1-ED9B-4141-8FB4-F99E340A9520}" type="slidenum">
              <a:rPr lang="fr-FR" sz="750" b="1" spc="-1">
                <a:solidFill>
                  <a:srgbClr val="000000"/>
                </a:solidFill>
                <a:latin typeface="Marianne"/>
                <a:ea typeface="DejaVu Sans"/>
              </a:rPr>
              <a:pPr algn="r"/>
              <a:t>112</a:t>
            </a:fld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03" name="CustomShape 5"/>
          <p:cNvSpPr/>
          <p:nvPr/>
        </p:nvSpPr>
        <p:spPr>
          <a:xfrm>
            <a:off x="648000" y="1464856"/>
            <a:ext cx="7844040" cy="41549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r>
              <a:rPr lang="fr-FR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r>
              <a:rPr lang="fr-FR" b="1" spc="-1">
                <a:solidFill>
                  <a:srgbClr val="000000"/>
                </a:solidFill>
                <a:latin typeface="Arial"/>
                <a:ea typeface="Microsoft YaHei"/>
              </a:rPr>
              <a:t>Intégrer la gestion des eaux pluviales dans les projets d’aménagement, une solution pour :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pPr marL="576000" indent="-212040">
              <a:buClr>
                <a:srgbClr val="000000"/>
              </a:buClr>
              <a:buSzPct val="45000"/>
              <a:buFont typeface="Symbol"/>
              <a:buChar char=""/>
            </a:pPr>
            <a:r>
              <a:rPr lang="fr-FR" b="1" spc="-1">
                <a:solidFill>
                  <a:srgbClr val="000000"/>
                </a:solidFill>
                <a:latin typeface="Arial"/>
                <a:ea typeface="Microsoft YaHei"/>
              </a:rPr>
              <a:t>Réduire les risques d’inondation,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pPr marL="576000" indent="-212040">
              <a:buClr>
                <a:srgbClr val="000000"/>
              </a:buClr>
              <a:buSzPct val="45000"/>
              <a:buFont typeface="Symbol"/>
              <a:buChar char=""/>
            </a:pPr>
            <a:r>
              <a:rPr lang="fr-FR" b="1" spc="-1">
                <a:solidFill>
                  <a:srgbClr val="000000"/>
                </a:solidFill>
                <a:latin typeface="Arial"/>
                <a:ea typeface="Microsoft YaHei"/>
              </a:rPr>
              <a:t>Limiter les pollutions des rivières et des nappes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pPr marL="576000" indent="-212040">
              <a:buClr>
                <a:srgbClr val="000000"/>
              </a:buClr>
              <a:buSzPct val="45000"/>
              <a:buFont typeface="Symbol"/>
              <a:buChar char=""/>
            </a:pPr>
            <a:r>
              <a:rPr lang="fr-FR" b="1" spc="-1">
                <a:solidFill>
                  <a:srgbClr val="000000"/>
                </a:solidFill>
                <a:latin typeface="Arial"/>
                <a:ea typeface="Microsoft YaHei"/>
              </a:rPr>
              <a:t>Améliorer le cadre de vie </a:t>
            </a:r>
            <a:r>
              <a:rPr lang="fr-FR" spc="-1">
                <a:solidFill>
                  <a:srgbClr val="000000"/>
                </a:solidFill>
                <a:latin typeface="Arial"/>
                <a:ea typeface="Microsoft YaHei"/>
              </a:rPr>
              <a:t>(réhabiliter la nature en ville, favoriser de nouveaux espaces d’activités et de loisirs, lutter contre les îlots de chaleur)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04" name="CustomShape 6"/>
          <p:cNvSpPr/>
          <p:nvPr/>
        </p:nvSpPr>
        <p:spPr>
          <a:xfrm>
            <a:off x="1224000" y="1360457"/>
            <a:ext cx="575604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r>
              <a:rPr lang="fr-FR" sz="2000" b="1" spc="-1">
                <a:solidFill>
                  <a:srgbClr val="000099"/>
                </a:solidFill>
                <a:latin typeface="Arial"/>
                <a:ea typeface="DejaVu Sans"/>
              </a:rPr>
              <a:t>Faire de la pluie une ressource </a:t>
            </a:r>
            <a:endParaRPr lang="fr-FR" sz="2000" spc="-1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504000" y="2080816"/>
            <a:ext cx="8419680" cy="71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br>
              <a:rPr>
                <a:solidFill>
                  <a:prstClr val="black"/>
                </a:solidFill>
                <a:latin typeface="Arial"/>
              </a:rPr>
            </a:br>
            <a:endParaRPr lang="fr-FR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7614000" y="5640496"/>
            <a:ext cx="1165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/>
            <a:r>
              <a:rPr lang="fr-FR" sz="750" b="1" cap="all" spc="-1">
                <a:solidFill>
                  <a:srgbClr val="000000"/>
                </a:solidFill>
                <a:latin typeface="Marianne"/>
                <a:ea typeface="DejaVu Sans"/>
              </a:rPr>
              <a:t>31/05/2021</a:t>
            </a:r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07" name="CustomShape 3"/>
          <p:cNvSpPr/>
          <p:nvPr/>
        </p:nvSpPr>
        <p:spPr>
          <a:xfrm>
            <a:off x="360000" y="5640496"/>
            <a:ext cx="5899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750" b="1" spc="-1">
                <a:solidFill>
                  <a:srgbClr val="000000"/>
                </a:solidFill>
                <a:latin typeface="Marianne"/>
                <a:ea typeface="DejaVu Sans"/>
              </a:rPr>
              <a:t>Direction régionale et interdépartementale de l'environnement, de l’aménagement et des transports</a:t>
            </a:r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08" name="CustomShape 4"/>
          <p:cNvSpPr/>
          <p:nvPr/>
        </p:nvSpPr>
        <p:spPr>
          <a:xfrm>
            <a:off x="6264000" y="5640496"/>
            <a:ext cx="1345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/>
            <a:fld id="{A11E5657-9F68-4E4E-A844-F5E4943E0914}" type="slidenum">
              <a:rPr lang="fr-FR" sz="750" b="1" spc="-1">
                <a:solidFill>
                  <a:srgbClr val="000000"/>
                </a:solidFill>
                <a:latin typeface="Marianne"/>
                <a:ea typeface="DejaVu Sans"/>
              </a:rPr>
              <a:pPr algn="r"/>
              <a:t>113</a:t>
            </a:fld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09" name="CustomShape 5"/>
          <p:cNvSpPr/>
          <p:nvPr/>
        </p:nvSpPr>
        <p:spPr>
          <a:xfrm>
            <a:off x="1224000" y="1360457"/>
            <a:ext cx="748404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r>
              <a:rPr lang="fr-FR" sz="2000" b="1" spc="-1">
                <a:solidFill>
                  <a:srgbClr val="000099"/>
                </a:solidFill>
                <a:latin typeface="Arial"/>
                <a:ea typeface="DejaVu Sans"/>
              </a:rPr>
              <a:t>Des principes simples pour mieux gérer les eaux pluviales </a:t>
            </a:r>
            <a:endParaRPr lang="fr-FR" sz="20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0" name="CustomShape 6"/>
          <p:cNvSpPr/>
          <p:nvPr/>
        </p:nvSpPr>
        <p:spPr>
          <a:xfrm>
            <a:off x="73800" y="2017457"/>
            <a:ext cx="445860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r>
              <a:rPr lang="fr-FR" b="1" spc="-1">
                <a:solidFill>
                  <a:srgbClr val="000000"/>
                </a:solidFill>
                <a:latin typeface="Arial"/>
                <a:ea typeface="DejaVu Sans"/>
              </a:rPr>
              <a:t>Une réglementation complexe 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pPr algn="ctr"/>
            <a:r>
              <a:rPr lang="fr-FR" b="1" spc="-1">
                <a:solidFill>
                  <a:srgbClr val="000000"/>
                </a:solidFill>
                <a:latin typeface="Arial"/>
                <a:ea typeface="DejaVu Sans"/>
              </a:rPr>
              <a:t>et non-spécifique</a:t>
            </a:r>
            <a:endParaRPr lang="fr-FR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1" name="CustomShape 7"/>
          <p:cNvSpPr/>
          <p:nvPr/>
        </p:nvSpPr>
        <p:spPr>
          <a:xfrm>
            <a:off x="4824000" y="1828817"/>
            <a:ext cx="424764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fr-FR" b="1" spc="-1">
                <a:solidFill>
                  <a:srgbClr val="000000"/>
                </a:solidFill>
                <a:latin typeface="Arial"/>
                <a:ea typeface="DejaVu Sans"/>
              </a:rPr>
              <a:t>Des principes simples qui prennent  en compte tous les niveaux de pluie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r>
              <a:rPr lang="fr-FR" b="1" spc="-1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pPr algn="ctr"/>
            <a:r>
              <a:rPr lang="fr-FR" b="1" spc="-1">
                <a:solidFill>
                  <a:srgbClr val="00B6ED"/>
                </a:solidFill>
                <a:latin typeface="Arial"/>
                <a:ea typeface="DejaVu Sans"/>
              </a:rPr>
              <a:t>Éviter, Réduire, Anticiper</a:t>
            </a:r>
            <a:endParaRPr lang="fr-FR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2" name="CustomShape 8"/>
          <p:cNvSpPr/>
          <p:nvPr/>
        </p:nvSpPr>
        <p:spPr>
          <a:xfrm>
            <a:off x="4023720" y="2181976"/>
            <a:ext cx="655920" cy="264600"/>
          </a:xfrm>
          <a:custGeom>
            <a:avLst/>
            <a:gdLst/>
            <a:ahLst/>
            <a:cxnLst/>
            <a:rect l="l" t="t" r="r" b="b"/>
            <a:pathLst>
              <a:path w="2402" h="1002">
                <a:moveTo>
                  <a:pt x="0" y="250"/>
                </a:moveTo>
                <a:lnTo>
                  <a:pt x="1800" y="250"/>
                </a:lnTo>
                <a:lnTo>
                  <a:pt x="1800" y="0"/>
                </a:lnTo>
                <a:lnTo>
                  <a:pt x="2401" y="500"/>
                </a:lnTo>
                <a:lnTo>
                  <a:pt x="1800" y="1001"/>
                </a:lnTo>
                <a:lnTo>
                  <a:pt x="1800" y="750"/>
                </a:lnTo>
                <a:lnTo>
                  <a:pt x="0" y="750"/>
                </a:lnTo>
                <a:lnTo>
                  <a:pt x="300" y="500"/>
                </a:lnTo>
                <a:lnTo>
                  <a:pt x="0" y="25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3" name="Image 112"/>
          <p:cNvPicPr/>
          <p:nvPr/>
        </p:nvPicPr>
        <p:blipFill>
          <a:blip r:embed="rId2"/>
          <a:stretch/>
        </p:blipFill>
        <p:spPr>
          <a:xfrm>
            <a:off x="72000" y="3376456"/>
            <a:ext cx="5574600" cy="1213560"/>
          </a:xfrm>
          <a:prstGeom prst="rect">
            <a:avLst/>
          </a:prstGeom>
          <a:ln>
            <a:noFill/>
          </a:ln>
        </p:spPr>
      </p:pic>
      <p:pic>
        <p:nvPicPr>
          <p:cNvPr id="114" name="Image 190"/>
          <p:cNvPicPr/>
          <p:nvPr/>
        </p:nvPicPr>
        <p:blipFill>
          <a:blip r:embed="rId3"/>
          <a:stretch/>
        </p:blipFill>
        <p:spPr>
          <a:xfrm rot="10800">
            <a:off x="5979240" y="3090976"/>
            <a:ext cx="1961280" cy="275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360000" y="1756456"/>
            <a:ext cx="8419680" cy="71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br>
              <a:rPr>
                <a:solidFill>
                  <a:prstClr val="black"/>
                </a:solidFill>
                <a:latin typeface="Arial"/>
              </a:rPr>
            </a:br>
            <a:endParaRPr lang="fr-FR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7614000" y="5640496"/>
            <a:ext cx="1165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/>
            <a:r>
              <a:rPr lang="fr-FR" sz="750" b="1" cap="all" spc="-1">
                <a:solidFill>
                  <a:srgbClr val="000000"/>
                </a:solidFill>
                <a:latin typeface="Marianne"/>
                <a:ea typeface="DejaVu Sans"/>
              </a:rPr>
              <a:t>31/05/2021</a:t>
            </a:r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CustomShape 3"/>
          <p:cNvSpPr/>
          <p:nvPr/>
        </p:nvSpPr>
        <p:spPr>
          <a:xfrm>
            <a:off x="360000" y="5640496"/>
            <a:ext cx="5899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750" b="1" spc="-1">
                <a:solidFill>
                  <a:srgbClr val="000000"/>
                </a:solidFill>
                <a:latin typeface="Marianne"/>
                <a:ea typeface="DejaVu Sans"/>
              </a:rPr>
              <a:t>Direction régionale et interdépartementale de l'environnement, de l’aménagement et des transports</a:t>
            </a:r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CustomShape 4"/>
          <p:cNvSpPr/>
          <p:nvPr/>
        </p:nvSpPr>
        <p:spPr>
          <a:xfrm>
            <a:off x="6264000" y="5640496"/>
            <a:ext cx="1345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/>
            <a:fld id="{43820B3C-F88B-43FA-81AF-2D80E1EDF6C1}" type="slidenum">
              <a:rPr lang="fr-FR" sz="750" b="1" spc="-1">
                <a:solidFill>
                  <a:srgbClr val="000000"/>
                </a:solidFill>
                <a:latin typeface="Marianne"/>
                <a:ea typeface="DejaVu Sans"/>
              </a:rPr>
              <a:pPr algn="r"/>
              <a:t>114</a:t>
            </a:fld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9" name="CustomShape 5"/>
          <p:cNvSpPr/>
          <p:nvPr/>
        </p:nvSpPr>
        <p:spPr>
          <a:xfrm>
            <a:off x="359640" y="1160657"/>
            <a:ext cx="5900040" cy="47089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r>
              <a:rPr lang="fr-FR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pPr marL="576000" indent="-212040">
              <a:buClr>
                <a:srgbClr val="000000"/>
              </a:buClr>
              <a:buSzPct val="45000"/>
              <a:buFont typeface="Symbol"/>
              <a:buChar char=""/>
            </a:pPr>
            <a:r>
              <a:rPr lang="fr-FR" b="1" spc="-1">
                <a:solidFill>
                  <a:srgbClr val="00B6ED"/>
                </a:solidFill>
                <a:latin typeface="Arial"/>
                <a:ea typeface="Microsoft YaHei"/>
              </a:rPr>
              <a:t>EVITER</a:t>
            </a:r>
            <a:r>
              <a:rPr lang="fr-FR" b="1" spc="-1">
                <a:solidFill>
                  <a:srgbClr val="000000"/>
                </a:solidFill>
                <a:latin typeface="Arial"/>
                <a:ea typeface="Microsoft YaHei"/>
              </a:rPr>
              <a:t> - </a:t>
            </a:r>
            <a:r>
              <a:rPr lang="fr-FR" spc="-1">
                <a:solidFill>
                  <a:srgbClr val="000000"/>
                </a:solidFill>
                <a:latin typeface="Arial"/>
                <a:ea typeface="Microsoft YaHei"/>
              </a:rPr>
              <a:t>d’imperméabiliser les surfaces, 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pPr marL="576000" indent="-212040">
              <a:buClr>
                <a:srgbClr val="000000"/>
              </a:buClr>
              <a:buSzPct val="45000"/>
              <a:buFont typeface="Symbol"/>
              <a:buChar char=""/>
            </a:pPr>
            <a:r>
              <a:rPr lang="fr-FR" spc="-1">
                <a:solidFill>
                  <a:srgbClr val="000000"/>
                </a:solidFill>
                <a:latin typeface="Arial"/>
                <a:ea typeface="Microsoft YaHei"/>
              </a:rPr>
              <a:t>- la connexion aux réseaux (voire déconnecter)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pPr marL="576000" indent="-212040">
              <a:buClr>
                <a:srgbClr val="000000"/>
              </a:buClr>
              <a:buSzPct val="45000"/>
              <a:buFont typeface="Symbol"/>
              <a:buChar char=""/>
            </a:pPr>
            <a:r>
              <a:rPr lang="fr-FR" spc="-1">
                <a:solidFill>
                  <a:srgbClr val="000000"/>
                </a:solidFill>
                <a:latin typeface="Arial"/>
                <a:ea typeface="Microsoft YaHei"/>
              </a:rPr>
              <a:t>- le ruissellement 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pPr marL="576000" indent="-212040">
              <a:buClr>
                <a:srgbClr val="000000"/>
              </a:buClr>
              <a:buSzPct val="45000"/>
              <a:buFont typeface="Symbol"/>
              <a:buChar char=""/>
            </a:pPr>
            <a:r>
              <a:rPr lang="fr-FR" b="1" spc="-1">
                <a:solidFill>
                  <a:srgbClr val="00B6ED"/>
                </a:solidFill>
                <a:latin typeface="Arial"/>
                <a:ea typeface="Microsoft YaHei"/>
              </a:rPr>
              <a:t>REDUIRE</a:t>
            </a:r>
            <a:r>
              <a:rPr lang="fr-FR" spc="-1">
                <a:solidFill>
                  <a:srgbClr val="00B6ED"/>
                </a:solidFill>
                <a:latin typeface="Arial"/>
                <a:ea typeface="Microsoft YaHei"/>
              </a:rPr>
              <a:t> </a:t>
            </a:r>
            <a:r>
              <a:rPr lang="fr-FR" spc="-1">
                <a:solidFill>
                  <a:srgbClr val="000000"/>
                </a:solidFill>
                <a:latin typeface="Arial"/>
                <a:ea typeface="Microsoft YaHei"/>
              </a:rPr>
              <a:t>-</a:t>
            </a:r>
            <a:r>
              <a:rPr lang="fr-FR" spc="-1">
                <a:solidFill>
                  <a:srgbClr val="00B6ED"/>
                </a:solidFill>
                <a:latin typeface="Arial"/>
                <a:ea typeface="Microsoft YaHei"/>
              </a:rPr>
              <a:t> </a:t>
            </a:r>
            <a:r>
              <a:rPr lang="fr-FR" spc="-1">
                <a:solidFill>
                  <a:srgbClr val="000000"/>
                </a:solidFill>
                <a:latin typeface="Arial"/>
                <a:ea typeface="Microsoft YaHei"/>
              </a:rPr>
              <a:t>l’impact des petites pluies en gérant les 10 premiers millimètres sans rejet au réseau (par infiltration, évapotranspiration, réutilisation…). 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pPr marL="576000" indent="-212040">
              <a:buClr>
                <a:srgbClr val="000000"/>
              </a:buClr>
              <a:buSzPct val="45000"/>
              <a:buFont typeface="Symbol"/>
              <a:buChar char=""/>
            </a:pPr>
            <a:r>
              <a:rPr lang="fr-FR" spc="-1">
                <a:solidFill>
                  <a:srgbClr val="000000"/>
                </a:solidFill>
                <a:latin typeface="Arial"/>
                <a:ea typeface="Microsoft YaHei"/>
              </a:rPr>
              <a:t>- Au-délà, stocker et rejeter à débit limité.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pPr marL="576000" indent="-212040">
              <a:buClr>
                <a:srgbClr val="000000"/>
              </a:buClr>
              <a:buSzPct val="45000"/>
              <a:buFont typeface="Symbol"/>
              <a:buChar char=""/>
            </a:pPr>
            <a:r>
              <a:rPr lang="fr-FR" b="1" spc="-1">
                <a:solidFill>
                  <a:srgbClr val="00B6ED"/>
                </a:solidFill>
                <a:latin typeface="Arial"/>
                <a:ea typeface="Microsoft YaHei"/>
              </a:rPr>
              <a:t>ANTICIPER</a:t>
            </a:r>
            <a:r>
              <a:rPr lang="fr-FR" b="1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fr-FR" spc="-1">
                <a:solidFill>
                  <a:srgbClr val="000000"/>
                </a:solidFill>
                <a:latin typeface="Arial"/>
                <a:ea typeface="Microsoft YaHei"/>
              </a:rPr>
              <a:t>l’écoulement des eaux de pluies fortes et assurer la résilience du projet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20" name="CustomShape 6"/>
          <p:cNvSpPr/>
          <p:nvPr/>
        </p:nvSpPr>
        <p:spPr>
          <a:xfrm>
            <a:off x="1188000" y="1144456"/>
            <a:ext cx="755568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r>
              <a:rPr lang="fr-FR" sz="2000" b="1" spc="-1">
                <a:solidFill>
                  <a:srgbClr val="000099"/>
                </a:solidFill>
                <a:latin typeface="Arial"/>
                <a:ea typeface="DejaVu Sans"/>
              </a:rPr>
              <a:t>Les principes de gestion des eaux pluviales à mettre en œuvre dans les projets et documents d’urbanisme </a:t>
            </a:r>
            <a:endParaRPr lang="fr-FR" sz="20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21" name="CustomShape 7"/>
          <p:cNvSpPr/>
          <p:nvPr/>
        </p:nvSpPr>
        <p:spPr>
          <a:xfrm>
            <a:off x="144000" y="5041456"/>
            <a:ext cx="87840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fr-FR" b="1" spc="-1">
                <a:solidFill>
                  <a:srgbClr val="000000"/>
                </a:solidFill>
                <a:latin typeface="Arial"/>
                <a:ea typeface="Microsoft YaHei"/>
              </a:rPr>
              <a:t>=&gt; En cas de non-respect de ces principes, les services de l’État demanderont des informations complémentaires  </a:t>
            </a:r>
            <a:endParaRPr lang="fr-FR" spc="-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22" name="Image 195"/>
          <p:cNvPicPr/>
          <p:nvPr/>
        </p:nvPicPr>
        <p:blipFill>
          <a:blip r:embed="rId2"/>
          <a:stretch/>
        </p:blipFill>
        <p:spPr>
          <a:xfrm>
            <a:off x="6548400" y="2152456"/>
            <a:ext cx="1806120" cy="2468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360000" y="1756456"/>
            <a:ext cx="8419680" cy="71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br>
              <a:rPr>
                <a:solidFill>
                  <a:prstClr val="black"/>
                </a:solidFill>
                <a:latin typeface="Arial"/>
              </a:rPr>
            </a:br>
            <a:endParaRPr lang="fr-FR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7614000" y="5640496"/>
            <a:ext cx="1165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/>
            <a:r>
              <a:rPr lang="fr-FR" sz="750" b="1" cap="all" spc="-1">
                <a:solidFill>
                  <a:srgbClr val="000000"/>
                </a:solidFill>
                <a:latin typeface="Marianne"/>
                <a:ea typeface="DejaVu Sans"/>
              </a:rPr>
              <a:t>31/05/2021</a:t>
            </a:r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360000" y="5640496"/>
            <a:ext cx="5899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750" b="1" spc="-1">
                <a:solidFill>
                  <a:srgbClr val="000000"/>
                </a:solidFill>
                <a:latin typeface="Marianne"/>
                <a:ea typeface="DejaVu Sans"/>
              </a:rPr>
              <a:t>Direction régionale et interdépartementale de l'environnement, de l’aménagement et des transports</a:t>
            </a:r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26" name="CustomShape 4"/>
          <p:cNvSpPr/>
          <p:nvPr/>
        </p:nvSpPr>
        <p:spPr>
          <a:xfrm>
            <a:off x="6264000" y="5640496"/>
            <a:ext cx="1345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/>
            <a:fld id="{E1B9057E-2A81-437A-BBE0-4B1D5FD7F0CE}" type="slidenum">
              <a:rPr lang="fr-FR" sz="750" b="1" spc="-1">
                <a:solidFill>
                  <a:srgbClr val="000000"/>
                </a:solidFill>
                <a:latin typeface="Marianne"/>
                <a:ea typeface="DejaVu Sans"/>
              </a:rPr>
              <a:pPr algn="r"/>
              <a:t>115</a:t>
            </a:fld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27" name="CustomShape 5"/>
          <p:cNvSpPr/>
          <p:nvPr/>
        </p:nvSpPr>
        <p:spPr>
          <a:xfrm>
            <a:off x="648000" y="1464856"/>
            <a:ext cx="7844040" cy="41549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r>
              <a:rPr lang="fr-FR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r>
              <a:rPr lang="fr-FR" b="1" spc="-1">
                <a:solidFill>
                  <a:srgbClr val="000000"/>
                </a:solidFill>
                <a:latin typeface="Arial"/>
                <a:ea typeface="Microsoft YaHei"/>
              </a:rPr>
              <a:t>La compétence « eaux pluviales » : </a:t>
            </a:r>
            <a:r>
              <a:rPr lang="fr-FR" spc="-1">
                <a:solidFill>
                  <a:srgbClr val="000000"/>
                </a:solidFill>
                <a:latin typeface="Arial"/>
                <a:ea typeface="Microsoft YaHei"/>
              </a:rPr>
              <a:t>elles organisent le service public de gestion des eaux pluviales (collecte et transport) et elles réglementent les raccordements des rejets eaux pluviales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28" name="CustomShape 6"/>
          <p:cNvSpPr/>
          <p:nvPr/>
        </p:nvSpPr>
        <p:spPr>
          <a:xfrm>
            <a:off x="1224000" y="1360456"/>
            <a:ext cx="575604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r>
              <a:rPr lang="fr-FR" sz="2000" b="1" spc="-1">
                <a:solidFill>
                  <a:srgbClr val="000099"/>
                </a:solidFill>
                <a:latin typeface="Arial"/>
                <a:ea typeface="DejaVu Sans"/>
              </a:rPr>
              <a:t>Les collectivités territoriales, des acteurs majeurs de la gestion des eaux pluviales ! </a:t>
            </a:r>
            <a:endParaRPr lang="fr-FR" sz="2000" spc="-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29" name="Image 128"/>
          <p:cNvPicPr/>
          <p:nvPr/>
        </p:nvPicPr>
        <p:blipFill>
          <a:blip r:embed="rId2"/>
          <a:stretch/>
        </p:blipFill>
        <p:spPr>
          <a:xfrm>
            <a:off x="6984000" y="3448816"/>
            <a:ext cx="1628280" cy="2081880"/>
          </a:xfrm>
          <a:prstGeom prst="rect">
            <a:avLst/>
          </a:prstGeom>
          <a:ln>
            <a:noFill/>
          </a:ln>
        </p:spPr>
      </p:pic>
      <p:sp>
        <p:nvSpPr>
          <p:cNvPr id="130" name="CustomShape 7"/>
          <p:cNvSpPr/>
          <p:nvPr/>
        </p:nvSpPr>
        <p:spPr>
          <a:xfrm>
            <a:off x="576000" y="3304457"/>
            <a:ext cx="5828040" cy="14758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fr-FR" b="1" spc="-1">
                <a:solidFill>
                  <a:srgbClr val="000000"/>
                </a:solidFill>
                <a:latin typeface="Arial"/>
                <a:ea typeface="Microsoft YaHei"/>
              </a:rPr>
              <a:t>Les documents d’urbanisme (PLU, zonage pluvial) : </a:t>
            </a:r>
            <a:r>
              <a:rPr lang="fr-FR" spc="-1">
                <a:solidFill>
                  <a:srgbClr val="000000"/>
                </a:solidFill>
                <a:latin typeface="Arial"/>
                <a:ea typeface="Microsoft YaHei"/>
              </a:rPr>
              <a:t>elles réglementent l’aménagement des sols et traduisent ses orientations en matière de maîtrise de l’imperméabilisation des sols et de gestion des eaux pluviales et de ruissellement</a:t>
            </a:r>
            <a:endParaRPr lang="fr-FR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31" name="CustomShape 8"/>
          <p:cNvSpPr/>
          <p:nvPr/>
        </p:nvSpPr>
        <p:spPr>
          <a:xfrm>
            <a:off x="1224000" y="4766777"/>
            <a:ext cx="518004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fr-FR" sz="1600" spc="-1">
                <a:solidFill>
                  <a:srgbClr val="000000"/>
                </a:solidFill>
                <a:latin typeface="Arial"/>
                <a:ea typeface="DejaVu Sans"/>
              </a:rPr>
              <a:t>=&gt;Le zonage pluvial : un outil efficace à l’échelle opérationnelle (cf. guide du Cerema pour le mettre en oeuvre)</a:t>
            </a:r>
            <a:endParaRPr lang="fr-FR" sz="1600" spc="-1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360000" y="1756456"/>
            <a:ext cx="8419680" cy="71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br>
              <a:rPr>
                <a:solidFill>
                  <a:prstClr val="black"/>
                </a:solidFill>
                <a:latin typeface="Arial"/>
              </a:rPr>
            </a:br>
            <a:endParaRPr lang="fr-FR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7614000" y="5640496"/>
            <a:ext cx="1165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/>
            <a:r>
              <a:rPr lang="fr-FR" sz="750" b="1" cap="all" spc="-1">
                <a:solidFill>
                  <a:srgbClr val="000000"/>
                </a:solidFill>
                <a:latin typeface="Marianne"/>
                <a:ea typeface="DejaVu Sans"/>
              </a:rPr>
              <a:t>31/05/2021</a:t>
            </a:r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360000" y="5640496"/>
            <a:ext cx="5899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750" b="1" spc="-1">
                <a:solidFill>
                  <a:srgbClr val="000000"/>
                </a:solidFill>
                <a:latin typeface="Marianne"/>
                <a:ea typeface="DejaVu Sans"/>
              </a:rPr>
              <a:t>Direction régionale et interdépartementale de l'environnement, de l’aménagement et des transports</a:t>
            </a:r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35" name="CustomShape 4"/>
          <p:cNvSpPr/>
          <p:nvPr/>
        </p:nvSpPr>
        <p:spPr>
          <a:xfrm>
            <a:off x="6264000" y="5640496"/>
            <a:ext cx="1345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/>
            <a:fld id="{80772797-9105-4EA1-ACD7-013CF33ABDA9}" type="slidenum">
              <a:rPr lang="fr-FR" sz="750" b="1" spc="-1">
                <a:solidFill>
                  <a:srgbClr val="000000"/>
                </a:solidFill>
                <a:latin typeface="Marianne"/>
                <a:ea typeface="DejaVu Sans"/>
              </a:rPr>
              <a:pPr algn="r"/>
              <a:t>116</a:t>
            </a:fld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36" name="Image 135"/>
          <p:cNvPicPr/>
          <p:nvPr/>
        </p:nvPicPr>
        <p:blipFill>
          <a:blip r:embed="rId2"/>
          <a:stretch/>
        </p:blipFill>
        <p:spPr>
          <a:xfrm>
            <a:off x="576000" y="4233256"/>
            <a:ext cx="4238280" cy="1663200"/>
          </a:xfrm>
          <a:prstGeom prst="rect">
            <a:avLst/>
          </a:prstGeom>
          <a:ln>
            <a:noFill/>
          </a:ln>
        </p:spPr>
      </p:pic>
      <p:sp>
        <p:nvSpPr>
          <p:cNvPr id="137" name="CustomShape 5"/>
          <p:cNvSpPr/>
          <p:nvPr/>
        </p:nvSpPr>
        <p:spPr>
          <a:xfrm>
            <a:off x="432000" y="1576456"/>
            <a:ext cx="6695640" cy="35394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r>
              <a:rPr lang="fr-FR" b="1" spc="-1">
                <a:solidFill>
                  <a:srgbClr val="000000"/>
                </a:solidFill>
                <a:latin typeface="Arial"/>
                <a:ea typeface="Microsoft YaHei"/>
              </a:rPr>
              <a:t>Des outils pour les acteurs franciliens :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pPr marL="576000" indent="-212040">
              <a:buClr>
                <a:srgbClr val="000000"/>
              </a:buClr>
              <a:buSzPct val="45000"/>
              <a:buFont typeface="Symbol"/>
              <a:buChar char=""/>
            </a:pPr>
            <a:r>
              <a:rPr lang="fr-FR" sz="1600" b="1" spc="-1">
                <a:solidFill>
                  <a:srgbClr val="000000"/>
                </a:solidFill>
                <a:latin typeface="Arial"/>
                <a:ea typeface="Microsoft YaHei"/>
              </a:rPr>
              <a:t>Site Internet de la DRIEAT </a:t>
            </a:r>
            <a:r>
              <a:rPr lang="fr-FR" sz="1600" spc="-1">
                <a:solidFill>
                  <a:srgbClr val="000000"/>
                </a:solidFill>
                <a:latin typeface="Arial"/>
                <a:ea typeface="Microsoft YaHei"/>
              </a:rPr>
              <a:t>(réglementation, guide, contacts)</a:t>
            </a:r>
            <a:endParaRPr lang="fr-FR" sz="1600" spc="-1">
              <a:solidFill>
                <a:prstClr val="black"/>
              </a:solidFill>
              <a:latin typeface="Arial"/>
            </a:endParaRPr>
          </a:p>
          <a:p>
            <a:endParaRPr lang="fr-FR" sz="1600" spc="-1">
              <a:solidFill>
                <a:prstClr val="black"/>
              </a:solidFill>
              <a:latin typeface="Arial"/>
            </a:endParaRPr>
          </a:p>
          <a:p>
            <a:pPr marL="576000" indent="-212040">
              <a:buClr>
                <a:srgbClr val="000000"/>
              </a:buClr>
              <a:buSzPct val="45000"/>
              <a:buFont typeface="Symbol"/>
              <a:buChar char=""/>
            </a:pPr>
            <a:r>
              <a:rPr lang="fr-FR" sz="1600" b="1" spc="-1">
                <a:solidFill>
                  <a:srgbClr val="000000"/>
                </a:solidFill>
                <a:latin typeface="Arial"/>
                <a:ea typeface="Microsoft YaHei"/>
              </a:rPr>
              <a:t>Plaquette </a:t>
            </a:r>
            <a:r>
              <a:rPr lang="fr-FR" sz="1600" spc="-1">
                <a:solidFill>
                  <a:srgbClr val="000000"/>
                </a:solidFill>
                <a:latin typeface="Arial"/>
                <a:ea typeface="Microsoft YaHei"/>
              </a:rPr>
              <a:t>« Bien gérer les eaux pluviales en Ile-de-France »</a:t>
            </a:r>
            <a:endParaRPr lang="fr-FR" sz="1600" spc="-1">
              <a:solidFill>
                <a:prstClr val="black"/>
              </a:solidFill>
              <a:latin typeface="Arial"/>
            </a:endParaRPr>
          </a:p>
          <a:p>
            <a:endParaRPr lang="fr-FR" sz="1600" spc="-1">
              <a:solidFill>
                <a:prstClr val="black"/>
              </a:solidFill>
              <a:latin typeface="Arial"/>
            </a:endParaRPr>
          </a:p>
          <a:p>
            <a:pPr marL="576000" indent="-212040">
              <a:buClr>
                <a:srgbClr val="000000"/>
              </a:buClr>
              <a:buSzPct val="45000"/>
              <a:buFont typeface="Symbol"/>
              <a:buChar char=""/>
            </a:pPr>
            <a:r>
              <a:rPr lang="fr-FR" sz="1600" b="1" spc="-1">
                <a:solidFill>
                  <a:srgbClr val="000000"/>
                </a:solidFill>
                <a:latin typeface="Arial"/>
                <a:ea typeface="Microsoft YaHei"/>
              </a:rPr>
              <a:t>Guide technique </a:t>
            </a:r>
            <a:r>
              <a:rPr lang="fr-FR" sz="1600" spc="-1">
                <a:solidFill>
                  <a:srgbClr val="000000"/>
                </a:solidFill>
                <a:latin typeface="Arial"/>
                <a:ea typeface="Microsoft YaHei"/>
              </a:rPr>
              <a:t>pour l’élaboration et l’instruction des dossiers loi sur l’eau relatifs à la gestion des eaux pluviales (2020)</a:t>
            </a:r>
            <a:endParaRPr lang="fr-FR" sz="1600" spc="-1">
              <a:solidFill>
                <a:prstClr val="black"/>
              </a:solidFill>
              <a:latin typeface="Arial"/>
            </a:endParaRPr>
          </a:p>
          <a:p>
            <a:endParaRPr lang="fr-FR" sz="1600" spc="-1">
              <a:solidFill>
                <a:prstClr val="black"/>
              </a:solidFill>
              <a:latin typeface="Arial"/>
            </a:endParaRPr>
          </a:p>
          <a:p>
            <a:pPr marL="576000" indent="-212040">
              <a:buClr>
                <a:srgbClr val="000000"/>
              </a:buClr>
              <a:buSzPct val="45000"/>
              <a:buFont typeface="Symbol"/>
              <a:buChar char=""/>
            </a:pPr>
            <a:r>
              <a:rPr lang="fr-FR" sz="1600" b="1" spc="-1">
                <a:solidFill>
                  <a:srgbClr val="000000"/>
                </a:solidFill>
                <a:latin typeface="Arial"/>
                <a:ea typeface="Microsoft YaHei"/>
              </a:rPr>
              <a:t>Foire aux questions</a:t>
            </a:r>
            <a:endParaRPr lang="fr-FR" sz="1600" spc="-1">
              <a:solidFill>
                <a:prstClr val="black"/>
              </a:solidFill>
              <a:latin typeface="Arial"/>
            </a:endParaRPr>
          </a:p>
          <a:p>
            <a:endParaRPr lang="fr-FR" sz="1600" spc="-1">
              <a:solidFill>
                <a:prstClr val="black"/>
              </a:solidFill>
              <a:latin typeface="Arial"/>
            </a:endParaRPr>
          </a:p>
          <a:p>
            <a:endParaRPr lang="fr-FR" sz="1600" spc="-1">
              <a:solidFill>
                <a:prstClr val="black"/>
              </a:solidFill>
              <a:latin typeface="Arial"/>
            </a:endParaRPr>
          </a:p>
          <a:p>
            <a:endParaRPr lang="fr-FR" sz="16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38" name="CustomShape 6"/>
          <p:cNvSpPr/>
          <p:nvPr/>
        </p:nvSpPr>
        <p:spPr>
          <a:xfrm>
            <a:off x="1224000" y="1360457"/>
            <a:ext cx="575604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r>
              <a:rPr lang="fr-FR" sz="2000" b="1" spc="-1">
                <a:solidFill>
                  <a:srgbClr val="000099"/>
                </a:solidFill>
                <a:latin typeface="Arial"/>
                <a:ea typeface="DejaVu Sans"/>
              </a:rPr>
              <a:t>Les services de l’État vous accompagnent ! </a:t>
            </a:r>
            <a:endParaRPr lang="fr-FR" sz="20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39" name="CustomShape 7"/>
          <p:cNvSpPr/>
          <p:nvPr/>
        </p:nvSpPr>
        <p:spPr>
          <a:xfrm>
            <a:off x="6843600" y="1648457"/>
            <a:ext cx="2228040" cy="1475873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fr-FR" sz="1500" spc="-1">
                <a:solidFill>
                  <a:srgbClr val="283583"/>
                </a:solidFill>
                <a:latin typeface="Arial"/>
                <a:ea typeface="DejaVu Sans"/>
              </a:rPr>
              <a:t>=&gt; Pour les projets d’aménagement,</a:t>
            </a:r>
            <a:endParaRPr lang="fr-FR" sz="1500" spc="-1">
              <a:solidFill>
                <a:prstClr val="black"/>
              </a:solidFill>
              <a:latin typeface="Arial"/>
            </a:endParaRPr>
          </a:p>
          <a:p>
            <a:r>
              <a:rPr lang="fr-FR" sz="1500" spc="-1">
                <a:solidFill>
                  <a:srgbClr val="283583"/>
                </a:solidFill>
                <a:latin typeface="Arial"/>
                <a:ea typeface="DejaVu Sans"/>
              </a:rPr>
              <a:t>rapprochez-vous le plus en amont possible des services de police de l’eau franciliens.</a:t>
            </a:r>
            <a:endParaRPr lang="fr-FR" sz="1500" spc="-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0" name="Image 139"/>
          <p:cNvPicPr/>
          <p:nvPr/>
        </p:nvPicPr>
        <p:blipFill>
          <a:blip r:embed="rId3"/>
          <a:stretch/>
        </p:blipFill>
        <p:spPr>
          <a:xfrm>
            <a:off x="7493400" y="1000456"/>
            <a:ext cx="1002240" cy="700920"/>
          </a:xfrm>
          <a:prstGeom prst="rect">
            <a:avLst/>
          </a:prstGeom>
          <a:ln>
            <a:noFill/>
          </a:ln>
        </p:spPr>
      </p:pic>
      <p:pic>
        <p:nvPicPr>
          <p:cNvPr id="141" name="Image 140"/>
          <p:cNvPicPr/>
          <p:nvPr/>
        </p:nvPicPr>
        <p:blipFill>
          <a:blip r:embed="rId4"/>
          <a:stretch/>
        </p:blipFill>
        <p:spPr>
          <a:xfrm>
            <a:off x="5976000" y="3664456"/>
            <a:ext cx="1584360" cy="2250720"/>
          </a:xfrm>
          <a:prstGeom prst="rect">
            <a:avLst/>
          </a:prstGeom>
          <a:ln>
            <a:solidFill>
              <a:srgbClr val="3465A4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360000" y="1756456"/>
            <a:ext cx="8419680" cy="71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br>
              <a:rPr>
                <a:solidFill>
                  <a:prstClr val="black"/>
                </a:solidFill>
                <a:latin typeface="Arial"/>
              </a:rPr>
            </a:br>
            <a:endParaRPr lang="fr-FR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7614000" y="5640496"/>
            <a:ext cx="1165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3"/>
          <p:cNvSpPr/>
          <p:nvPr/>
        </p:nvSpPr>
        <p:spPr>
          <a:xfrm>
            <a:off x="360000" y="5640496"/>
            <a:ext cx="5899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750" b="1" spc="-1">
                <a:solidFill>
                  <a:srgbClr val="000000"/>
                </a:solidFill>
                <a:latin typeface="Marianne"/>
                <a:ea typeface="DejaVu Sans"/>
              </a:rPr>
              <a:t>Direction régionale et interdépartementale de l'environnement, de l’aménagement et des transports</a:t>
            </a:r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45" name="CustomShape 4"/>
          <p:cNvSpPr/>
          <p:nvPr/>
        </p:nvSpPr>
        <p:spPr>
          <a:xfrm>
            <a:off x="6264000" y="5640496"/>
            <a:ext cx="13456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/>
            <a:fld id="{DF0686BE-74C1-4092-834C-68AB8722CE6D}" type="slidenum">
              <a:rPr lang="fr-FR" sz="750" b="1" spc="-1">
                <a:solidFill>
                  <a:srgbClr val="000000"/>
                </a:solidFill>
                <a:latin typeface="Marianne"/>
                <a:ea typeface="DejaVu Sans"/>
              </a:rPr>
              <a:pPr algn="r"/>
              <a:t>117</a:t>
            </a:fld>
            <a:endParaRPr lang="fr-FR" sz="7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46" name="CustomShape 5"/>
          <p:cNvSpPr/>
          <p:nvPr/>
        </p:nvSpPr>
        <p:spPr>
          <a:xfrm>
            <a:off x="648000" y="1464857"/>
            <a:ext cx="7844040" cy="27699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r>
              <a:rPr lang="fr-FR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pPr algn="ctr"/>
            <a:endParaRPr lang="fr-FR" spc="-1">
              <a:solidFill>
                <a:prstClr val="black"/>
              </a:solidFill>
              <a:latin typeface="Arial"/>
            </a:endParaRPr>
          </a:p>
          <a:p>
            <a:pPr algn="ctr"/>
            <a:endParaRPr lang="fr-FR" spc="-1">
              <a:solidFill>
                <a:prstClr val="black"/>
              </a:solidFill>
              <a:latin typeface="Arial"/>
            </a:endParaRPr>
          </a:p>
          <a:p>
            <a:pPr algn="ctr"/>
            <a:endParaRPr lang="fr-FR" spc="-1">
              <a:solidFill>
                <a:prstClr val="black"/>
              </a:solidFill>
              <a:latin typeface="Arial"/>
            </a:endParaRPr>
          </a:p>
          <a:p>
            <a:pPr algn="ctr"/>
            <a:endParaRPr lang="fr-FR" spc="-1">
              <a:solidFill>
                <a:prstClr val="black"/>
              </a:solidFill>
              <a:latin typeface="Arial"/>
            </a:endParaRPr>
          </a:p>
          <a:p>
            <a:pPr algn="ctr"/>
            <a:r>
              <a:rPr lang="fr-FR" b="1" spc="-1">
                <a:solidFill>
                  <a:srgbClr val="000000"/>
                </a:solidFill>
                <a:latin typeface="Arial"/>
                <a:ea typeface="Microsoft YaHei"/>
              </a:rPr>
              <a:t>Merci de votre attention !</a:t>
            </a:r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  <a:p>
            <a:endParaRPr lang="fr-FR" spc="-1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800" dirty="0"/>
              <a:t>7- </a:t>
            </a:r>
            <a:r>
              <a:rPr lang="fr-FR" sz="2800" dirty="0"/>
              <a:t>Présentation d’un projet intégrant la gestion à la source des EP : exemple de la ZAC de </a:t>
            </a:r>
            <a:r>
              <a:rPr lang="fr-FR" sz="2800" dirty="0" err="1"/>
              <a:t>Moulon</a:t>
            </a:r>
            <a:r>
              <a:rPr lang="fr-FR" sz="2800" dirty="0"/>
              <a:t> </a:t>
            </a:r>
            <a:endParaRPr lang="fr-FR" altLang="fr-FR" sz="2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B140CB-58E0-457B-8BA6-921D25F82D43}"/>
              </a:ext>
            </a:extLst>
          </p:cNvPr>
          <p:cNvSpPr txBox="1"/>
          <p:nvPr/>
        </p:nvSpPr>
        <p:spPr>
          <a:xfrm>
            <a:off x="1259632" y="2204864"/>
            <a:ext cx="5811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cap="all" dirty="0">
                <a:solidFill>
                  <a:schemeClr val="tx2"/>
                </a:solidFill>
                <a:latin typeface="Barlow Condensed SemiBold"/>
              </a:rPr>
              <a:t>M. TORIEL</a:t>
            </a:r>
          </a:p>
          <a:p>
            <a:pPr algn="ctr"/>
            <a:endParaRPr lang="fr-FR" altLang="fr-FR" cap="all" dirty="0">
              <a:solidFill>
                <a:schemeClr val="tx2"/>
              </a:solidFill>
              <a:latin typeface="Barlow Condensed SemiBold"/>
            </a:endParaRPr>
          </a:p>
          <a:p>
            <a:pPr algn="ctr"/>
            <a:r>
              <a:rPr lang="fr-FR" dirty="0">
                <a:solidFill>
                  <a:schemeClr val="tx2"/>
                </a:solidFill>
                <a:latin typeface="Barlow Condensed SemiBold"/>
              </a:rPr>
              <a:t>Directeur du Pôle Travaux, EPA PS</a:t>
            </a:r>
            <a:endParaRPr lang="fr-FR" altLang="fr-FR" dirty="0">
              <a:solidFill>
                <a:schemeClr val="tx2"/>
              </a:solidFill>
              <a:latin typeface="Barlow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56557637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1A076-DB86-4414-ADC3-0B0D3A9B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DCAC88-D902-4C69-832B-1D775960C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006208-D3B4-41C0-93C1-041B595B1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9144000" cy="68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19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4350" y="1886723"/>
            <a:ext cx="8146107" cy="3358902"/>
            <a:chOff x="731519" y="2683339"/>
            <a:chExt cx="11585575" cy="47771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884" y="2683339"/>
              <a:ext cx="10996193" cy="9018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1519" y="3270504"/>
              <a:ext cx="11585448" cy="19949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2995" y="4367783"/>
              <a:ext cx="9299448" cy="19949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5180" y="5465064"/>
              <a:ext cx="6103620" cy="199491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94789" y="1704731"/>
            <a:ext cx="7772846" cy="3124998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marR="3572" algn="ctr" defTabSz="642915">
              <a:spcBef>
                <a:spcPts val="70"/>
              </a:spcBef>
            </a:pPr>
            <a:r>
              <a:rPr sz="5062" dirty="0">
                <a:solidFill>
                  <a:prstClr val="black"/>
                </a:solidFill>
                <a:latin typeface="Arial MT"/>
                <a:cs typeface="Arial MT"/>
              </a:rPr>
              <a:t>Etude</a:t>
            </a:r>
            <a:r>
              <a:rPr sz="5062" spc="-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5062" spc="-4" dirty="0">
                <a:solidFill>
                  <a:prstClr val="black"/>
                </a:solidFill>
                <a:latin typeface="Arial MT"/>
                <a:cs typeface="Arial MT"/>
              </a:rPr>
              <a:t>d’impact</a:t>
            </a:r>
            <a:r>
              <a:rPr sz="5062" spc="-1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5062" spc="-4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5062" spc="-1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5062" dirty="0">
                <a:solidFill>
                  <a:prstClr val="black"/>
                </a:solidFill>
                <a:latin typeface="Arial MT"/>
                <a:cs typeface="Arial MT"/>
              </a:rPr>
              <a:t>travaux </a:t>
            </a:r>
            <a:r>
              <a:rPr sz="5062" spc="-139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5062" spc="-4" dirty="0">
                <a:solidFill>
                  <a:prstClr val="black"/>
                </a:solidFill>
                <a:latin typeface="Arial MT"/>
                <a:cs typeface="Arial MT"/>
              </a:rPr>
              <a:t>réalisés</a:t>
            </a:r>
            <a:r>
              <a:rPr sz="5062" spc="2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5062" spc="-4" dirty="0">
                <a:solidFill>
                  <a:prstClr val="black"/>
                </a:solidFill>
                <a:latin typeface="Arial MT"/>
                <a:cs typeface="Arial MT"/>
              </a:rPr>
              <a:t>par</a:t>
            </a:r>
            <a:r>
              <a:rPr sz="5062" spc="2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5062" spc="-4" dirty="0">
                <a:solidFill>
                  <a:prstClr val="black"/>
                </a:solidFill>
                <a:latin typeface="Arial MT"/>
                <a:cs typeface="Arial MT"/>
              </a:rPr>
              <a:t>le</a:t>
            </a:r>
            <a:r>
              <a:rPr sz="5062" spc="23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5062" dirty="0">
                <a:solidFill>
                  <a:prstClr val="black"/>
                </a:solidFill>
                <a:latin typeface="Arial MT"/>
                <a:cs typeface="Arial MT"/>
              </a:rPr>
              <a:t>SIAVB</a:t>
            </a:r>
            <a:r>
              <a:rPr sz="5062" spc="2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5062" spc="-4" dirty="0">
                <a:solidFill>
                  <a:prstClr val="black"/>
                </a:solidFill>
                <a:latin typeface="Arial MT"/>
                <a:cs typeface="Arial MT"/>
              </a:rPr>
              <a:t>sur </a:t>
            </a:r>
            <a:r>
              <a:rPr sz="506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5062" spc="-4" dirty="0">
                <a:solidFill>
                  <a:prstClr val="black"/>
                </a:solidFill>
                <a:latin typeface="Arial MT"/>
                <a:cs typeface="Arial MT"/>
              </a:rPr>
              <a:t>le </a:t>
            </a:r>
            <a:r>
              <a:rPr sz="5062" dirty="0">
                <a:solidFill>
                  <a:prstClr val="black"/>
                </a:solidFill>
                <a:latin typeface="Arial MT"/>
                <a:cs typeface="Arial MT"/>
              </a:rPr>
              <a:t>niveau des crues </a:t>
            </a:r>
            <a:r>
              <a:rPr sz="5062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5062" spc="-4" dirty="0">
                <a:solidFill>
                  <a:prstClr val="black"/>
                </a:solidFill>
                <a:latin typeface="Arial MT"/>
                <a:cs typeface="Arial MT"/>
              </a:rPr>
              <a:t>centennales</a:t>
            </a:r>
            <a:endParaRPr sz="5062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32ED1-44CD-4BC4-98FF-65F29807A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067D8E-4FD4-4B9F-9AA9-77CA1166B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3A278A5-9E4C-4F81-98AE-7D7D5A46C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14"/>
            <a:ext cx="9144000" cy="67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1872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CCEE5A-2C08-4585-8CCA-5E64D010B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B0FD6A-8776-4B7B-9485-AC32AD236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6B8EB1-84B8-45D8-A1F9-DAF93D857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1"/>
            <a:ext cx="9144000" cy="68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7765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200E73-F0CD-4EB9-B336-7CE891CE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770B65-02CC-4204-A08E-17F1AA36C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664FAA-EA7A-428F-A9BB-ACE3E0E7F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8" y="0"/>
            <a:ext cx="9096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1208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>
            <a:extLst>
              <a:ext uri="{FF2B5EF4-FFF2-40B4-BE49-F238E27FC236}">
                <a16:creationId xmlns:a16="http://schemas.microsoft.com/office/drawing/2014/main" id="{04FF9358-51C3-43DB-83B4-D7A86003F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474" y="116632"/>
            <a:ext cx="7458022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Gestion multiple et différenciée selon les échelles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1EC4DE-D44A-435A-87D2-B95D59788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05" y="1092813"/>
            <a:ext cx="7850335" cy="50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78705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7A287-B2A6-B34E-AA0C-55A07D4D82E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25">
            <a:extLst>
              <a:ext uri="{FF2B5EF4-FFF2-40B4-BE49-F238E27FC236}">
                <a16:creationId xmlns:a16="http://schemas.microsoft.com/office/drawing/2014/main" id="{A74233C9-4005-4C17-A0B6-AA7CB824D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474" y="116632"/>
            <a:ext cx="7458022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La gestion à l’échelle de la Parcelle (1/2) 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C41E1E8-C672-460D-A1E1-9FF8288AB9ED}"/>
              </a:ext>
            </a:extLst>
          </p:cNvPr>
          <p:cNvSpPr txBox="1">
            <a:spLocks/>
          </p:cNvSpPr>
          <p:nvPr/>
        </p:nvSpPr>
        <p:spPr>
          <a:xfrm>
            <a:off x="3616366" y="2492896"/>
            <a:ext cx="5023017" cy="17206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0" rIns="0" bIns="180000" rtlCol="0" anchor="t" anchorCtr="0">
            <a:spAutoFit/>
          </a:bodyPr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Débit limité à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0,7 l/s/ha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avec une valeur plancher à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3 l/s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(pour des questions de fiabilité des équipements de régulation)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A5E034A-E6D8-4949-8A43-867EA5E49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8" y="4602358"/>
            <a:ext cx="3983566" cy="17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046DD7-8AFA-464A-9202-83EAA3410C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88" y="4525293"/>
            <a:ext cx="4152708" cy="19280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02BEDAA-C2CC-4D63-A86B-1F4AA9B94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75" y="2492896"/>
            <a:ext cx="2418781" cy="1724025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77865907-EC78-49B7-964B-B2E31219E720}"/>
              </a:ext>
            </a:extLst>
          </p:cNvPr>
          <p:cNvSpPr txBox="1">
            <a:spLocks/>
          </p:cNvSpPr>
          <p:nvPr/>
        </p:nvSpPr>
        <p:spPr>
          <a:xfrm>
            <a:off x="539552" y="810926"/>
            <a:ext cx="8140458" cy="1344577"/>
          </a:xfrm>
          <a:prstGeom prst="rect">
            <a:avLst/>
          </a:prstGeom>
        </p:spPr>
        <p:txBody>
          <a:bodyPr vert="horz" wrap="square" lIns="0" tIns="0" rIns="0" bIns="180000" rtlCol="0" anchor="t" anchorCtr="0">
            <a:spAutoFit/>
          </a:bodyPr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Infiltration ou évapotranspiration des petites pluies (10 premiers mm)</a:t>
            </a:r>
          </a:p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5C42CA7A-DB70-4DD1-B23C-4535B1DC894A}"/>
              </a:ext>
            </a:extLst>
          </p:cNvPr>
          <p:cNvSpPr txBox="1">
            <a:spLocks/>
          </p:cNvSpPr>
          <p:nvPr/>
        </p:nvSpPr>
        <p:spPr>
          <a:xfrm>
            <a:off x="539552" y="1339663"/>
            <a:ext cx="8140458" cy="1729297"/>
          </a:xfrm>
          <a:prstGeom prst="rect">
            <a:avLst/>
          </a:prstGeom>
        </p:spPr>
        <p:txBody>
          <a:bodyPr vert="horz" wrap="square" lIns="0" tIns="0" rIns="0" bIns="180000" rtlCol="0" anchor="t" anchorCtr="0">
            <a:spAutoFit/>
          </a:bodyPr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Rétention de la pluie de retour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20 ans de durée 2 h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(37 mm) et report de l’excédent de stockage (pluie 50 ans de durée 2 h) vers les espaces publics</a:t>
            </a:r>
          </a:p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6" name="Flèche droite 4">
            <a:extLst>
              <a:ext uri="{FF2B5EF4-FFF2-40B4-BE49-F238E27FC236}">
                <a16:creationId xmlns:a16="http://schemas.microsoft.com/office/drawing/2014/main" id="{6B281438-70AF-4D7D-93F8-8BCDBC346A71}"/>
              </a:ext>
            </a:extLst>
          </p:cNvPr>
          <p:cNvSpPr/>
          <p:nvPr/>
        </p:nvSpPr>
        <p:spPr>
          <a:xfrm>
            <a:off x="179512" y="836712"/>
            <a:ext cx="552450" cy="342900"/>
          </a:xfrm>
          <a:prstGeom prst="rightArrow">
            <a:avLst/>
          </a:prstGeom>
          <a:solidFill>
            <a:srgbClr val="E300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lèche droite 4">
            <a:extLst>
              <a:ext uri="{FF2B5EF4-FFF2-40B4-BE49-F238E27FC236}">
                <a16:creationId xmlns:a16="http://schemas.microsoft.com/office/drawing/2014/main" id="{65182051-45A9-4479-AA8F-FD4A00B4D282}"/>
              </a:ext>
            </a:extLst>
          </p:cNvPr>
          <p:cNvSpPr/>
          <p:nvPr/>
        </p:nvSpPr>
        <p:spPr>
          <a:xfrm>
            <a:off x="179512" y="1357908"/>
            <a:ext cx="552450" cy="342900"/>
          </a:xfrm>
          <a:prstGeom prst="rightArrow">
            <a:avLst/>
          </a:prstGeom>
          <a:solidFill>
            <a:srgbClr val="E300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43899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6DA1A0F-057A-4A2A-8213-F8E811A85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08" y="1556792"/>
            <a:ext cx="5803648" cy="4997585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7A287-B2A6-B34E-AA0C-55A07D4D82E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25">
            <a:extLst>
              <a:ext uri="{FF2B5EF4-FFF2-40B4-BE49-F238E27FC236}">
                <a16:creationId xmlns:a16="http://schemas.microsoft.com/office/drawing/2014/main" id="{A74233C9-4005-4C17-A0B6-AA7CB824D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474" y="116632"/>
            <a:ext cx="7458022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La gestion à l’échelle de la Parcelle (2/2) </a:t>
            </a:r>
          </a:p>
        </p:txBody>
      </p:sp>
      <p:pic>
        <p:nvPicPr>
          <p:cNvPr id="19" name="Image 18" descr="Une image contenant extérieur, terrain, immeuble résidentiel&#10;&#10;Description générée automatiquement">
            <a:extLst>
              <a:ext uri="{FF2B5EF4-FFF2-40B4-BE49-F238E27FC236}">
                <a16:creationId xmlns:a16="http://schemas.microsoft.com/office/drawing/2014/main" id="{CC9FC6AF-DE34-4D76-AC8F-9186BF537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962939"/>
            <a:ext cx="2843808" cy="3762205"/>
          </a:xfrm>
          <a:prstGeom prst="rect">
            <a:avLst/>
          </a:prstGeom>
        </p:spPr>
      </p:pic>
      <p:pic>
        <p:nvPicPr>
          <p:cNvPr id="23" name="Image 22" descr="Une image contenant extérieur, ciel, terrain, nature&#10;&#10;Description générée automatiquement">
            <a:extLst>
              <a:ext uri="{FF2B5EF4-FFF2-40B4-BE49-F238E27FC236}">
                <a16:creationId xmlns:a16="http://schemas.microsoft.com/office/drawing/2014/main" id="{66A1DD6E-98C6-4CF7-9BC3-28D4DB2509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92696"/>
            <a:ext cx="2664296" cy="2088271"/>
          </a:xfrm>
          <a:prstGeom prst="rect">
            <a:avLst/>
          </a:prstGeom>
        </p:spPr>
      </p:pic>
      <p:sp>
        <p:nvSpPr>
          <p:cNvPr id="24" name="Titre 3">
            <a:extLst>
              <a:ext uri="{FF2B5EF4-FFF2-40B4-BE49-F238E27FC236}">
                <a16:creationId xmlns:a16="http://schemas.microsoft.com/office/drawing/2014/main" id="{0E45BD0A-8AF8-4A61-BD78-233A4AACC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152" y="2358465"/>
            <a:ext cx="3384376" cy="566479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Toiture végétalisée</a:t>
            </a:r>
            <a:endParaRPr lang="fr-F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Titre 3">
            <a:extLst>
              <a:ext uri="{FF2B5EF4-FFF2-40B4-BE49-F238E27FC236}">
                <a16:creationId xmlns:a16="http://schemas.microsoft.com/office/drawing/2014/main" id="{064C6B20-E55C-4551-8660-95F5CAA75539}"/>
              </a:ext>
            </a:extLst>
          </p:cNvPr>
          <p:cNvSpPr txBox="1">
            <a:spLocks/>
          </p:cNvSpPr>
          <p:nvPr/>
        </p:nvSpPr>
        <p:spPr>
          <a:xfrm>
            <a:off x="-36512" y="4302681"/>
            <a:ext cx="3384376" cy="566479"/>
          </a:xfrm>
          <a:prstGeom prst="rect">
            <a:avLst/>
          </a:prstGeom>
        </p:spPr>
        <p:txBody>
          <a:bodyPr vert="horz" wrap="square" lIns="0" tIns="0" rIns="0" bIns="180000" rtlCol="0" anchor="t" anchorCtr="0">
            <a:spAutoFit/>
          </a:bodyPr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Bassin aérien</a:t>
            </a:r>
          </a:p>
        </p:txBody>
      </p:sp>
    </p:spTree>
    <p:extLst>
      <p:ext uri="{BB962C8B-B14F-4D97-AF65-F5344CB8AC3E}">
        <p14:creationId xmlns:p14="http://schemas.microsoft.com/office/powerpoint/2010/main" val="1895453128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7A287-B2A6-B34E-AA0C-55A07D4D82E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25">
            <a:extLst>
              <a:ext uri="{FF2B5EF4-FFF2-40B4-BE49-F238E27FC236}">
                <a16:creationId xmlns:a16="http://schemas.microsoft.com/office/drawing/2014/main" id="{A74233C9-4005-4C17-A0B6-AA7CB824D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474" y="116632"/>
            <a:ext cx="7458022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La gestion à l’échelle du Quartier (1/2)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C41E1E8-C672-460D-A1E1-9FF8288AB9ED}"/>
              </a:ext>
            </a:extLst>
          </p:cNvPr>
          <p:cNvSpPr txBox="1">
            <a:spLocks/>
          </p:cNvSpPr>
          <p:nvPr/>
        </p:nvSpPr>
        <p:spPr>
          <a:xfrm>
            <a:off x="3616366" y="2924944"/>
            <a:ext cx="5023017" cy="56647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0" rIns="0" bIns="180000" rtlCol="0" anchor="t" anchorCtr="0">
            <a:spAutoFit/>
          </a:bodyPr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Débit limité à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0,7 l/s/ha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02BEDAA-C2CC-4D63-A86B-1F4AA9B94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75" y="2348880"/>
            <a:ext cx="2418781" cy="1724025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5C42CA7A-DB70-4DD1-B23C-4535B1DC894A}"/>
              </a:ext>
            </a:extLst>
          </p:cNvPr>
          <p:cNvSpPr txBox="1">
            <a:spLocks/>
          </p:cNvSpPr>
          <p:nvPr/>
        </p:nvSpPr>
        <p:spPr>
          <a:xfrm>
            <a:off x="539552" y="1098958"/>
            <a:ext cx="8140458" cy="2114018"/>
          </a:xfrm>
          <a:prstGeom prst="rect">
            <a:avLst/>
          </a:prstGeom>
        </p:spPr>
        <p:txBody>
          <a:bodyPr vert="horz" wrap="square" lIns="0" tIns="0" rIns="0" bIns="180000" rtlCol="0" anchor="t" anchorCtr="0">
            <a:spAutoFit/>
          </a:bodyPr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Rétention de la pluie de retour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50 ans de durée 2 h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(60 mm) y compris excédents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 trop-plein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50 ans – 20 ans issus des Parcelles</a:t>
            </a:r>
          </a:p>
          <a:p>
            <a:pPr marL="342900" marR="0" lvl="0" indent="-34290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7" name="Flèche droite 4">
            <a:extLst>
              <a:ext uri="{FF2B5EF4-FFF2-40B4-BE49-F238E27FC236}">
                <a16:creationId xmlns:a16="http://schemas.microsoft.com/office/drawing/2014/main" id="{65182051-45A9-4479-AA8F-FD4A00B4D282}"/>
              </a:ext>
            </a:extLst>
          </p:cNvPr>
          <p:cNvSpPr/>
          <p:nvPr/>
        </p:nvSpPr>
        <p:spPr>
          <a:xfrm>
            <a:off x="179512" y="1141884"/>
            <a:ext cx="552450" cy="342900"/>
          </a:xfrm>
          <a:prstGeom prst="rightArrow">
            <a:avLst/>
          </a:prstGeom>
          <a:solidFill>
            <a:srgbClr val="E300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2" descr="C:\DONNEES\image085.jpg">
            <a:extLst>
              <a:ext uri="{FF2B5EF4-FFF2-40B4-BE49-F238E27FC236}">
                <a16:creationId xmlns:a16="http://schemas.microsoft.com/office/drawing/2014/main" id="{FAC2C415-B970-4B2C-89A4-C6EE5A92D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 t="12301" r="10117" b="12174"/>
          <a:stretch/>
        </p:blipFill>
        <p:spPr bwMode="auto">
          <a:xfrm>
            <a:off x="141157" y="4293096"/>
            <a:ext cx="4143267" cy="240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F748A6-E624-4C9E-B4B6-EB4D982826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89" y="4299030"/>
            <a:ext cx="4238060" cy="228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02578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herbe, extérieur, ciel, jour&#10;&#10;Description générée automatiquement">
            <a:extLst>
              <a:ext uri="{FF2B5EF4-FFF2-40B4-BE49-F238E27FC236}">
                <a16:creationId xmlns:a16="http://schemas.microsoft.com/office/drawing/2014/main" id="{23941842-102F-4E4B-AECC-FA0E502DB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59217"/>
            <a:ext cx="3921796" cy="3317855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7A287-B2A6-B34E-AA0C-55A07D4D82E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25">
            <a:extLst>
              <a:ext uri="{FF2B5EF4-FFF2-40B4-BE49-F238E27FC236}">
                <a16:creationId xmlns:a16="http://schemas.microsoft.com/office/drawing/2014/main" id="{A74233C9-4005-4C17-A0B6-AA7CB824D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474" y="116632"/>
            <a:ext cx="7458022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La gestion à l’échelle du Quartier (2/2)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B73B193-DC34-4A4E-86E1-7CC7DF697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28" y="684780"/>
            <a:ext cx="4236334" cy="31714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255563-9F2B-4748-8BD0-3EA7B44D5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043" y="3467932"/>
            <a:ext cx="1777381" cy="3201428"/>
          </a:xfrm>
          <a:prstGeom prst="rect">
            <a:avLst/>
          </a:prstGeom>
        </p:spPr>
      </p:pic>
      <p:pic>
        <p:nvPicPr>
          <p:cNvPr id="11" name="Image 10" descr="Une image contenant ciel, arbre, herbe, extérieur&#10;&#10;Description générée automatiquement">
            <a:extLst>
              <a:ext uri="{FF2B5EF4-FFF2-40B4-BE49-F238E27FC236}">
                <a16:creationId xmlns:a16="http://schemas.microsoft.com/office/drawing/2014/main" id="{AAB9573C-CFC9-478B-B394-AAA0405942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94569"/>
            <a:ext cx="4284354" cy="2855216"/>
          </a:xfrm>
          <a:prstGeom prst="rect">
            <a:avLst/>
          </a:prstGeom>
        </p:spPr>
      </p:pic>
      <p:sp>
        <p:nvSpPr>
          <p:cNvPr id="20" name="Titre 3">
            <a:extLst>
              <a:ext uri="{FF2B5EF4-FFF2-40B4-BE49-F238E27FC236}">
                <a16:creationId xmlns:a16="http://schemas.microsoft.com/office/drawing/2014/main" id="{9BD71CFD-6CF7-483C-9B8B-2F9E13CE94FE}"/>
              </a:ext>
            </a:extLst>
          </p:cNvPr>
          <p:cNvSpPr txBox="1">
            <a:spLocks/>
          </p:cNvSpPr>
          <p:nvPr/>
        </p:nvSpPr>
        <p:spPr>
          <a:xfrm>
            <a:off x="-252536" y="3356992"/>
            <a:ext cx="3384376" cy="566479"/>
          </a:xfrm>
          <a:prstGeom prst="rect">
            <a:avLst/>
          </a:prstGeom>
        </p:spPr>
        <p:txBody>
          <a:bodyPr vert="horz" wrap="square" lIns="0" tIns="0" rIns="0" bIns="180000" rtlCol="0" anchor="t" anchorCtr="0">
            <a:spAutoFit/>
          </a:bodyPr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Bassin de Quartier</a:t>
            </a:r>
          </a:p>
        </p:txBody>
      </p:sp>
      <p:sp>
        <p:nvSpPr>
          <p:cNvPr id="22" name="Titre 3">
            <a:extLst>
              <a:ext uri="{FF2B5EF4-FFF2-40B4-BE49-F238E27FC236}">
                <a16:creationId xmlns:a16="http://schemas.microsoft.com/office/drawing/2014/main" id="{5450D45F-0A54-498D-9329-7941955206F1}"/>
              </a:ext>
            </a:extLst>
          </p:cNvPr>
          <p:cNvSpPr txBox="1">
            <a:spLocks/>
          </p:cNvSpPr>
          <p:nvPr/>
        </p:nvSpPr>
        <p:spPr>
          <a:xfrm>
            <a:off x="2123728" y="6318905"/>
            <a:ext cx="3384376" cy="566479"/>
          </a:xfrm>
          <a:prstGeom prst="rect">
            <a:avLst/>
          </a:prstGeom>
        </p:spPr>
        <p:txBody>
          <a:bodyPr vert="horz" wrap="square" lIns="0" tIns="0" rIns="0" bIns="180000" rtlCol="0" anchor="t" anchorCtr="0">
            <a:spAutoFit/>
          </a:bodyPr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Bassin de Parc</a:t>
            </a:r>
          </a:p>
        </p:txBody>
      </p:sp>
      <p:sp>
        <p:nvSpPr>
          <p:cNvPr id="26" name="Titre 3">
            <a:extLst>
              <a:ext uri="{FF2B5EF4-FFF2-40B4-BE49-F238E27FC236}">
                <a16:creationId xmlns:a16="http://schemas.microsoft.com/office/drawing/2014/main" id="{7D222E93-67C7-4D76-9687-C984A66C09A7}"/>
              </a:ext>
            </a:extLst>
          </p:cNvPr>
          <p:cNvSpPr txBox="1">
            <a:spLocks/>
          </p:cNvSpPr>
          <p:nvPr/>
        </p:nvSpPr>
        <p:spPr>
          <a:xfrm>
            <a:off x="5796136" y="6246897"/>
            <a:ext cx="3384376" cy="566479"/>
          </a:xfrm>
          <a:prstGeom prst="rect">
            <a:avLst/>
          </a:prstGeom>
        </p:spPr>
        <p:txBody>
          <a:bodyPr vert="horz" wrap="square" lIns="0" tIns="0" rIns="0" bIns="180000" rtlCol="0" anchor="t" anchorCtr="0">
            <a:spAutoFit/>
          </a:bodyPr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Noue</a:t>
            </a:r>
          </a:p>
        </p:txBody>
      </p:sp>
      <p:sp>
        <p:nvSpPr>
          <p:cNvPr id="27" name="Titre 3">
            <a:extLst>
              <a:ext uri="{FF2B5EF4-FFF2-40B4-BE49-F238E27FC236}">
                <a16:creationId xmlns:a16="http://schemas.microsoft.com/office/drawing/2014/main" id="{AD17FAAA-C041-4368-831A-8230D381FC41}"/>
              </a:ext>
            </a:extLst>
          </p:cNvPr>
          <p:cNvSpPr txBox="1">
            <a:spLocks/>
          </p:cNvSpPr>
          <p:nvPr/>
        </p:nvSpPr>
        <p:spPr>
          <a:xfrm>
            <a:off x="6012160" y="846297"/>
            <a:ext cx="3384376" cy="566479"/>
          </a:xfrm>
          <a:prstGeom prst="rect">
            <a:avLst/>
          </a:prstGeom>
        </p:spPr>
        <p:txBody>
          <a:bodyPr vert="horz" wrap="square" lIns="0" tIns="0" rIns="0" bIns="180000" rtlCol="0" anchor="t" anchorCtr="0">
            <a:spAutoFit/>
          </a:bodyPr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Jardin inondable</a:t>
            </a:r>
          </a:p>
        </p:txBody>
      </p:sp>
    </p:spTree>
    <p:extLst>
      <p:ext uri="{BB962C8B-B14F-4D97-AF65-F5344CB8AC3E}">
        <p14:creationId xmlns:p14="http://schemas.microsoft.com/office/powerpoint/2010/main" val="2447264299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7A287-B2A6-B34E-AA0C-55A07D4D82E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25">
            <a:extLst>
              <a:ext uri="{FF2B5EF4-FFF2-40B4-BE49-F238E27FC236}">
                <a16:creationId xmlns:a16="http://schemas.microsoft.com/office/drawing/2014/main" id="{A74233C9-4005-4C17-A0B6-AA7CB824D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474" y="116632"/>
            <a:ext cx="7458022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La gestion à l’échelle du Plateau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B47BA4-C9CA-4791-99D5-59FE97EDD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836712"/>
            <a:ext cx="7272808" cy="541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25443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7A287-B2A6-B34E-AA0C-55A07D4D82E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25">
            <a:extLst>
              <a:ext uri="{FF2B5EF4-FFF2-40B4-BE49-F238E27FC236}">
                <a16:creationId xmlns:a16="http://schemas.microsoft.com/office/drawing/2014/main" id="{A74233C9-4005-4C17-A0B6-AA7CB824D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474" y="116632"/>
            <a:ext cx="7458022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Exemple du jardin argenté (1/2) </a:t>
            </a:r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B17A6C30-53E4-44FA-A58B-3D8BA3C36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74140"/>
            <a:ext cx="8838542" cy="44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8922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4922" y="238423"/>
            <a:ext cx="7550051" cy="59334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3797" b="0" spc="-4" dirty="0">
                <a:latin typeface="Arial MT"/>
                <a:cs typeface="Arial MT"/>
              </a:rPr>
              <a:t>Phase</a:t>
            </a:r>
            <a:r>
              <a:rPr sz="3797" b="0" dirty="0">
                <a:latin typeface="Arial MT"/>
                <a:cs typeface="Arial MT"/>
              </a:rPr>
              <a:t> </a:t>
            </a:r>
            <a:r>
              <a:rPr sz="3797" b="0" spc="-4" dirty="0">
                <a:latin typeface="Arial MT"/>
                <a:cs typeface="Arial MT"/>
              </a:rPr>
              <a:t>1</a:t>
            </a:r>
            <a:r>
              <a:rPr sz="3797" b="0" spc="4" dirty="0">
                <a:latin typeface="Arial MT"/>
                <a:cs typeface="Arial MT"/>
              </a:rPr>
              <a:t> </a:t>
            </a:r>
            <a:r>
              <a:rPr sz="3797" b="0" dirty="0">
                <a:latin typeface="Arial MT"/>
                <a:cs typeface="Arial MT"/>
              </a:rPr>
              <a:t>:</a:t>
            </a:r>
            <a:r>
              <a:rPr sz="3797" b="0" spc="4" dirty="0">
                <a:latin typeface="Arial MT"/>
                <a:cs typeface="Arial MT"/>
              </a:rPr>
              <a:t> </a:t>
            </a:r>
            <a:r>
              <a:rPr sz="3797" b="0" spc="-4" dirty="0">
                <a:latin typeface="Arial MT"/>
                <a:cs typeface="Arial MT"/>
              </a:rPr>
              <a:t>Découpage</a:t>
            </a:r>
            <a:r>
              <a:rPr sz="3797" b="0" spc="4" dirty="0">
                <a:latin typeface="Arial MT"/>
                <a:cs typeface="Arial MT"/>
              </a:rPr>
              <a:t> </a:t>
            </a:r>
            <a:r>
              <a:rPr sz="3797" b="0" spc="-4" dirty="0">
                <a:latin typeface="Arial MT"/>
                <a:cs typeface="Arial MT"/>
              </a:rPr>
              <a:t>hydrologique</a:t>
            </a:r>
            <a:endParaRPr sz="3797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406" y="1384654"/>
            <a:ext cx="8232323" cy="4957924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7A287-B2A6-B34E-AA0C-55A07D4D82E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25">
            <a:extLst>
              <a:ext uri="{FF2B5EF4-FFF2-40B4-BE49-F238E27FC236}">
                <a16:creationId xmlns:a16="http://schemas.microsoft.com/office/drawing/2014/main" id="{A74233C9-4005-4C17-A0B6-AA7CB824D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474" y="116632"/>
            <a:ext cx="7458022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Exemple du jardin argenté (2/2)</a:t>
            </a:r>
          </a:p>
        </p:txBody>
      </p:sp>
      <p:pic>
        <p:nvPicPr>
          <p:cNvPr id="5" name="Image 4" descr="Une image contenant extérieur, ciel, herbe, arbre&#10;&#10;Description générée automatiquement">
            <a:extLst>
              <a:ext uri="{FF2B5EF4-FFF2-40B4-BE49-F238E27FC236}">
                <a16:creationId xmlns:a16="http://schemas.microsoft.com/office/drawing/2014/main" id="{09C8BF9D-7E2D-42FD-916A-200B05523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1" y="764704"/>
            <a:ext cx="8025917" cy="535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41206"/>
      </p:ext>
    </p:extLst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7A287-B2A6-B34E-AA0C-55A07D4D82E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25">
            <a:extLst>
              <a:ext uri="{FF2B5EF4-FFF2-40B4-BE49-F238E27FC236}">
                <a16:creationId xmlns:a16="http://schemas.microsoft.com/office/drawing/2014/main" id="{A74233C9-4005-4C17-A0B6-AA7CB824D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474" y="116632"/>
            <a:ext cx="7458022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Un jardin inondable  </a:t>
            </a:r>
          </a:p>
        </p:txBody>
      </p:sp>
      <p:pic>
        <p:nvPicPr>
          <p:cNvPr id="5" name="Image 4" descr="Une image contenant texte, arbre, extérieur, signe&#10;&#10;Description générée automatiquement">
            <a:extLst>
              <a:ext uri="{FF2B5EF4-FFF2-40B4-BE49-F238E27FC236}">
                <a16:creationId xmlns:a16="http://schemas.microsoft.com/office/drawing/2014/main" id="{0F138187-52ED-4EAC-8772-6C261A1D1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58" y="692696"/>
            <a:ext cx="4001510" cy="4373398"/>
          </a:xfrm>
          <a:prstGeom prst="rect">
            <a:avLst/>
          </a:prstGeom>
        </p:spPr>
      </p:pic>
      <p:pic>
        <p:nvPicPr>
          <p:cNvPr id="8" name="Image 7" descr="Une image contenant texte, arbre, signe, passage&#10;&#10;Description générée automatiquement">
            <a:extLst>
              <a:ext uri="{FF2B5EF4-FFF2-40B4-BE49-F238E27FC236}">
                <a16:creationId xmlns:a16="http://schemas.microsoft.com/office/drawing/2014/main" id="{6A23B6B5-65C5-4BB9-96CA-597F7E482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62" y="1844824"/>
            <a:ext cx="4001510" cy="437339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C9DD7E6-48FB-49FC-8B1F-2B975882BA6E}"/>
              </a:ext>
            </a:extLst>
          </p:cNvPr>
          <p:cNvSpPr txBox="1"/>
          <p:nvPr/>
        </p:nvSpPr>
        <p:spPr>
          <a:xfrm>
            <a:off x="251520" y="5181947"/>
            <a:ext cx="402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Situation courante jusqu’à la pluie 20 ans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8C7DEC-F234-47C4-A8BC-F1D3B7770319}"/>
              </a:ext>
            </a:extLst>
          </p:cNvPr>
          <p:cNvSpPr txBox="1"/>
          <p:nvPr/>
        </p:nvSpPr>
        <p:spPr>
          <a:xfrm>
            <a:off x="4488763" y="1433161"/>
            <a:ext cx="455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Situation exceptionnelle jusqu’à la pluie 50 ans</a:t>
            </a:r>
          </a:p>
        </p:txBody>
      </p:sp>
    </p:spTree>
    <p:extLst>
      <p:ext uri="{BB962C8B-B14F-4D97-AF65-F5344CB8AC3E}">
        <p14:creationId xmlns:p14="http://schemas.microsoft.com/office/powerpoint/2010/main" val="2508802453"/>
      </p:ext>
    </p:extLst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7A287-B2A6-B34E-AA0C-55A07D4D82E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25">
            <a:extLst>
              <a:ext uri="{FF2B5EF4-FFF2-40B4-BE49-F238E27FC236}">
                <a16:creationId xmlns:a16="http://schemas.microsoft.com/office/drawing/2014/main" id="{A74233C9-4005-4C17-A0B6-AA7CB824D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474" y="116632"/>
            <a:ext cx="7458022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Le Bâtiment Eiffel de CentraleSupélec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AAFEC9-176F-4CC3-8F5D-D24E108AF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74" y="1196752"/>
            <a:ext cx="8561252" cy="4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52724"/>
      </p:ext>
    </p:extLst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7A287-B2A6-B34E-AA0C-55A07D4D82E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25">
            <a:extLst>
              <a:ext uri="{FF2B5EF4-FFF2-40B4-BE49-F238E27FC236}">
                <a16:creationId xmlns:a16="http://schemas.microsoft.com/office/drawing/2014/main" id="{A74233C9-4005-4C17-A0B6-AA7CB824D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474" y="116632"/>
            <a:ext cx="7458022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Disfonctionnement de la cuve enterrée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838DCB-D805-4BB7-86D5-99E1460BF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859472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42505"/>
      </p:ext>
    </p:extLst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7"/>
          </p:nvPr>
        </p:nvSpPr>
        <p:spPr>
          <a:xfrm>
            <a:off x="4631379" y="6426201"/>
            <a:ext cx="2755660" cy="355599"/>
          </a:xfrm>
        </p:spPr>
        <p:txBody>
          <a:bodyPr/>
          <a:lstStyle/>
          <a:p>
            <a:r>
              <a:rPr lang="fr-FR" dirty="0"/>
              <a:t>habiter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entreprendre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vivre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se déplacer</a:t>
            </a:r>
          </a:p>
          <a:p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0" y="1887772"/>
            <a:ext cx="9058940" cy="2909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3004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Je vous remercie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33640509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800" dirty="0"/>
              <a:t>5 – Echanges &amp; 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4851" y="1628800"/>
            <a:ext cx="7559675" cy="4320480"/>
          </a:xfrm>
          <a:extLst/>
        </p:spPr>
        <p:txBody>
          <a:bodyPr rtlCol="0">
            <a:normAutofit/>
          </a:bodyPr>
          <a:lstStyle/>
          <a:p>
            <a:r>
              <a:rPr lang="fr-FR" dirty="0">
                <a:ea typeface="+mn-ea"/>
              </a:rPr>
              <a:t>Acquis</a:t>
            </a:r>
          </a:p>
          <a:p>
            <a:pPr marL="0" indent="0">
              <a:buNone/>
            </a:pPr>
            <a:endParaRPr lang="fr-FR" dirty="0">
              <a:highlight>
                <a:srgbClr val="FFFF00"/>
              </a:highlight>
              <a:ea typeface="+mn-ea"/>
            </a:endParaRPr>
          </a:p>
          <a:p>
            <a:pPr marL="0" indent="0">
              <a:buNone/>
            </a:pPr>
            <a:endParaRPr lang="fr-FR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dirty="0">
              <a:highlight>
                <a:srgbClr val="FFFF00"/>
              </a:highlight>
              <a:ea typeface="+mn-ea"/>
            </a:endParaRPr>
          </a:p>
          <a:p>
            <a:endParaRPr lang="fr-FR" dirty="0">
              <a:highlight>
                <a:srgbClr val="FFFF00"/>
              </a:highlight>
            </a:endParaRPr>
          </a:p>
          <a:p>
            <a:r>
              <a:rPr lang="fr-FR" dirty="0"/>
              <a:t>Séance samedi 5 juin « Réouverture de la Bièvre : renaissance d’une rivière »</a:t>
            </a:r>
            <a:endParaRPr lang="fr-FR" dirty="0">
              <a:ea typeface="+mn-ea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B0D4FA-910F-4334-8472-F5F107421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554"/>
          <a:stretch/>
        </p:blipFill>
        <p:spPr>
          <a:xfrm>
            <a:off x="1259632" y="2060848"/>
            <a:ext cx="6153733" cy="18002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E04C7E-244B-4686-BC12-7F28D6CB9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162" y="2564904"/>
            <a:ext cx="6048672" cy="148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10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0695" y="64384"/>
            <a:ext cx="6333827" cy="993194"/>
          </a:xfrm>
          <a:prstGeom prst="rect">
            <a:avLst/>
          </a:prstGeom>
        </p:spPr>
        <p:txBody>
          <a:bodyPr vert="horz" wrap="square" lIns="0" tIns="8483" rIns="0" bIns="0" rtlCol="0">
            <a:spAutoFit/>
          </a:bodyPr>
          <a:lstStyle/>
          <a:p>
            <a:pPr marL="1971158" marR="3572" indent="-1962229">
              <a:spcBef>
                <a:spcPts val="67"/>
              </a:spcBef>
            </a:pPr>
            <a:r>
              <a:rPr sz="3199" b="0" spc="-4" dirty="0">
                <a:latin typeface="Arial MT"/>
                <a:cs typeface="Arial MT"/>
              </a:rPr>
              <a:t>Phase 1 : Analyse de </a:t>
            </a:r>
            <a:r>
              <a:rPr sz="3199" b="0" spc="-7" dirty="0">
                <a:latin typeface="Arial MT"/>
                <a:cs typeface="Arial MT"/>
              </a:rPr>
              <a:t>l’évolution de </a:t>
            </a:r>
            <a:r>
              <a:rPr sz="3199" b="0" spc="-879" dirty="0">
                <a:latin typeface="Arial MT"/>
                <a:cs typeface="Arial MT"/>
              </a:rPr>
              <a:t> </a:t>
            </a:r>
            <a:r>
              <a:rPr sz="3199" b="0" spc="-4" dirty="0">
                <a:latin typeface="Arial MT"/>
                <a:cs typeface="Arial MT"/>
              </a:rPr>
              <a:t>l’urbanisation</a:t>
            </a:r>
            <a:endParaRPr sz="3199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612" y="1006197"/>
            <a:ext cx="8277820" cy="506849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052" y="170253"/>
            <a:ext cx="7314307" cy="439534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2777" b="0" spc="14" dirty="0">
                <a:latin typeface="Arial MT"/>
                <a:cs typeface="Arial MT"/>
              </a:rPr>
              <a:t>Phase</a:t>
            </a:r>
            <a:r>
              <a:rPr sz="2777" b="0" spc="-18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2</a:t>
            </a:r>
            <a:r>
              <a:rPr sz="2777" b="0" spc="4" dirty="0">
                <a:latin typeface="Arial MT"/>
                <a:cs typeface="Arial MT"/>
              </a:rPr>
              <a:t> </a:t>
            </a:r>
            <a:r>
              <a:rPr sz="2777" b="0" spc="7" dirty="0">
                <a:latin typeface="Arial MT"/>
                <a:cs typeface="Arial MT"/>
              </a:rPr>
              <a:t>:</a:t>
            </a:r>
            <a:r>
              <a:rPr sz="2777" b="0" spc="11" dirty="0">
                <a:latin typeface="Arial MT"/>
                <a:cs typeface="Arial MT"/>
              </a:rPr>
              <a:t> Répartition</a:t>
            </a:r>
            <a:r>
              <a:rPr sz="2777" b="0" spc="-11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géographique</a:t>
            </a:r>
            <a:r>
              <a:rPr sz="2777" b="0" spc="-25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des</a:t>
            </a:r>
            <a:r>
              <a:rPr sz="2777" b="0" spc="4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pluies</a:t>
            </a:r>
            <a:endParaRPr sz="2777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74664" y="771525"/>
            <a:ext cx="8968978" cy="6086475"/>
            <a:chOff x="248411" y="1097280"/>
            <a:chExt cx="12755880" cy="86563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8411" y="1097280"/>
              <a:ext cx="8429244" cy="50048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3227" y="4946902"/>
              <a:ext cx="7751063" cy="48066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1465" y="2199918"/>
            <a:ext cx="8245320" cy="46580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132" y="839534"/>
            <a:ext cx="7314307" cy="439534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2777" b="0" spc="14" dirty="0">
                <a:latin typeface="Arial MT"/>
                <a:cs typeface="Arial MT"/>
              </a:rPr>
              <a:t>Phase</a:t>
            </a:r>
            <a:r>
              <a:rPr sz="2777" b="0" spc="-18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2</a:t>
            </a:r>
            <a:r>
              <a:rPr sz="2777" b="0" spc="4" dirty="0">
                <a:latin typeface="Arial MT"/>
                <a:cs typeface="Arial MT"/>
              </a:rPr>
              <a:t> </a:t>
            </a:r>
            <a:r>
              <a:rPr sz="2777" b="0" spc="7" dirty="0">
                <a:latin typeface="Arial MT"/>
                <a:cs typeface="Arial MT"/>
              </a:rPr>
              <a:t>:</a:t>
            </a:r>
            <a:r>
              <a:rPr sz="2777" b="0" spc="11" dirty="0">
                <a:latin typeface="Arial MT"/>
                <a:cs typeface="Arial MT"/>
              </a:rPr>
              <a:t> Répartition</a:t>
            </a:r>
            <a:r>
              <a:rPr sz="2777" b="0" spc="-11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géographique</a:t>
            </a:r>
            <a:r>
              <a:rPr sz="2777" b="0" spc="-25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des</a:t>
            </a:r>
            <a:r>
              <a:rPr sz="2777" b="0" spc="4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pluies</a:t>
            </a:r>
            <a:endParaRPr sz="2777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3989" y="1542872"/>
            <a:ext cx="3638848" cy="76127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321457" indent="-312974" defTabSz="642915">
              <a:spcBef>
                <a:spcPts val="70"/>
              </a:spcBef>
              <a:buSzPct val="73809"/>
              <a:buFontTx/>
              <a:buChar char="•"/>
              <a:tabLst>
                <a:tab pos="321457" algn="l"/>
                <a:tab pos="321903" algn="l"/>
              </a:tabLst>
            </a:pPr>
            <a:r>
              <a:rPr sz="1477" spc="-4" dirty="0">
                <a:solidFill>
                  <a:prstClr val="black"/>
                </a:solidFill>
                <a:latin typeface="Arial MT"/>
                <a:cs typeface="Arial MT"/>
              </a:rPr>
              <a:t>Durée</a:t>
            </a:r>
            <a:r>
              <a:rPr sz="1477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77" spc="-4" dirty="0">
                <a:solidFill>
                  <a:prstClr val="black"/>
                </a:solidFill>
                <a:latin typeface="Arial MT"/>
                <a:cs typeface="Arial MT"/>
              </a:rPr>
              <a:t>« longue</a:t>
            </a:r>
            <a:r>
              <a:rPr sz="1477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77" dirty="0">
                <a:solidFill>
                  <a:prstClr val="black"/>
                </a:solidFill>
                <a:latin typeface="Arial MT"/>
                <a:cs typeface="Arial MT"/>
              </a:rPr>
              <a:t>»:</a:t>
            </a:r>
            <a:r>
              <a:rPr sz="1477" spc="-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77" spc="-4" dirty="0">
                <a:solidFill>
                  <a:prstClr val="black"/>
                </a:solidFill>
                <a:latin typeface="Arial MT"/>
                <a:cs typeface="Arial MT"/>
              </a:rPr>
              <a:t>répartition</a:t>
            </a:r>
            <a:r>
              <a:rPr sz="1477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77" spc="-4" dirty="0">
                <a:solidFill>
                  <a:prstClr val="black"/>
                </a:solidFill>
                <a:latin typeface="Arial MT"/>
                <a:cs typeface="Arial MT"/>
              </a:rPr>
              <a:t>homogène</a:t>
            </a:r>
            <a:endParaRPr sz="1477">
              <a:solidFill>
                <a:prstClr val="black"/>
              </a:solidFill>
              <a:latin typeface="Arial MT"/>
              <a:cs typeface="Arial MT"/>
            </a:endParaRPr>
          </a:p>
          <a:p>
            <a:pPr defTabSz="642915">
              <a:spcBef>
                <a:spcPts val="18"/>
              </a:spcBef>
              <a:buFont typeface="Arial MT"/>
              <a:buChar char="•"/>
            </a:pPr>
            <a:endParaRPr sz="1934">
              <a:solidFill>
                <a:prstClr val="black"/>
              </a:solidFill>
              <a:latin typeface="Arial MT"/>
              <a:cs typeface="Arial MT"/>
            </a:endParaRPr>
          </a:p>
          <a:p>
            <a:pPr marL="321457" indent="-312974" defTabSz="642915">
              <a:spcBef>
                <a:spcPts val="4"/>
              </a:spcBef>
              <a:buSzPct val="73809"/>
              <a:buFontTx/>
              <a:buChar char="•"/>
              <a:tabLst>
                <a:tab pos="321457" algn="l"/>
                <a:tab pos="321903" algn="l"/>
              </a:tabLst>
            </a:pPr>
            <a:r>
              <a:rPr sz="1477" spc="-4" dirty="0">
                <a:solidFill>
                  <a:prstClr val="black"/>
                </a:solidFill>
                <a:latin typeface="Arial MT"/>
                <a:cs typeface="Arial MT"/>
              </a:rPr>
              <a:t>Durée</a:t>
            </a:r>
            <a:r>
              <a:rPr sz="1477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77" spc="-4" dirty="0">
                <a:solidFill>
                  <a:prstClr val="black"/>
                </a:solidFill>
                <a:latin typeface="Arial MT"/>
                <a:cs typeface="Arial MT"/>
              </a:rPr>
              <a:t>«</a:t>
            </a:r>
            <a:r>
              <a:rPr sz="1477" spc="-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77" spc="-4" dirty="0">
                <a:solidFill>
                  <a:prstClr val="black"/>
                </a:solidFill>
                <a:latin typeface="Arial MT"/>
                <a:cs typeface="Arial MT"/>
              </a:rPr>
              <a:t>courte</a:t>
            </a:r>
            <a:r>
              <a:rPr sz="1477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77" spc="-4" dirty="0">
                <a:solidFill>
                  <a:prstClr val="black"/>
                </a:solidFill>
                <a:latin typeface="Arial MT"/>
                <a:cs typeface="Arial MT"/>
              </a:rPr>
              <a:t>» </a:t>
            </a:r>
            <a:r>
              <a:rPr sz="1477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477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77" spc="-4" dirty="0">
                <a:solidFill>
                  <a:prstClr val="black"/>
                </a:solidFill>
                <a:latin typeface="Arial MT"/>
                <a:cs typeface="Arial MT"/>
              </a:rPr>
              <a:t>5 zones</a:t>
            </a:r>
            <a:endParaRPr sz="147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7436" y="4780241"/>
            <a:ext cx="3813870" cy="1389013"/>
          </a:xfrm>
          <a:custGeom>
            <a:avLst/>
            <a:gdLst/>
            <a:ahLst/>
            <a:cxnLst/>
            <a:rect l="l" t="t" r="r" b="b"/>
            <a:pathLst>
              <a:path w="5424170" h="1975484">
                <a:moveTo>
                  <a:pt x="627634" y="0"/>
                </a:moveTo>
                <a:lnTo>
                  <a:pt x="545719" y="23368"/>
                </a:lnTo>
                <a:lnTo>
                  <a:pt x="567169" y="46850"/>
                </a:lnTo>
                <a:lnTo>
                  <a:pt x="0" y="566801"/>
                </a:lnTo>
                <a:lnTo>
                  <a:pt x="8636" y="576199"/>
                </a:lnTo>
                <a:lnTo>
                  <a:pt x="575729" y="56210"/>
                </a:lnTo>
                <a:lnTo>
                  <a:pt x="597154" y="79629"/>
                </a:lnTo>
                <a:lnTo>
                  <a:pt x="612990" y="38227"/>
                </a:lnTo>
                <a:lnTo>
                  <a:pt x="627634" y="0"/>
                </a:lnTo>
                <a:close/>
              </a:path>
              <a:path w="5424170" h="1975484">
                <a:moveTo>
                  <a:pt x="1841754" y="913511"/>
                </a:moveTo>
                <a:lnTo>
                  <a:pt x="1836483" y="890905"/>
                </a:lnTo>
                <a:lnTo>
                  <a:pt x="1822450" y="830580"/>
                </a:lnTo>
                <a:lnTo>
                  <a:pt x="1767713" y="895858"/>
                </a:lnTo>
                <a:lnTo>
                  <a:pt x="1798548" y="903211"/>
                </a:lnTo>
                <a:lnTo>
                  <a:pt x="1555623" y="1918766"/>
                </a:lnTo>
                <a:lnTo>
                  <a:pt x="1568069" y="1921713"/>
                </a:lnTo>
                <a:lnTo>
                  <a:pt x="1810867" y="906157"/>
                </a:lnTo>
                <a:lnTo>
                  <a:pt x="1841754" y="913511"/>
                </a:lnTo>
                <a:close/>
              </a:path>
              <a:path w="5424170" h="1975484">
                <a:moveTo>
                  <a:pt x="3775710" y="754253"/>
                </a:moveTo>
                <a:lnTo>
                  <a:pt x="3769182" y="737870"/>
                </a:lnTo>
                <a:lnTo>
                  <a:pt x="3744214" y="675132"/>
                </a:lnTo>
                <a:lnTo>
                  <a:pt x="3699891" y="747903"/>
                </a:lnTo>
                <a:lnTo>
                  <a:pt x="3731450" y="750557"/>
                </a:lnTo>
                <a:lnTo>
                  <a:pt x="3632708" y="1919706"/>
                </a:lnTo>
                <a:lnTo>
                  <a:pt x="3645408" y="1920773"/>
                </a:lnTo>
                <a:lnTo>
                  <a:pt x="3744150" y="751611"/>
                </a:lnTo>
                <a:lnTo>
                  <a:pt x="3775710" y="754253"/>
                </a:lnTo>
                <a:close/>
              </a:path>
              <a:path w="5424170" h="1975484">
                <a:moveTo>
                  <a:pt x="5423916" y="1433449"/>
                </a:moveTo>
                <a:lnTo>
                  <a:pt x="5418760" y="1410335"/>
                </a:lnTo>
                <a:lnTo>
                  <a:pt x="5405374" y="1350264"/>
                </a:lnTo>
                <a:lnTo>
                  <a:pt x="5350002" y="1415034"/>
                </a:lnTo>
                <a:lnTo>
                  <a:pt x="5380698" y="1422692"/>
                </a:lnTo>
                <a:lnTo>
                  <a:pt x="5243703" y="1972043"/>
                </a:lnTo>
                <a:lnTo>
                  <a:pt x="5256022" y="1975116"/>
                </a:lnTo>
                <a:lnTo>
                  <a:pt x="5393131" y="1425790"/>
                </a:lnTo>
                <a:lnTo>
                  <a:pt x="5423916" y="14334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9129" y="5163682"/>
            <a:ext cx="709017" cy="224457"/>
          </a:xfrm>
          <a:prstGeom prst="rect">
            <a:avLst/>
          </a:prstGeom>
        </p:spPr>
        <p:txBody>
          <a:bodyPr vert="horz" wrap="square" lIns="0" tIns="8037" rIns="0" bIns="0" rtlCol="0">
            <a:spAutoFit/>
          </a:bodyPr>
          <a:lstStyle/>
          <a:p>
            <a:pPr marL="8929" defTabSz="642915">
              <a:spcBef>
                <a:spcPts val="63"/>
              </a:spcBef>
            </a:pPr>
            <a:r>
              <a:rPr sz="1406" spc="-4" dirty="0">
                <a:solidFill>
                  <a:srgbClr val="FFC000"/>
                </a:solidFill>
                <a:latin typeface="Arial MT"/>
                <a:cs typeface="Arial MT"/>
              </a:rPr>
              <a:t>2</a:t>
            </a:r>
            <a:r>
              <a:rPr sz="1406" spc="-11" dirty="0">
                <a:solidFill>
                  <a:srgbClr val="FFC000"/>
                </a:solidFill>
                <a:latin typeface="Arial MT"/>
                <a:cs typeface="Arial MT"/>
              </a:rPr>
              <a:t>3</a:t>
            </a:r>
            <a:r>
              <a:rPr sz="1406" spc="-4" dirty="0">
                <a:solidFill>
                  <a:srgbClr val="FFC000"/>
                </a:solidFill>
                <a:latin typeface="Arial MT"/>
                <a:cs typeface="Arial MT"/>
              </a:rPr>
              <a:t>/0</a:t>
            </a:r>
            <a:r>
              <a:rPr sz="1406" spc="-11" dirty="0">
                <a:solidFill>
                  <a:srgbClr val="FFC000"/>
                </a:solidFill>
                <a:latin typeface="Arial MT"/>
                <a:cs typeface="Arial MT"/>
              </a:rPr>
              <a:t>6</a:t>
            </a:r>
            <a:r>
              <a:rPr sz="1406" spc="-4" dirty="0">
                <a:solidFill>
                  <a:srgbClr val="FFC000"/>
                </a:solidFill>
                <a:latin typeface="Arial MT"/>
                <a:cs typeface="Arial MT"/>
              </a:rPr>
              <a:t>/05</a:t>
            </a:r>
            <a:endParaRPr sz="1406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27524" y="6113336"/>
            <a:ext cx="709017" cy="224457"/>
          </a:xfrm>
          <a:prstGeom prst="rect">
            <a:avLst/>
          </a:prstGeom>
        </p:spPr>
        <p:txBody>
          <a:bodyPr vert="horz" wrap="square" lIns="0" tIns="8037" rIns="0" bIns="0" rtlCol="0">
            <a:spAutoFit/>
          </a:bodyPr>
          <a:lstStyle/>
          <a:p>
            <a:pPr marL="8929" defTabSz="642915">
              <a:spcBef>
                <a:spcPts val="63"/>
              </a:spcBef>
            </a:pPr>
            <a:r>
              <a:rPr sz="1406" spc="-4" dirty="0">
                <a:solidFill>
                  <a:srgbClr val="FF0000"/>
                </a:solidFill>
                <a:latin typeface="Arial MT"/>
                <a:cs typeface="Arial MT"/>
              </a:rPr>
              <a:t>2</a:t>
            </a:r>
            <a:r>
              <a:rPr sz="1406" spc="-11" dirty="0">
                <a:solidFill>
                  <a:srgbClr val="FF0000"/>
                </a:solidFill>
                <a:latin typeface="Arial MT"/>
                <a:cs typeface="Arial MT"/>
              </a:rPr>
              <a:t>6</a:t>
            </a:r>
            <a:r>
              <a:rPr sz="1406" spc="-4" dirty="0">
                <a:solidFill>
                  <a:srgbClr val="FF0000"/>
                </a:solidFill>
                <a:latin typeface="Arial MT"/>
                <a:cs typeface="Arial MT"/>
              </a:rPr>
              <a:t>/0</a:t>
            </a:r>
            <a:r>
              <a:rPr sz="1406" spc="-11" dirty="0">
                <a:solidFill>
                  <a:srgbClr val="FF0000"/>
                </a:solidFill>
                <a:latin typeface="Arial MT"/>
                <a:cs typeface="Arial MT"/>
              </a:rPr>
              <a:t>5</a:t>
            </a:r>
            <a:r>
              <a:rPr sz="1406" spc="-4" dirty="0">
                <a:solidFill>
                  <a:srgbClr val="FF0000"/>
                </a:solidFill>
                <a:latin typeface="Arial MT"/>
                <a:cs typeface="Arial MT"/>
              </a:rPr>
              <a:t>/05</a:t>
            </a:r>
            <a:endParaRPr sz="1406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15198" y="6113336"/>
            <a:ext cx="709017" cy="224457"/>
          </a:xfrm>
          <a:prstGeom prst="rect">
            <a:avLst/>
          </a:prstGeom>
        </p:spPr>
        <p:txBody>
          <a:bodyPr vert="horz" wrap="square" lIns="0" tIns="8037" rIns="0" bIns="0" rtlCol="0">
            <a:spAutoFit/>
          </a:bodyPr>
          <a:lstStyle/>
          <a:p>
            <a:pPr marL="8929" defTabSz="642915">
              <a:spcBef>
                <a:spcPts val="63"/>
              </a:spcBef>
            </a:pPr>
            <a:r>
              <a:rPr sz="1406" spc="-4" dirty="0">
                <a:solidFill>
                  <a:srgbClr val="6F2F9F"/>
                </a:solidFill>
                <a:latin typeface="Arial MT"/>
                <a:cs typeface="Arial MT"/>
              </a:rPr>
              <a:t>2</a:t>
            </a:r>
            <a:r>
              <a:rPr sz="1406" spc="-11" dirty="0">
                <a:solidFill>
                  <a:srgbClr val="6F2F9F"/>
                </a:solidFill>
                <a:latin typeface="Arial MT"/>
                <a:cs typeface="Arial MT"/>
              </a:rPr>
              <a:t>6</a:t>
            </a:r>
            <a:r>
              <a:rPr sz="1406" spc="-4" dirty="0">
                <a:solidFill>
                  <a:srgbClr val="6F2F9F"/>
                </a:solidFill>
                <a:latin typeface="Arial MT"/>
                <a:cs typeface="Arial MT"/>
              </a:rPr>
              <a:t>/0</a:t>
            </a:r>
            <a:r>
              <a:rPr sz="1406" spc="-11" dirty="0">
                <a:solidFill>
                  <a:srgbClr val="6F2F9F"/>
                </a:solidFill>
                <a:latin typeface="Arial MT"/>
                <a:cs typeface="Arial MT"/>
              </a:rPr>
              <a:t>7</a:t>
            </a:r>
            <a:r>
              <a:rPr sz="1406" spc="-4" dirty="0">
                <a:solidFill>
                  <a:srgbClr val="6F2F9F"/>
                </a:solidFill>
                <a:latin typeface="Arial MT"/>
                <a:cs typeface="Arial MT"/>
              </a:rPr>
              <a:t>/01</a:t>
            </a:r>
            <a:endParaRPr sz="1406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83648" y="6149769"/>
            <a:ext cx="709464" cy="224457"/>
          </a:xfrm>
          <a:prstGeom prst="rect">
            <a:avLst/>
          </a:prstGeom>
        </p:spPr>
        <p:txBody>
          <a:bodyPr vert="horz" wrap="square" lIns="0" tIns="8037" rIns="0" bIns="0" rtlCol="0">
            <a:spAutoFit/>
          </a:bodyPr>
          <a:lstStyle/>
          <a:p>
            <a:pPr marL="8929" defTabSz="642915">
              <a:spcBef>
                <a:spcPts val="63"/>
              </a:spcBef>
            </a:pPr>
            <a:r>
              <a:rPr sz="1406" spc="-7" dirty="0">
                <a:solidFill>
                  <a:srgbClr val="00AF50"/>
                </a:solidFill>
                <a:latin typeface="Arial MT"/>
                <a:cs typeface="Arial MT"/>
              </a:rPr>
              <a:t>23/07/00</a:t>
            </a:r>
            <a:endParaRPr sz="1406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0586" y="372368"/>
            <a:ext cx="7783116" cy="377389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8929">
              <a:spcBef>
                <a:spcPts val="74"/>
              </a:spcBef>
            </a:pPr>
            <a:r>
              <a:rPr sz="2391" b="0" dirty="0">
                <a:latin typeface="Arial MT"/>
                <a:cs typeface="Arial MT"/>
              </a:rPr>
              <a:t>Phase</a:t>
            </a:r>
            <a:r>
              <a:rPr sz="2391" b="0" spc="18" dirty="0">
                <a:latin typeface="Arial MT"/>
                <a:cs typeface="Arial MT"/>
              </a:rPr>
              <a:t> </a:t>
            </a:r>
            <a:r>
              <a:rPr sz="2391" b="0" dirty="0">
                <a:latin typeface="Arial MT"/>
                <a:cs typeface="Arial MT"/>
              </a:rPr>
              <a:t>3</a:t>
            </a:r>
            <a:r>
              <a:rPr sz="2391" b="0" spc="14" dirty="0">
                <a:latin typeface="Arial MT"/>
                <a:cs typeface="Arial MT"/>
              </a:rPr>
              <a:t> </a:t>
            </a:r>
            <a:r>
              <a:rPr sz="2391" b="0" dirty="0">
                <a:latin typeface="Arial MT"/>
                <a:cs typeface="Arial MT"/>
              </a:rPr>
              <a:t>:</a:t>
            </a:r>
            <a:r>
              <a:rPr sz="2391" b="0" spc="4" dirty="0">
                <a:latin typeface="Arial MT"/>
                <a:cs typeface="Arial MT"/>
              </a:rPr>
              <a:t> </a:t>
            </a:r>
            <a:r>
              <a:rPr sz="2391" b="0" dirty="0">
                <a:latin typeface="Arial MT"/>
                <a:cs typeface="Arial MT"/>
              </a:rPr>
              <a:t>Données</a:t>
            </a:r>
            <a:r>
              <a:rPr sz="2391" b="0" spc="35" dirty="0">
                <a:latin typeface="Arial MT"/>
                <a:cs typeface="Arial MT"/>
              </a:rPr>
              <a:t> </a:t>
            </a:r>
            <a:r>
              <a:rPr sz="2391" b="0" dirty="0">
                <a:latin typeface="Arial MT"/>
                <a:cs typeface="Arial MT"/>
              </a:rPr>
              <a:t>nécessaires</a:t>
            </a:r>
            <a:r>
              <a:rPr sz="2391" b="0" spc="49" dirty="0">
                <a:latin typeface="Arial MT"/>
                <a:cs typeface="Arial MT"/>
              </a:rPr>
              <a:t> </a:t>
            </a:r>
            <a:r>
              <a:rPr sz="2391" b="0" dirty="0">
                <a:latin typeface="Arial MT"/>
                <a:cs typeface="Arial MT"/>
              </a:rPr>
              <a:t>à</a:t>
            </a:r>
            <a:r>
              <a:rPr sz="2391" b="0" spc="11" dirty="0">
                <a:latin typeface="Arial MT"/>
                <a:cs typeface="Arial MT"/>
              </a:rPr>
              <a:t> </a:t>
            </a:r>
            <a:r>
              <a:rPr sz="2391" b="0" dirty="0">
                <a:latin typeface="Arial MT"/>
                <a:cs typeface="Arial MT"/>
              </a:rPr>
              <a:t>la</a:t>
            </a:r>
            <a:r>
              <a:rPr sz="2391" b="0" spc="14" dirty="0">
                <a:latin typeface="Arial MT"/>
                <a:cs typeface="Arial MT"/>
              </a:rPr>
              <a:t> </a:t>
            </a:r>
            <a:r>
              <a:rPr sz="2391" b="0" dirty="0">
                <a:latin typeface="Arial MT"/>
                <a:cs typeface="Arial MT"/>
              </a:rPr>
              <a:t>modélisation</a:t>
            </a:r>
            <a:r>
              <a:rPr sz="2391" b="0" spc="39" dirty="0">
                <a:latin typeface="Arial MT"/>
                <a:cs typeface="Arial MT"/>
              </a:rPr>
              <a:t> </a:t>
            </a:r>
            <a:r>
              <a:rPr sz="2391" b="0" dirty="0">
                <a:latin typeface="Arial MT"/>
                <a:cs typeface="Arial MT"/>
              </a:rPr>
              <a:t>:</a:t>
            </a:r>
            <a:r>
              <a:rPr sz="2391" b="0" spc="7" dirty="0">
                <a:latin typeface="Arial MT"/>
                <a:cs typeface="Arial MT"/>
              </a:rPr>
              <a:t> </a:t>
            </a:r>
            <a:r>
              <a:rPr sz="2391" b="0" dirty="0">
                <a:latin typeface="Arial MT"/>
                <a:cs typeface="Arial MT"/>
              </a:rPr>
              <a:t>Filaire</a:t>
            </a:r>
            <a:endParaRPr sz="2391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7798" y="836891"/>
            <a:ext cx="8124357" cy="468701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5574" y="689336"/>
            <a:ext cx="7091958" cy="744408"/>
          </a:xfrm>
          <a:prstGeom prst="rect">
            <a:avLst/>
          </a:prstGeom>
        </p:spPr>
        <p:txBody>
          <a:bodyPr vert="horz" wrap="square" lIns="0" tIns="8483" rIns="0" bIns="0" rtlCol="0">
            <a:spAutoFit/>
          </a:bodyPr>
          <a:lstStyle/>
          <a:p>
            <a:pPr marL="3055630" marR="3572" indent="-3047148">
              <a:lnSpc>
                <a:spcPct val="100299"/>
              </a:lnSpc>
              <a:spcBef>
                <a:spcPts val="67"/>
              </a:spcBef>
            </a:pPr>
            <a:r>
              <a:rPr sz="2391" b="0" spc="4" dirty="0">
                <a:latin typeface="Arial MT"/>
                <a:cs typeface="Arial MT"/>
              </a:rPr>
              <a:t>Phase</a:t>
            </a:r>
            <a:r>
              <a:rPr sz="2391" b="0" spc="11" dirty="0">
                <a:latin typeface="Arial MT"/>
                <a:cs typeface="Arial MT"/>
              </a:rPr>
              <a:t> </a:t>
            </a:r>
            <a:r>
              <a:rPr sz="2391" b="0" spc="4" dirty="0">
                <a:latin typeface="Arial MT"/>
                <a:cs typeface="Arial MT"/>
              </a:rPr>
              <a:t>3</a:t>
            </a:r>
            <a:r>
              <a:rPr sz="2391" b="0" spc="7" dirty="0">
                <a:latin typeface="Arial MT"/>
                <a:cs typeface="Arial MT"/>
              </a:rPr>
              <a:t> </a:t>
            </a:r>
            <a:r>
              <a:rPr sz="2391" b="0" dirty="0">
                <a:latin typeface="Arial MT"/>
                <a:cs typeface="Arial MT"/>
              </a:rPr>
              <a:t>: Conclusions</a:t>
            </a:r>
            <a:r>
              <a:rPr sz="2391" b="0" spc="53" dirty="0">
                <a:latin typeface="Arial MT"/>
                <a:cs typeface="Arial MT"/>
              </a:rPr>
              <a:t> </a:t>
            </a:r>
            <a:r>
              <a:rPr sz="2391" b="0" spc="4" dirty="0">
                <a:latin typeface="Arial MT"/>
                <a:cs typeface="Arial MT"/>
              </a:rPr>
              <a:t>–</a:t>
            </a:r>
            <a:r>
              <a:rPr sz="2391" b="0" dirty="0">
                <a:latin typeface="Arial MT"/>
                <a:cs typeface="Arial MT"/>
              </a:rPr>
              <a:t> </a:t>
            </a:r>
            <a:r>
              <a:rPr sz="2391" b="0" spc="4" dirty="0">
                <a:latin typeface="Arial MT"/>
                <a:cs typeface="Arial MT"/>
              </a:rPr>
              <a:t>Impacts</a:t>
            </a:r>
            <a:r>
              <a:rPr sz="2391" b="0" spc="14" dirty="0">
                <a:latin typeface="Arial MT"/>
                <a:cs typeface="Arial MT"/>
              </a:rPr>
              <a:t> </a:t>
            </a:r>
            <a:r>
              <a:rPr sz="2391" b="0" spc="4" dirty="0">
                <a:latin typeface="Arial MT"/>
                <a:cs typeface="Arial MT"/>
              </a:rPr>
              <a:t>des</a:t>
            </a:r>
            <a:r>
              <a:rPr sz="2391" b="0" spc="14" dirty="0">
                <a:latin typeface="Arial MT"/>
                <a:cs typeface="Arial MT"/>
              </a:rPr>
              <a:t> </a:t>
            </a:r>
            <a:r>
              <a:rPr sz="2391" b="0" dirty="0">
                <a:latin typeface="Arial MT"/>
                <a:cs typeface="Arial MT"/>
              </a:rPr>
              <a:t>bassin</a:t>
            </a:r>
            <a:r>
              <a:rPr sz="2391" b="0" spc="25" dirty="0">
                <a:latin typeface="Arial MT"/>
                <a:cs typeface="Arial MT"/>
              </a:rPr>
              <a:t> </a:t>
            </a:r>
            <a:r>
              <a:rPr sz="2391" b="0" dirty="0">
                <a:latin typeface="Arial MT"/>
                <a:cs typeface="Arial MT"/>
              </a:rPr>
              <a:t>et </a:t>
            </a:r>
            <a:r>
              <a:rPr sz="2391" b="0" spc="4" dirty="0">
                <a:latin typeface="Arial MT"/>
                <a:cs typeface="Arial MT"/>
              </a:rPr>
              <a:t>de</a:t>
            </a:r>
            <a:r>
              <a:rPr sz="2391" b="0" spc="7" dirty="0">
                <a:latin typeface="Arial MT"/>
                <a:cs typeface="Arial MT"/>
              </a:rPr>
              <a:t> </a:t>
            </a:r>
            <a:r>
              <a:rPr sz="2391" b="0" dirty="0">
                <a:latin typeface="Arial MT"/>
                <a:cs typeface="Arial MT"/>
              </a:rPr>
              <a:t>la </a:t>
            </a:r>
            <a:r>
              <a:rPr sz="2391" b="0" spc="-654" dirty="0">
                <a:latin typeface="Arial MT"/>
                <a:cs typeface="Arial MT"/>
              </a:rPr>
              <a:t> </a:t>
            </a:r>
            <a:r>
              <a:rPr sz="2391" b="0" dirty="0">
                <a:latin typeface="Arial MT"/>
                <a:cs typeface="Arial MT"/>
              </a:rPr>
              <a:t>gestion</a:t>
            </a:r>
            <a:endParaRPr sz="2391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1885" y="1493758"/>
            <a:ext cx="7582376" cy="483381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093" y="865465"/>
            <a:ext cx="8162181" cy="1996290"/>
          </a:xfrm>
          <a:prstGeom prst="rect">
            <a:avLst/>
          </a:prstGeom>
        </p:spPr>
        <p:txBody>
          <a:bodyPr vert="horz" wrap="square" lIns="0" tIns="51346" rIns="0" bIns="0" rtlCol="0">
            <a:spAutoFit/>
          </a:bodyPr>
          <a:lstStyle/>
          <a:p>
            <a:pPr marL="8929" marR="3572">
              <a:lnSpc>
                <a:spcPct val="90700"/>
              </a:lnSpc>
              <a:spcBef>
                <a:spcPts val="404"/>
              </a:spcBef>
            </a:pPr>
            <a:r>
              <a:rPr sz="2777" b="0" spc="11" dirty="0">
                <a:latin typeface="Arial MT"/>
                <a:cs typeface="Arial MT"/>
              </a:rPr>
              <a:t>Créées en </a:t>
            </a:r>
            <a:r>
              <a:rPr sz="2777" b="0" spc="14" dirty="0">
                <a:latin typeface="Arial MT"/>
                <a:cs typeface="Arial MT"/>
              </a:rPr>
              <a:t>1996 </a:t>
            </a:r>
            <a:r>
              <a:rPr sz="2777" b="0" spc="7" dirty="0">
                <a:latin typeface="Arial MT"/>
                <a:cs typeface="Arial MT"/>
              </a:rPr>
              <a:t>et </a:t>
            </a:r>
            <a:r>
              <a:rPr sz="2777" b="0" spc="11" dirty="0">
                <a:latin typeface="Arial MT"/>
                <a:cs typeface="Arial MT"/>
              </a:rPr>
              <a:t>actualisées en </a:t>
            </a:r>
            <a:r>
              <a:rPr sz="2777" b="0" spc="7" dirty="0">
                <a:latin typeface="Arial MT"/>
                <a:cs typeface="Arial MT"/>
              </a:rPr>
              <a:t>juin </a:t>
            </a:r>
            <a:r>
              <a:rPr sz="2777" b="0" spc="11" dirty="0">
                <a:latin typeface="Arial MT"/>
                <a:cs typeface="Arial MT"/>
              </a:rPr>
              <a:t>2000, </a:t>
            </a:r>
            <a:r>
              <a:rPr sz="2777" b="0" spc="7" dirty="0">
                <a:latin typeface="Arial MT"/>
                <a:cs typeface="Arial MT"/>
              </a:rPr>
              <a:t>les </a:t>
            </a:r>
            <a:r>
              <a:rPr sz="2777" b="0" spc="11" dirty="0">
                <a:latin typeface="Arial MT"/>
                <a:cs typeface="Arial MT"/>
              </a:rPr>
              <a:t> prescriptions </a:t>
            </a:r>
            <a:r>
              <a:rPr sz="2777" b="0" spc="7" dirty="0">
                <a:latin typeface="Arial MT"/>
                <a:cs typeface="Arial MT"/>
              </a:rPr>
              <a:t>applicables </a:t>
            </a:r>
            <a:r>
              <a:rPr sz="2777" b="0" spc="11" dirty="0">
                <a:latin typeface="Arial MT"/>
                <a:cs typeface="Arial MT"/>
              </a:rPr>
              <a:t>aux </a:t>
            </a:r>
            <a:r>
              <a:rPr sz="2777" b="0" spc="7" dirty="0">
                <a:latin typeface="Arial MT"/>
                <a:cs typeface="Arial MT"/>
              </a:rPr>
              <a:t>imperméabilisations </a:t>
            </a:r>
            <a:r>
              <a:rPr sz="2777" b="0" spc="11" dirty="0">
                <a:latin typeface="Arial MT"/>
                <a:cs typeface="Arial MT"/>
              </a:rPr>
              <a:t> nouvelles sont actuellement </a:t>
            </a:r>
            <a:r>
              <a:rPr sz="2777" b="0" spc="7" dirty="0">
                <a:latin typeface="Arial MT"/>
                <a:cs typeface="Arial MT"/>
              </a:rPr>
              <a:t>fixées </a:t>
            </a:r>
            <a:r>
              <a:rPr sz="2777" b="0" spc="11" dirty="0">
                <a:latin typeface="Arial MT"/>
                <a:cs typeface="Arial MT"/>
              </a:rPr>
              <a:t>à 1.2 </a:t>
            </a:r>
            <a:r>
              <a:rPr sz="2777" b="0" spc="7" dirty="0">
                <a:latin typeface="Arial MT"/>
                <a:cs typeface="Arial MT"/>
              </a:rPr>
              <a:t>l/s/ha et </a:t>
            </a:r>
            <a:r>
              <a:rPr sz="2777" b="0" spc="11" dirty="0">
                <a:latin typeface="Arial MT"/>
                <a:cs typeface="Arial MT"/>
              </a:rPr>
              <a:t> semblent</a:t>
            </a:r>
            <a:r>
              <a:rPr sz="2777" b="0" spc="-7" dirty="0">
                <a:latin typeface="Arial MT"/>
                <a:cs typeface="Arial MT"/>
              </a:rPr>
              <a:t> </a:t>
            </a:r>
            <a:r>
              <a:rPr sz="2777" b="0" spc="7" dirty="0">
                <a:latin typeface="Arial MT"/>
                <a:cs typeface="Arial MT"/>
              </a:rPr>
              <a:t>insuffisantes</a:t>
            </a:r>
            <a:r>
              <a:rPr sz="2777" b="0" spc="-4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au regard</a:t>
            </a:r>
            <a:r>
              <a:rPr sz="2777" b="0" spc="-4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de certains</a:t>
            </a:r>
            <a:r>
              <a:rPr sz="2777" b="0" spc="-11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projets </a:t>
            </a:r>
            <a:r>
              <a:rPr sz="2777" b="0" spc="-759" dirty="0">
                <a:latin typeface="Arial MT"/>
                <a:cs typeface="Arial MT"/>
              </a:rPr>
              <a:t> </a:t>
            </a:r>
            <a:r>
              <a:rPr sz="2777" b="0" spc="7" dirty="0">
                <a:latin typeface="Arial MT"/>
                <a:cs typeface="Arial MT"/>
              </a:rPr>
              <a:t>d’urbanisation</a:t>
            </a:r>
            <a:r>
              <a:rPr sz="2777" b="0" spc="-21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sur</a:t>
            </a:r>
            <a:r>
              <a:rPr sz="2777" b="0" spc="7" dirty="0">
                <a:latin typeface="Arial MT"/>
                <a:cs typeface="Arial MT"/>
              </a:rPr>
              <a:t> le</a:t>
            </a:r>
            <a:r>
              <a:rPr sz="2777" b="0" spc="4" dirty="0">
                <a:latin typeface="Arial MT"/>
                <a:cs typeface="Arial MT"/>
              </a:rPr>
              <a:t> </a:t>
            </a:r>
            <a:r>
              <a:rPr sz="2777" b="0" spc="7" dirty="0">
                <a:latin typeface="Arial MT"/>
                <a:cs typeface="Arial MT"/>
              </a:rPr>
              <a:t>bassin</a:t>
            </a:r>
            <a:r>
              <a:rPr sz="2777" b="0" spc="-11" dirty="0">
                <a:latin typeface="Arial MT"/>
                <a:cs typeface="Arial MT"/>
              </a:rPr>
              <a:t> </a:t>
            </a:r>
            <a:r>
              <a:rPr sz="2777" b="0" spc="7" dirty="0">
                <a:latin typeface="Arial MT"/>
                <a:cs typeface="Arial MT"/>
              </a:rPr>
              <a:t>versant.</a:t>
            </a:r>
            <a:endParaRPr sz="2777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6093" y="3919865"/>
            <a:ext cx="7884468" cy="1995839"/>
          </a:xfrm>
          <a:prstGeom prst="rect">
            <a:avLst/>
          </a:prstGeom>
        </p:spPr>
        <p:txBody>
          <a:bodyPr vert="horz" wrap="square" lIns="0" tIns="50899" rIns="0" bIns="0" rtlCol="0">
            <a:spAutoFit/>
          </a:bodyPr>
          <a:lstStyle/>
          <a:p>
            <a:pPr marL="8929" marR="3572" defTabSz="642915">
              <a:lnSpc>
                <a:spcPct val="90800"/>
              </a:lnSpc>
              <a:spcBef>
                <a:spcPts val="401"/>
              </a:spcBef>
            </a:pPr>
            <a:r>
              <a:rPr sz="2777" spc="7" dirty="0">
                <a:solidFill>
                  <a:prstClr val="black"/>
                </a:solidFill>
                <a:latin typeface="Arial MT"/>
                <a:cs typeface="Arial MT"/>
              </a:rPr>
              <a:t>L’objectif </a:t>
            </a:r>
            <a:r>
              <a:rPr sz="2777" spc="11" dirty="0">
                <a:solidFill>
                  <a:prstClr val="black"/>
                </a:solidFill>
                <a:latin typeface="Arial MT"/>
                <a:cs typeface="Arial MT"/>
              </a:rPr>
              <a:t>de </a:t>
            </a:r>
            <a:r>
              <a:rPr sz="2777" spc="7" dirty="0">
                <a:solidFill>
                  <a:prstClr val="black"/>
                </a:solidFill>
                <a:latin typeface="Arial MT"/>
                <a:cs typeface="Arial MT"/>
              </a:rPr>
              <a:t>l’étude est d’évaluer les </a:t>
            </a:r>
            <a:r>
              <a:rPr sz="2777" spc="14" dirty="0">
                <a:solidFill>
                  <a:prstClr val="black"/>
                </a:solidFill>
                <a:latin typeface="Arial MT"/>
                <a:cs typeface="Arial MT"/>
              </a:rPr>
              <a:t>marges </a:t>
            </a:r>
            <a:r>
              <a:rPr sz="2777" spc="7" dirty="0">
                <a:solidFill>
                  <a:prstClr val="black"/>
                </a:solidFill>
                <a:latin typeface="Arial MT"/>
                <a:cs typeface="Arial MT"/>
              </a:rPr>
              <a:t>de </a:t>
            </a:r>
            <a:r>
              <a:rPr sz="2777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777" spc="14" dirty="0">
                <a:solidFill>
                  <a:prstClr val="black"/>
                </a:solidFill>
                <a:latin typeface="Arial MT"/>
                <a:cs typeface="Arial MT"/>
              </a:rPr>
              <a:t>manœuvre </a:t>
            </a:r>
            <a:r>
              <a:rPr sz="2777" spc="7" dirty="0">
                <a:solidFill>
                  <a:prstClr val="black"/>
                </a:solidFill>
                <a:latin typeface="Arial MT"/>
                <a:cs typeface="Arial MT"/>
              </a:rPr>
              <a:t>disponibles des tronçons, </a:t>
            </a:r>
            <a:r>
              <a:rPr sz="2777" spc="11" dirty="0">
                <a:solidFill>
                  <a:prstClr val="black"/>
                </a:solidFill>
                <a:latin typeface="Arial MT"/>
                <a:cs typeface="Arial MT"/>
              </a:rPr>
              <a:t>pour </a:t>
            </a:r>
            <a:r>
              <a:rPr sz="2777" spc="7" dirty="0">
                <a:solidFill>
                  <a:prstClr val="black"/>
                </a:solidFill>
                <a:latin typeface="Arial MT"/>
                <a:cs typeface="Arial MT"/>
              </a:rPr>
              <a:t>en </a:t>
            </a:r>
            <a:r>
              <a:rPr sz="2777" spc="11" dirty="0">
                <a:solidFill>
                  <a:prstClr val="black"/>
                </a:solidFill>
                <a:latin typeface="Arial MT"/>
                <a:cs typeface="Arial MT"/>
              </a:rPr>
              <a:t> déduire des </a:t>
            </a:r>
            <a:r>
              <a:rPr sz="2777" spc="7" dirty="0">
                <a:solidFill>
                  <a:prstClr val="black"/>
                </a:solidFill>
                <a:latin typeface="Arial MT"/>
                <a:cs typeface="Arial MT"/>
              </a:rPr>
              <a:t>prescriptions </a:t>
            </a:r>
            <a:r>
              <a:rPr sz="2777" spc="11" dirty="0">
                <a:solidFill>
                  <a:prstClr val="black"/>
                </a:solidFill>
                <a:latin typeface="Arial MT"/>
                <a:cs typeface="Arial MT"/>
              </a:rPr>
              <a:t>cohérentes applicables </a:t>
            </a:r>
            <a:r>
              <a:rPr sz="2777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777" spc="11" dirty="0">
                <a:solidFill>
                  <a:prstClr val="black"/>
                </a:solidFill>
                <a:latin typeface="Arial MT"/>
                <a:cs typeface="Arial MT"/>
              </a:rPr>
              <a:t>aux</a:t>
            </a:r>
            <a:r>
              <a:rPr sz="277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777" spc="11" dirty="0">
                <a:solidFill>
                  <a:prstClr val="black"/>
                </a:solidFill>
                <a:latin typeface="Arial MT"/>
                <a:cs typeface="Arial MT"/>
              </a:rPr>
              <a:t>imperméabilisations</a:t>
            </a:r>
            <a:r>
              <a:rPr sz="2777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777" spc="11" dirty="0">
                <a:solidFill>
                  <a:prstClr val="black"/>
                </a:solidFill>
                <a:latin typeface="Arial MT"/>
                <a:cs typeface="Arial MT"/>
              </a:rPr>
              <a:t>nouvelles</a:t>
            </a:r>
            <a:r>
              <a:rPr sz="2777" spc="-2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777" spc="11" dirty="0">
                <a:solidFill>
                  <a:prstClr val="black"/>
                </a:solidFill>
                <a:latin typeface="Arial MT"/>
                <a:cs typeface="Arial MT"/>
              </a:rPr>
              <a:t>sur</a:t>
            </a:r>
            <a:r>
              <a:rPr sz="277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777" spc="7" dirty="0">
                <a:solidFill>
                  <a:prstClr val="black"/>
                </a:solidFill>
                <a:latin typeface="Arial MT"/>
                <a:cs typeface="Arial MT"/>
              </a:rPr>
              <a:t>les</a:t>
            </a:r>
            <a:r>
              <a:rPr sz="277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777" spc="11" dirty="0">
                <a:solidFill>
                  <a:prstClr val="black"/>
                </a:solidFill>
                <a:latin typeface="Arial MT"/>
                <a:cs typeface="Arial MT"/>
              </a:rPr>
              <a:t>bassins </a:t>
            </a:r>
            <a:r>
              <a:rPr sz="2777" spc="-76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777" spc="11" dirty="0">
                <a:solidFill>
                  <a:prstClr val="black"/>
                </a:solidFill>
                <a:latin typeface="Arial MT"/>
                <a:cs typeface="Arial MT"/>
              </a:rPr>
              <a:t>versants.</a:t>
            </a:r>
            <a:endParaRPr sz="277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31253" y="550248"/>
            <a:ext cx="3845570" cy="344042"/>
          </a:xfrm>
          <a:prstGeom prst="rect">
            <a:avLst/>
          </a:prstGeom>
        </p:spPr>
        <p:txBody>
          <a:bodyPr vert="horz" wrap="square" lIns="0" tIns="8483" rIns="0" bIns="0" rtlCol="0">
            <a:spAutoFit/>
          </a:bodyPr>
          <a:lstStyle/>
          <a:p>
            <a:pPr marL="8929" defTabSz="642915">
              <a:spcBef>
                <a:spcPts val="67"/>
              </a:spcBef>
            </a:pPr>
            <a:r>
              <a:rPr sz="2180" b="1" spc="-4" dirty="0">
                <a:solidFill>
                  <a:prstClr val="black"/>
                </a:solidFill>
                <a:latin typeface="Arial"/>
                <a:cs typeface="Arial"/>
              </a:rPr>
              <a:t>Mise</a:t>
            </a:r>
            <a:r>
              <a:rPr sz="2180" b="1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0" b="1" spc="-4" dirty="0">
                <a:solidFill>
                  <a:prstClr val="black"/>
                </a:solidFill>
                <a:latin typeface="Arial"/>
                <a:cs typeface="Arial"/>
              </a:rPr>
              <a:t>à</a:t>
            </a:r>
            <a:r>
              <a:rPr sz="2180" b="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0" b="1" spc="-4" dirty="0">
                <a:solidFill>
                  <a:prstClr val="black"/>
                </a:solidFill>
                <a:latin typeface="Arial"/>
                <a:cs typeface="Arial"/>
              </a:rPr>
              <a:t>jour</a:t>
            </a:r>
            <a:r>
              <a:rPr sz="2180" b="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0" b="1" spc="-4" dirty="0">
                <a:solidFill>
                  <a:prstClr val="black"/>
                </a:solidFill>
                <a:latin typeface="Arial"/>
                <a:cs typeface="Arial"/>
              </a:rPr>
              <a:t>des</a:t>
            </a:r>
            <a:r>
              <a:rPr sz="2180" b="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0" b="1" spc="-4" dirty="0">
                <a:solidFill>
                  <a:prstClr val="black"/>
                </a:solidFill>
                <a:latin typeface="Arial"/>
                <a:cs typeface="Arial"/>
              </a:rPr>
              <a:t>prescriptions</a:t>
            </a:r>
            <a:endParaRPr sz="218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2B140CB-58E0-457B-8BA6-921D25F82D43}"/>
              </a:ext>
            </a:extLst>
          </p:cNvPr>
          <p:cNvSpPr txBox="1"/>
          <p:nvPr/>
        </p:nvSpPr>
        <p:spPr>
          <a:xfrm>
            <a:off x="1187624" y="76470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cap="all" dirty="0">
                <a:solidFill>
                  <a:schemeClr val="tx2"/>
                </a:solidFill>
                <a:latin typeface="Barlow Condensed SemiBold"/>
              </a:rPr>
              <a:t>Ouverture de la séance par Mme pelletier-le-barbier</a:t>
            </a:r>
          </a:p>
          <a:p>
            <a:pPr algn="ctr"/>
            <a:r>
              <a:rPr lang="fr-FR" altLang="fr-FR" dirty="0">
                <a:solidFill>
                  <a:schemeClr val="tx2"/>
                </a:solidFill>
                <a:latin typeface="Barlow Condensed SemiBold"/>
              </a:rPr>
              <a:t>Maire de Bièvres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853F571-0DE3-4BE9-81A6-65ECB258CE64}"/>
              </a:ext>
            </a:extLst>
          </p:cNvPr>
          <p:cNvSpPr txBox="1">
            <a:spLocks/>
          </p:cNvSpPr>
          <p:nvPr/>
        </p:nvSpPr>
        <p:spPr>
          <a:xfrm>
            <a:off x="313234" y="188640"/>
            <a:ext cx="8229600" cy="147002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rlow Condensed"/>
                <a:ea typeface="+mj-ea"/>
                <a:cs typeface="Barlow Condensed"/>
              </a:defRPr>
            </a:lvl1pPr>
          </a:lstStyle>
          <a:p>
            <a:pPr>
              <a:spcAft>
                <a:spcPts val="300"/>
              </a:spcAft>
              <a:defRPr/>
            </a:pPr>
            <a:r>
              <a:rPr lang="fr-FR" sz="3200" dirty="0"/>
              <a:t>GESTION A LA SOURCE DES EAUX PLUVIALES</a:t>
            </a:r>
            <a:br>
              <a:rPr lang="fr-FR" sz="3200" dirty="0"/>
            </a:br>
            <a:endParaRPr lang="fr-FR" sz="2800" cap="all" dirty="0">
              <a:solidFill>
                <a:schemeClr val="tx2"/>
              </a:solidFill>
              <a:latin typeface="Barlow Condensed SemiBold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2BDC08-2FCC-40B1-8AFB-D584DD607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58665"/>
            <a:ext cx="7020272" cy="4621003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6C7599F6-2455-4C6B-A1C3-367B94A3A5FA}"/>
              </a:ext>
            </a:extLst>
          </p:cNvPr>
          <p:cNvSpPr txBox="1">
            <a:spLocks/>
          </p:cNvSpPr>
          <p:nvPr/>
        </p:nvSpPr>
        <p:spPr>
          <a:xfrm>
            <a:off x="624808" y="1658665"/>
            <a:ext cx="2146992" cy="504825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Barlow Condensed"/>
                <a:ea typeface="+mn-ea"/>
                <a:cs typeface="Barlow Condensed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Barlow Condensed"/>
                <a:ea typeface="+mn-ea"/>
                <a:cs typeface="Barlow Condensed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Barlow Condensed"/>
                <a:ea typeface="+mn-ea"/>
                <a:cs typeface="Barlow Condensed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Barlow Condensed"/>
                <a:ea typeface="+mn-ea"/>
                <a:cs typeface="Barlow Condensed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Barlow Condensed"/>
                <a:ea typeface="+mn-ea"/>
                <a:cs typeface="Barlow Condense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altLang="fr-FR" dirty="0">
                <a:solidFill>
                  <a:schemeClr val="bg2">
                    <a:lumMod val="10000"/>
                  </a:schemeClr>
                </a:solidFill>
              </a:rPr>
              <a:t>31 mai 2021</a:t>
            </a:r>
          </a:p>
        </p:txBody>
      </p:sp>
    </p:spTree>
    <p:extLst>
      <p:ext uri="{BB962C8B-B14F-4D97-AF65-F5344CB8AC3E}">
        <p14:creationId xmlns:p14="http://schemas.microsoft.com/office/powerpoint/2010/main" val="2409831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8745" y="275267"/>
            <a:ext cx="3846909" cy="344042"/>
          </a:xfrm>
          <a:prstGeom prst="rect">
            <a:avLst/>
          </a:prstGeom>
        </p:spPr>
        <p:txBody>
          <a:bodyPr vert="horz" wrap="square" lIns="0" tIns="8483" rIns="0" bIns="0" rtlCol="0">
            <a:spAutoFit/>
          </a:bodyPr>
          <a:lstStyle/>
          <a:p>
            <a:pPr marL="8929">
              <a:spcBef>
                <a:spcPts val="67"/>
              </a:spcBef>
            </a:pPr>
            <a:r>
              <a:rPr spc="-4" dirty="0"/>
              <a:t>Mise</a:t>
            </a:r>
            <a:r>
              <a:rPr dirty="0"/>
              <a:t> </a:t>
            </a:r>
            <a:r>
              <a:rPr spc="-4" dirty="0"/>
              <a:t>à jour des prescriptions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7951" y="1025483"/>
            <a:ext cx="8184594" cy="575964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093" y="835872"/>
            <a:ext cx="7213848" cy="439534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2777" b="0" spc="7" dirty="0">
                <a:latin typeface="Arial MT"/>
                <a:cs typeface="Arial MT"/>
              </a:rPr>
              <a:t>L’indice</a:t>
            </a:r>
            <a:r>
              <a:rPr sz="2777" b="0" spc="-18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de</a:t>
            </a:r>
            <a:r>
              <a:rPr sz="2777" b="0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vulnérabilité</a:t>
            </a:r>
            <a:r>
              <a:rPr sz="2777" b="0" spc="-21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comprend</a:t>
            </a:r>
            <a:r>
              <a:rPr sz="2777" b="0" spc="-25" dirty="0">
                <a:latin typeface="Arial MT"/>
                <a:cs typeface="Arial MT"/>
              </a:rPr>
              <a:t> </a:t>
            </a:r>
            <a:r>
              <a:rPr sz="2777" b="0" spc="14" dirty="0">
                <a:latin typeface="Arial MT"/>
                <a:cs typeface="Arial MT"/>
              </a:rPr>
              <a:t>4</a:t>
            </a:r>
            <a:r>
              <a:rPr sz="2777" b="0" dirty="0">
                <a:latin typeface="Arial MT"/>
                <a:cs typeface="Arial MT"/>
              </a:rPr>
              <a:t> </a:t>
            </a:r>
            <a:r>
              <a:rPr sz="2777" b="0" spc="11" dirty="0">
                <a:latin typeface="Arial MT"/>
                <a:cs typeface="Arial MT"/>
              </a:rPr>
              <a:t>niveaux</a:t>
            </a:r>
            <a:r>
              <a:rPr sz="2777" b="0" spc="-7" dirty="0">
                <a:latin typeface="Arial MT"/>
                <a:cs typeface="Arial MT"/>
              </a:rPr>
              <a:t> </a:t>
            </a:r>
            <a:r>
              <a:rPr sz="2777" b="0" spc="7" dirty="0">
                <a:latin typeface="Arial MT"/>
                <a:cs typeface="Arial MT"/>
              </a:rPr>
              <a:t>:</a:t>
            </a:r>
            <a:endParaRPr sz="2777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264082" y="1153143"/>
            <a:ext cx="5901211" cy="4895432"/>
          </a:xfrm>
          <a:prstGeom prst="rect">
            <a:avLst/>
          </a:prstGeom>
        </p:spPr>
        <p:txBody>
          <a:bodyPr vert="horz" wrap="square" lIns="0" tIns="11609" rIns="0" bIns="0" rtlCol="0">
            <a:spAutoFit/>
          </a:bodyPr>
          <a:lstStyle/>
          <a:p>
            <a:pPr marL="1003661" indent="-312081">
              <a:spcBef>
                <a:spcPts val="91"/>
              </a:spcBef>
              <a:buSzPct val="75806"/>
              <a:buFont typeface="Courier New"/>
              <a:buChar char="o"/>
              <a:tabLst>
                <a:tab pos="1004554" algn="l"/>
              </a:tabLst>
            </a:pPr>
            <a:r>
              <a:rPr spc="11" dirty="0"/>
              <a:t>Le</a:t>
            </a:r>
            <a:r>
              <a:rPr dirty="0"/>
              <a:t> </a:t>
            </a:r>
            <a:r>
              <a:rPr spc="11" dirty="0"/>
              <a:t>volume</a:t>
            </a:r>
            <a:r>
              <a:rPr spc="4" dirty="0"/>
              <a:t> </a:t>
            </a:r>
            <a:r>
              <a:rPr spc="11" dirty="0"/>
              <a:t>à</a:t>
            </a:r>
            <a:r>
              <a:rPr spc="4" dirty="0"/>
              <a:t> </a:t>
            </a:r>
            <a:r>
              <a:rPr spc="11" dirty="0"/>
              <a:t>stocker</a:t>
            </a:r>
            <a:r>
              <a:rPr spc="-21" dirty="0"/>
              <a:t> </a:t>
            </a:r>
            <a:r>
              <a:rPr spc="7" dirty="0"/>
              <a:t>est</a:t>
            </a:r>
            <a:r>
              <a:rPr spc="11" dirty="0"/>
              <a:t> </a:t>
            </a:r>
            <a:r>
              <a:rPr spc="7" dirty="0"/>
              <a:t>très</a:t>
            </a:r>
            <a:r>
              <a:rPr spc="-7" dirty="0"/>
              <a:t> </a:t>
            </a:r>
            <a:r>
              <a:rPr spc="7" dirty="0"/>
              <a:t>faible</a:t>
            </a:r>
            <a:r>
              <a:rPr spc="21" dirty="0"/>
              <a:t> </a:t>
            </a:r>
            <a:r>
              <a:rPr spc="4" dirty="0"/>
              <a:t>:</a:t>
            </a:r>
            <a:r>
              <a:rPr spc="14" dirty="0"/>
              <a:t> </a:t>
            </a:r>
            <a:r>
              <a:rPr u="heavy" spc="11" dirty="0">
                <a:uFill>
                  <a:solidFill>
                    <a:srgbClr val="000000"/>
                  </a:solidFill>
                </a:uFill>
              </a:rPr>
              <a:t>indice</a:t>
            </a:r>
            <a:r>
              <a:rPr u="heavy" spc="7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heavy" spc="4" dirty="0">
                <a:uFill>
                  <a:solidFill>
                    <a:srgbClr val="000000"/>
                  </a:solidFill>
                </a:uFill>
              </a:rPr>
              <a:t>faible</a:t>
            </a:r>
            <a:r>
              <a:rPr spc="4" dirty="0"/>
              <a:t>,</a:t>
            </a:r>
          </a:p>
          <a:p>
            <a:pPr marL="683097">
              <a:buFont typeface="Courier New"/>
              <a:buChar char="o"/>
            </a:pPr>
            <a:endParaRPr sz="2566"/>
          </a:p>
          <a:p>
            <a:pPr marL="1003661" marR="421913" indent="-312081">
              <a:lnSpc>
                <a:spcPct val="101000"/>
              </a:lnSpc>
              <a:buSzPct val="75806"/>
              <a:buFont typeface="Courier New"/>
              <a:buChar char="o"/>
              <a:tabLst>
                <a:tab pos="1004554" algn="l"/>
              </a:tabLst>
            </a:pPr>
            <a:r>
              <a:rPr spc="11" dirty="0"/>
              <a:t>Le</a:t>
            </a:r>
            <a:r>
              <a:rPr spc="-4" dirty="0"/>
              <a:t> </a:t>
            </a:r>
            <a:r>
              <a:rPr spc="11" dirty="0"/>
              <a:t>volume</a:t>
            </a:r>
            <a:r>
              <a:rPr spc="4" dirty="0"/>
              <a:t> </a:t>
            </a:r>
            <a:r>
              <a:rPr spc="11" dirty="0"/>
              <a:t>à stocker</a:t>
            </a:r>
            <a:r>
              <a:rPr spc="-25" dirty="0"/>
              <a:t> </a:t>
            </a:r>
            <a:r>
              <a:rPr spc="11" dirty="0"/>
              <a:t>est </a:t>
            </a:r>
            <a:r>
              <a:rPr spc="7" dirty="0"/>
              <a:t>inférieur</a:t>
            </a:r>
            <a:r>
              <a:rPr dirty="0"/>
              <a:t> </a:t>
            </a:r>
            <a:r>
              <a:rPr spc="11" dirty="0"/>
              <a:t>au</a:t>
            </a:r>
            <a:r>
              <a:rPr dirty="0"/>
              <a:t> </a:t>
            </a:r>
            <a:r>
              <a:rPr spc="11" dirty="0"/>
              <a:t>volume</a:t>
            </a:r>
            <a:r>
              <a:rPr spc="4" dirty="0"/>
              <a:t> </a:t>
            </a:r>
            <a:r>
              <a:rPr spc="11" dirty="0"/>
              <a:t>de </a:t>
            </a:r>
            <a:r>
              <a:rPr spc="7" dirty="0"/>
              <a:t>rétention </a:t>
            </a:r>
            <a:r>
              <a:rPr spc="-593" dirty="0"/>
              <a:t> </a:t>
            </a:r>
            <a:r>
              <a:rPr spc="7" dirty="0"/>
              <a:t>actuel</a:t>
            </a:r>
            <a:r>
              <a:rPr spc="-4" dirty="0"/>
              <a:t> </a:t>
            </a:r>
            <a:r>
              <a:rPr spc="4" dirty="0"/>
              <a:t>:</a:t>
            </a:r>
            <a:r>
              <a:rPr spc="14" dirty="0"/>
              <a:t> </a:t>
            </a:r>
            <a:r>
              <a:rPr u="heavy" spc="7" dirty="0">
                <a:uFill>
                  <a:solidFill>
                    <a:srgbClr val="000000"/>
                  </a:solidFill>
                </a:uFill>
              </a:rPr>
              <a:t>indice</a:t>
            </a:r>
            <a:r>
              <a:rPr u="heavy" spc="4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heavy" spc="11" dirty="0">
                <a:uFill>
                  <a:solidFill>
                    <a:srgbClr val="000000"/>
                  </a:solidFill>
                </a:uFill>
              </a:rPr>
              <a:t>moyen</a:t>
            </a:r>
            <a:r>
              <a:rPr spc="11" dirty="0"/>
              <a:t>,</a:t>
            </a:r>
          </a:p>
          <a:p>
            <a:pPr marL="683097">
              <a:spcBef>
                <a:spcPts val="14"/>
              </a:spcBef>
              <a:buFont typeface="Courier New"/>
              <a:buChar char="o"/>
            </a:pPr>
            <a:endParaRPr sz="2566"/>
          </a:p>
          <a:p>
            <a:pPr marL="1003661" marR="268774" indent="-312081">
              <a:lnSpc>
                <a:spcPct val="100600"/>
              </a:lnSpc>
              <a:buSzPct val="75806"/>
              <a:buFont typeface="Courier New"/>
              <a:buChar char="o"/>
              <a:tabLst>
                <a:tab pos="1004554" algn="l"/>
              </a:tabLst>
            </a:pPr>
            <a:r>
              <a:rPr spc="11" dirty="0"/>
              <a:t>Le</a:t>
            </a:r>
            <a:r>
              <a:rPr dirty="0"/>
              <a:t> </a:t>
            </a:r>
            <a:r>
              <a:rPr spc="11" dirty="0"/>
              <a:t>volume</a:t>
            </a:r>
            <a:r>
              <a:rPr spc="7" dirty="0"/>
              <a:t> </a:t>
            </a:r>
            <a:r>
              <a:rPr spc="11" dirty="0"/>
              <a:t>à</a:t>
            </a:r>
            <a:r>
              <a:rPr spc="7" dirty="0"/>
              <a:t> </a:t>
            </a:r>
            <a:r>
              <a:rPr spc="11" dirty="0"/>
              <a:t>stocker</a:t>
            </a:r>
            <a:r>
              <a:rPr spc="-21" dirty="0"/>
              <a:t> </a:t>
            </a:r>
            <a:r>
              <a:rPr spc="7" dirty="0"/>
              <a:t>est</a:t>
            </a:r>
            <a:r>
              <a:rPr spc="14" dirty="0"/>
              <a:t> </a:t>
            </a:r>
            <a:r>
              <a:rPr spc="7" dirty="0"/>
              <a:t>supérieur</a:t>
            </a:r>
            <a:r>
              <a:rPr spc="-14" dirty="0"/>
              <a:t> </a:t>
            </a:r>
            <a:r>
              <a:rPr spc="11" dirty="0"/>
              <a:t>au</a:t>
            </a:r>
            <a:r>
              <a:rPr spc="4" dirty="0"/>
              <a:t> </a:t>
            </a:r>
            <a:r>
              <a:rPr spc="11" dirty="0"/>
              <a:t>volume</a:t>
            </a:r>
            <a:r>
              <a:rPr spc="7" dirty="0"/>
              <a:t> </a:t>
            </a:r>
            <a:r>
              <a:rPr spc="11" dirty="0"/>
              <a:t>de</a:t>
            </a:r>
            <a:r>
              <a:rPr spc="7" dirty="0"/>
              <a:t> rétention </a:t>
            </a:r>
            <a:r>
              <a:rPr spc="-593" dirty="0"/>
              <a:t> </a:t>
            </a:r>
            <a:r>
              <a:rPr spc="11" dirty="0"/>
              <a:t>actuel</a:t>
            </a:r>
            <a:r>
              <a:rPr spc="-4" dirty="0"/>
              <a:t> </a:t>
            </a:r>
            <a:r>
              <a:rPr spc="7" dirty="0"/>
              <a:t>:</a:t>
            </a:r>
            <a:r>
              <a:rPr spc="14" dirty="0"/>
              <a:t> </a:t>
            </a:r>
            <a:r>
              <a:rPr u="heavy" spc="7" dirty="0">
                <a:uFill>
                  <a:solidFill>
                    <a:srgbClr val="000000"/>
                  </a:solidFill>
                </a:uFill>
              </a:rPr>
              <a:t>indice</a:t>
            </a:r>
            <a:r>
              <a:rPr u="heavy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heavy" spc="7" dirty="0">
                <a:uFill>
                  <a:solidFill>
                    <a:srgbClr val="000000"/>
                  </a:solidFill>
                </a:uFill>
              </a:rPr>
              <a:t>fort</a:t>
            </a:r>
            <a:r>
              <a:rPr spc="7" dirty="0"/>
              <a:t>,</a:t>
            </a:r>
          </a:p>
          <a:p>
            <a:pPr marL="683097">
              <a:buFont typeface="Courier New"/>
              <a:buChar char="o"/>
            </a:pPr>
            <a:endParaRPr sz="2566"/>
          </a:p>
          <a:p>
            <a:pPr marL="1003661" marR="3572" indent="-312081">
              <a:lnSpc>
                <a:spcPct val="101000"/>
              </a:lnSpc>
              <a:buSzPct val="75806"/>
              <a:buFont typeface="Courier New"/>
              <a:buChar char="o"/>
              <a:tabLst>
                <a:tab pos="1004554" algn="l"/>
              </a:tabLst>
            </a:pPr>
            <a:r>
              <a:rPr spc="11" dirty="0"/>
              <a:t>Le</a:t>
            </a:r>
            <a:r>
              <a:rPr spc="-7" dirty="0"/>
              <a:t> </a:t>
            </a:r>
            <a:r>
              <a:rPr spc="11" dirty="0"/>
              <a:t>volume</a:t>
            </a:r>
            <a:r>
              <a:rPr spc="4" dirty="0"/>
              <a:t> </a:t>
            </a:r>
            <a:r>
              <a:rPr spc="11" dirty="0"/>
              <a:t>à</a:t>
            </a:r>
            <a:r>
              <a:rPr spc="4" dirty="0"/>
              <a:t> </a:t>
            </a:r>
            <a:r>
              <a:rPr spc="11" dirty="0"/>
              <a:t>stocker</a:t>
            </a:r>
            <a:r>
              <a:rPr spc="-21" dirty="0"/>
              <a:t> </a:t>
            </a:r>
            <a:r>
              <a:rPr spc="7" dirty="0"/>
              <a:t>est</a:t>
            </a:r>
            <a:r>
              <a:rPr spc="11" dirty="0"/>
              <a:t> </a:t>
            </a:r>
            <a:r>
              <a:rPr spc="7" dirty="0"/>
              <a:t>non</a:t>
            </a:r>
            <a:r>
              <a:rPr spc="4" dirty="0"/>
              <a:t> nul </a:t>
            </a:r>
            <a:r>
              <a:rPr spc="7" dirty="0"/>
              <a:t>et</a:t>
            </a:r>
            <a:r>
              <a:rPr spc="11" dirty="0"/>
              <a:t> </a:t>
            </a:r>
            <a:r>
              <a:rPr dirty="0"/>
              <a:t>il </a:t>
            </a:r>
            <a:r>
              <a:rPr spc="7" dirty="0"/>
              <a:t>n’existe</a:t>
            </a:r>
            <a:r>
              <a:rPr spc="4" dirty="0"/>
              <a:t> </a:t>
            </a:r>
            <a:r>
              <a:rPr spc="7" dirty="0"/>
              <a:t>pas</a:t>
            </a:r>
            <a:r>
              <a:rPr spc="-4" dirty="0"/>
              <a:t> </a:t>
            </a:r>
            <a:r>
              <a:rPr spc="11" dirty="0"/>
              <a:t>de</a:t>
            </a:r>
            <a:r>
              <a:rPr spc="4" dirty="0"/>
              <a:t> </a:t>
            </a:r>
            <a:r>
              <a:rPr spc="11" dirty="0"/>
              <a:t>volume </a:t>
            </a:r>
            <a:r>
              <a:rPr spc="-593" dirty="0"/>
              <a:t> </a:t>
            </a:r>
            <a:r>
              <a:rPr spc="11" dirty="0"/>
              <a:t>de</a:t>
            </a:r>
            <a:r>
              <a:rPr dirty="0"/>
              <a:t> </a:t>
            </a:r>
            <a:r>
              <a:rPr spc="7" dirty="0"/>
              <a:t>rétention</a:t>
            </a:r>
            <a:r>
              <a:rPr spc="4" dirty="0"/>
              <a:t> </a:t>
            </a:r>
            <a:r>
              <a:rPr spc="7" dirty="0"/>
              <a:t>actuel </a:t>
            </a:r>
            <a:r>
              <a:rPr spc="4" dirty="0"/>
              <a:t>:</a:t>
            </a:r>
            <a:r>
              <a:rPr spc="14" dirty="0"/>
              <a:t> </a:t>
            </a:r>
            <a:r>
              <a:rPr u="heavy" spc="7" dirty="0">
                <a:uFill>
                  <a:solidFill>
                    <a:srgbClr val="000000"/>
                  </a:solidFill>
                </a:uFill>
              </a:rPr>
              <a:t>indice</a:t>
            </a:r>
            <a:r>
              <a:rPr u="heavy" spc="4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heavy" spc="7" dirty="0">
                <a:uFill>
                  <a:solidFill>
                    <a:srgbClr val="000000"/>
                  </a:solidFill>
                </a:uFill>
              </a:rPr>
              <a:t>très</a:t>
            </a:r>
            <a:r>
              <a:rPr u="heavy" spc="-4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heavy" spc="7" dirty="0">
                <a:uFill>
                  <a:solidFill>
                    <a:srgbClr val="000000"/>
                  </a:solidFill>
                </a:uFill>
              </a:rPr>
              <a:t>fort</a:t>
            </a:r>
            <a:r>
              <a:rPr spc="7"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1253" y="550248"/>
            <a:ext cx="3845570" cy="344042"/>
          </a:xfrm>
          <a:prstGeom prst="rect">
            <a:avLst/>
          </a:prstGeom>
        </p:spPr>
        <p:txBody>
          <a:bodyPr vert="horz" wrap="square" lIns="0" tIns="8483" rIns="0" bIns="0" rtlCol="0">
            <a:spAutoFit/>
          </a:bodyPr>
          <a:lstStyle/>
          <a:p>
            <a:pPr marL="8929" defTabSz="642915">
              <a:spcBef>
                <a:spcPts val="67"/>
              </a:spcBef>
            </a:pPr>
            <a:r>
              <a:rPr sz="2180" b="1" spc="-4" dirty="0">
                <a:solidFill>
                  <a:prstClr val="black"/>
                </a:solidFill>
                <a:latin typeface="Arial"/>
                <a:cs typeface="Arial"/>
              </a:rPr>
              <a:t>Mise</a:t>
            </a:r>
            <a:r>
              <a:rPr sz="2180" b="1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0" b="1" spc="-4" dirty="0">
                <a:solidFill>
                  <a:prstClr val="black"/>
                </a:solidFill>
                <a:latin typeface="Arial"/>
                <a:cs typeface="Arial"/>
              </a:rPr>
              <a:t>à</a:t>
            </a:r>
            <a:r>
              <a:rPr sz="2180" b="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0" b="1" spc="-4" dirty="0">
                <a:solidFill>
                  <a:prstClr val="black"/>
                </a:solidFill>
                <a:latin typeface="Arial"/>
                <a:cs typeface="Arial"/>
              </a:rPr>
              <a:t>jour</a:t>
            </a:r>
            <a:r>
              <a:rPr sz="2180" b="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0" b="1" spc="-4" dirty="0">
                <a:solidFill>
                  <a:prstClr val="black"/>
                </a:solidFill>
                <a:latin typeface="Arial"/>
                <a:cs typeface="Arial"/>
              </a:rPr>
              <a:t>des</a:t>
            </a:r>
            <a:r>
              <a:rPr sz="2180" b="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0" b="1" spc="-4" dirty="0">
                <a:solidFill>
                  <a:prstClr val="black"/>
                </a:solidFill>
                <a:latin typeface="Arial"/>
                <a:cs typeface="Arial"/>
              </a:rPr>
              <a:t>prescriptions</a:t>
            </a:r>
            <a:endParaRPr sz="218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5593" y="236690"/>
            <a:ext cx="3846909" cy="344042"/>
          </a:xfrm>
          <a:prstGeom prst="rect">
            <a:avLst/>
          </a:prstGeom>
        </p:spPr>
        <p:txBody>
          <a:bodyPr vert="horz" wrap="square" lIns="0" tIns="8483" rIns="0" bIns="0" rtlCol="0">
            <a:spAutoFit/>
          </a:bodyPr>
          <a:lstStyle/>
          <a:p>
            <a:pPr marL="8929">
              <a:spcBef>
                <a:spcPts val="67"/>
              </a:spcBef>
            </a:pPr>
            <a:r>
              <a:rPr spc="-4" dirty="0"/>
              <a:t>Mise</a:t>
            </a:r>
            <a:r>
              <a:rPr dirty="0"/>
              <a:t> </a:t>
            </a:r>
            <a:r>
              <a:rPr spc="-4" dirty="0"/>
              <a:t>à jour des prescriptions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811" y="935475"/>
            <a:ext cx="8593931" cy="54939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520" y="260648"/>
            <a:ext cx="7200800" cy="679519"/>
          </a:xfrm>
          <a:prstGeom prst="rect">
            <a:avLst/>
          </a:prstGeom>
        </p:spPr>
        <p:txBody>
          <a:bodyPr vert="horz" wrap="square" lIns="0" tIns="8483" rIns="0" bIns="0" rtlCol="0">
            <a:spAutoFit/>
          </a:bodyPr>
          <a:lstStyle/>
          <a:p>
            <a:pPr marL="4772748">
              <a:spcBef>
                <a:spcPts val="67"/>
              </a:spcBef>
            </a:pPr>
            <a:r>
              <a:rPr spc="-4" dirty="0"/>
              <a:t>Mise</a:t>
            </a:r>
            <a:r>
              <a:rPr spc="4" dirty="0"/>
              <a:t> </a:t>
            </a:r>
            <a:r>
              <a:rPr spc="-4" dirty="0"/>
              <a:t>à</a:t>
            </a:r>
            <a:r>
              <a:rPr spc="-11" dirty="0"/>
              <a:t> </a:t>
            </a:r>
            <a:r>
              <a:rPr spc="-4" dirty="0"/>
              <a:t>jour</a:t>
            </a:r>
            <a:r>
              <a:rPr spc="-11" dirty="0"/>
              <a:t> </a:t>
            </a:r>
            <a:r>
              <a:rPr spc="-4" dirty="0"/>
              <a:t>des</a:t>
            </a:r>
            <a:r>
              <a:rPr spc="-11" dirty="0"/>
              <a:t> </a:t>
            </a:r>
            <a:r>
              <a:rPr spc="-4" dirty="0"/>
              <a:t>prescriptions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171" y="1211859"/>
            <a:ext cx="8112914" cy="530657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844" y="1327986"/>
            <a:ext cx="8026464" cy="45044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49023" y="493633"/>
            <a:ext cx="3353098" cy="359413"/>
          </a:xfrm>
          <a:prstGeom prst="rect">
            <a:avLst/>
          </a:prstGeom>
        </p:spPr>
        <p:txBody>
          <a:bodyPr vert="horz" wrap="square" lIns="0" tIns="47327" rIns="0" bIns="0" rtlCol="0">
            <a:spAutoFit/>
          </a:bodyPr>
          <a:lstStyle/>
          <a:p>
            <a:pPr marL="8929" marR="3572" indent="1112153" defTabSz="642915">
              <a:lnSpc>
                <a:spcPct val="80000"/>
              </a:lnSpc>
              <a:spcBef>
                <a:spcPts val="373"/>
              </a:spcBef>
            </a:pPr>
            <a:r>
              <a:rPr sz="1266" b="1" spc="-4" dirty="0">
                <a:solidFill>
                  <a:prstClr val="black"/>
                </a:solidFill>
                <a:latin typeface="Arial"/>
                <a:cs typeface="Arial"/>
              </a:rPr>
              <a:t>Mise à </a:t>
            </a:r>
            <a:r>
              <a:rPr sz="1266" b="1" dirty="0">
                <a:solidFill>
                  <a:prstClr val="black"/>
                </a:solidFill>
                <a:latin typeface="Arial"/>
                <a:cs typeface="Arial"/>
              </a:rPr>
              <a:t>jour </a:t>
            </a:r>
            <a:r>
              <a:rPr sz="1266" b="1" spc="-4" dirty="0">
                <a:solidFill>
                  <a:prstClr val="black"/>
                </a:solidFill>
                <a:latin typeface="Arial"/>
                <a:cs typeface="Arial"/>
              </a:rPr>
              <a:t>des prescriptions </a:t>
            </a:r>
            <a:r>
              <a:rPr sz="1266" b="1" spc="-3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66" b="1" spc="-4" dirty="0">
                <a:solidFill>
                  <a:prstClr val="black"/>
                </a:solidFill>
                <a:latin typeface="Arial"/>
                <a:cs typeface="Arial"/>
              </a:rPr>
              <a:t>NOUVELLE</a:t>
            </a:r>
            <a:r>
              <a:rPr sz="1266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66" b="1" spc="-4" dirty="0">
                <a:solidFill>
                  <a:prstClr val="black"/>
                </a:solidFill>
                <a:latin typeface="Arial"/>
                <a:cs typeface="Arial"/>
              </a:rPr>
              <a:t>VERSION</a:t>
            </a:r>
            <a:r>
              <a:rPr sz="1266" b="1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66" b="1" dirty="0">
                <a:solidFill>
                  <a:prstClr val="black"/>
                </a:solidFill>
                <a:latin typeface="Arial"/>
                <a:cs typeface="Arial"/>
              </a:rPr>
              <a:t>/ </a:t>
            </a:r>
            <a:r>
              <a:rPr sz="1266" b="1" spc="-11" dirty="0">
                <a:solidFill>
                  <a:prstClr val="black"/>
                </a:solidFill>
                <a:latin typeface="Arial"/>
                <a:cs typeface="Arial"/>
              </a:rPr>
              <a:t>SAGE</a:t>
            </a:r>
            <a:r>
              <a:rPr sz="1266" b="1" spc="3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66" b="1" spc="-7" dirty="0">
                <a:solidFill>
                  <a:prstClr val="black"/>
                </a:solidFill>
                <a:latin typeface="Arial"/>
                <a:cs typeface="Arial"/>
              </a:rPr>
              <a:t>COMPATIBLE</a:t>
            </a:r>
            <a:endParaRPr sz="1266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5384" y="105011"/>
            <a:ext cx="8527852" cy="6753076"/>
            <a:chOff x="306324" y="149349"/>
            <a:chExt cx="12128500" cy="9604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83252" y="149349"/>
              <a:ext cx="7751064" cy="96042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324" y="2077212"/>
              <a:ext cx="6068568" cy="30540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743" y="481859"/>
            <a:ext cx="5109496" cy="162014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89092" y="2779413"/>
            <a:ext cx="8251478" cy="3900041"/>
            <a:chOff x="837819" y="3952942"/>
            <a:chExt cx="11735435" cy="55467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819" y="3952942"/>
              <a:ext cx="7181850" cy="27628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5867" y="6754367"/>
              <a:ext cx="5247132" cy="27447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3122" y="0"/>
            <a:ext cx="8710910" cy="6858000"/>
            <a:chOff x="615995" y="0"/>
            <a:chExt cx="12388850" cy="9753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995" y="0"/>
              <a:ext cx="6333444" cy="97535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84847" y="5198364"/>
              <a:ext cx="6219444" cy="41346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85645" y="884092"/>
              <a:ext cx="5992325" cy="13160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231" y="1479001"/>
            <a:ext cx="2364668" cy="36963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329" y="727398"/>
            <a:ext cx="4607719" cy="34191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68118" y="2465651"/>
            <a:ext cx="3979012" cy="43479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85631" y="3286489"/>
            <a:ext cx="4594062" cy="198934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3094" y="354387"/>
            <a:ext cx="5389857" cy="63385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eaLnBrk="1" hangingPunct="1"/>
            <a:r>
              <a:rPr lang="fr-FR" altLang="fr-FR" sz="2800" dirty="0"/>
              <a:t>1 – Introduction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AE748D3-05D6-4E73-B450-17630FEE9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3" t="5378" r="2392"/>
          <a:stretch/>
        </p:blipFill>
        <p:spPr>
          <a:xfrm>
            <a:off x="140974" y="1047936"/>
            <a:ext cx="8712968" cy="5013176"/>
          </a:xfrm>
          <a:prstGeom prst="rect">
            <a:avLst/>
          </a:prstGeom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55BA7C9A-05B0-4FB0-946A-F798D3E2FF0F}"/>
              </a:ext>
            </a:extLst>
          </p:cNvPr>
          <p:cNvSpPr/>
          <p:nvPr/>
        </p:nvSpPr>
        <p:spPr>
          <a:xfrm>
            <a:off x="4125074" y="3308279"/>
            <a:ext cx="898989" cy="1037690"/>
          </a:xfrm>
          <a:custGeom>
            <a:avLst/>
            <a:gdLst>
              <a:gd name="connsiteX0" fmla="*/ 77056 w 898989"/>
              <a:gd name="connsiteY0" fmla="*/ 71919 h 1037690"/>
              <a:gd name="connsiteX1" fmla="*/ 159250 w 898989"/>
              <a:gd name="connsiteY1" fmla="*/ 210620 h 1037690"/>
              <a:gd name="connsiteX2" fmla="*/ 102742 w 898989"/>
              <a:gd name="connsiteY2" fmla="*/ 683231 h 1037690"/>
              <a:gd name="connsiteX3" fmla="*/ 0 w 898989"/>
              <a:gd name="connsiteY3" fmla="*/ 929811 h 1037690"/>
              <a:gd name="connsiteX4" fmla="*/ 113016 w 898989"/>
              <a:gd name="connsiteY4" fmla="*/ 986319 h 1037690"/>
              <a:gd name="connsiteX5" fmla="*/ 385281 w 898989"/>
              <a:gd name="connsiteY5" fmla="*/ 1037690 h 1037690"/>
              <a:gd name="connsiteX6" fmla="*/ 744877 w 898989"/>
              <a:gd name="connsiteY6" fmla="*/ 693505 h 1037690"/>
              <a:gd name="connsiteX7" fmla="*/ 719191 w 898989"/>
              <a:gd name="connsiteY7" fmla="*/ 446925 h 1037690"/>
              <a:gd name="connsiteX8" fmla="*/ 898989 w 898989"/>
              <a:gd name="connsiteY8" fmla="*/ 241442 h 1037690"/>
              <a:gd name="connsiteX9" fmla="*/ 791110 w 898989"/>
              <a:gd name="connsiteY9" fmla="*/ 0 h 1037690"/>
              <a:gd name="connsiteX10" fmla="*/ 791110 w 898989"/>
              <a:gd name="connsiteY10" fmla="*/ 138701 h 1037690"/>
              <a:gd name="connsiteX11" fmla="*/ 662683 w 898989"/>
              <a:gd name="connsiteY11" fmla="*/ 128427 h 1037690"/>
              <a:gd name="connsiteX12" fmla="*/ 518845 w 898989"/>
              <a:gd name="connsiteY12" fmla="*/ 107878 h 1037690"/>
              <a:gd name="connsiteX13" fmla="*/ 452063 w 898989"/>
              <a:gd name="connsiteY13" fmla="*/ 179797 h 1037690"/>
              <a:gd name="connsiteX14" fmla="*/ 323636 w 898989"/>
              <a:gd name="connsiteY14" fmla="*/ 77056 h 1037690"/>
              <a:gd name="connsiteX15" fmla="*/ 318499 w 898989"/>
              <a:gd name="connsiteY15" fmla="*/ 0 h 1037690"/>
              <a:gd name="connsiteX16" fmla="*/ 128427 w 898989"/>
              <a:gd name="connsiteY16" fmla="*/ 10274 h 1037690"/>
              <a:gd name="connsiteX17" fmla="*/ 77056 w 898989"/>
              <a:gd name="connsiteY17" fmla="*/ 71919 h 103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98989" h="1037690">
                <a:moveTo>
                  <a:pt x="77056" y="71919"/>
                </a:moveTo>
                <a:lnTo>
                  <a:pt x="159250" y="210620"/>
                </a:lnTo>
                <a:lnTo>
                  <a:pt x="102742" y="683231"/>
                </a:lnTo>
                <a:lnTo>
                  <a:pt x="0" y="929811"/>
                </a:lnTo>
                <a:lnTo>
                  <a:pt x="113016" y="986319"/>
                </a:lnTo>
                <a:lnTo>
                  <a:pt x="385281" y="1037690"/>
                </a:lnTo>
                <a:lnTo>
                  <a:pt x="744877" y="693505"/>
                </a:lnTo>
                <a:lnTo>
                  <a:pt x="719191" y="446925"/>
                </a:lnTo>
                <a:lnTo>
                  <a:pt x="898989" y="241442"/>
                </a:lnTo>
                <a:lnTo>
                  <a:pt x="791110" y="0"/>
                </a:lnTo>
                <a:lnTo>
                  <a:pt x="791110" y="138701"/>
                </a:lnTo>
                <a:lnTo>
                  <a:pt x="662683" y="128427"/>
                </a:lnTo>
                <a:lnTo>
                  <a:pt x="518845" y="107878"/>
                </a:lnTo>
                <a:lnTo>
                  <a:pt x="452063" y="179797"/>
                </a:lnTo>
                <a:lnTo>
                  <a:pt x="323636" y="77056"/>
                </a:lnTo>
                <a:lnTo>
                  <a:pt x="318499" y="0"/>
                </a:lnTo>
                <a:lnTo>
                  <a:pt x="128427" y="10274"/>
                </a:lnTo>
                <a:lnTo>
                  <a:pt x="77056" y="71919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89441047-9AF0-4020-AB80-4C67BB15A76E}"/>
              </a:ext>
            </a:extLst>
          </p:cNvPr>
          <p:cNvSpPr/>
          <p:nvPr/>
        </p:nvSpPr>
        <p:spPr>
          <a:xfrm>
            <a:off x="6433457" y="3543300"/>
            <a:ext cx="571500" cy="522514"/>
          </a:xfrm>
          <a:custGeom>
            <a:avLst/>
            <a:gdLst>
              <a:gd name="connsiteX0" fmla="*/ 103414 w 571500"/>
              <a:gd name="connsiteY0" fmla="*/ 0 h 522514"/>
              <a:gd name="connsiteX1" fmla="*/ 451757 w 571500"/>
              <a:gd name="connsiteY1" fmla="*/ 97971 h 522514"/>
              <a:gd name="connsiteX2" fmla="*/ 408214 w 571500"/>
              <a:gd name="connsiteY2" fmla="*/ 168729 h 522514"/>
              <a:gd name="connsiteX3" fmla="*/ 571500 w 571500"/>
              <a:gd name="connsiteY3" fmla="*/ 261257 h 522514"/>
              <a:gd name="connsiteX4" fmla="*/ 419100 w 571500"/>
              <a:gd name="connsiteY4" fmla="*/ 511629 h 522514"/>
              <a:gd name="connsiteX5" fmla="*/ 315686 w 571500"/>
              <a:gd name="connsiteY5" fmla="*/ 500743 h 522514"/>
              <a:gd name="connsiteX6" fmla="*/ 223157 w 571500"/>
              <a:gd name="connsiteY6" fmla="*/ 424543 h 522514"/>
              <a:gd name="connsiteX7" fmla="*/ 223157 w 571500"/>
              <a:gd name="connsiteY7" fmla="*/ 522514 h 522514"/>
              <a:gd name="connsiteX8" fmla="*/ 0 w 571500"/>
              <a:gd name="connsiteY8" fmla="*/ 375557 h 522514"/>
              <a:gd name="connsiteX9" fmla="*/ 76200 w 571500"/>
              <a:gd name="connsiteY9" fmla="*/ 43543 h 522514"/>
              <a:gd name="connsiteX10" fmla="*/ 103414 w 571500"/>
              <a:gd name="connsiteY10" fmla="*/ 0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1500" h="522514">
                <a:moveTo>
                  <a:pt x="103414" y="0"/>
                </a:moveTo>
                <a:lnTo>
                  <a:pt x="451757" y="97971"/>
                </a:lnTo>
                <a:lnTo>
                  <a:pt x="408214" y="168729"/>
                </a:lnTo>
                <a:lnTo>
                  <a:pt x="571500" y="261257"/>
                </a:lnTo>
                <a:lnTo>
                  <a:pt x="419100" y="511629"/>
                </a:lnTo>
                <a:lnTo>
                  <a:pt x="315686" y="500743"/>
                </a:lnTo>
                <a:lnTo>
                  <a:pt x="223157" y="424543"/>
                </a:lnTo>
                <a:lnTo>
                  <a:pt x="223157" y="522514"/>
                </a:lnTo>
                <a:lnTo>
                  <a:pt x="0" y="375557"/>
                </a:lnTo>
                <a:lnTo>
                  <a:pt x="76200" y="43543"/>
                </a:lnTo>
                <a:lnTo>
                  <a:pt x="103414" y="0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3603832D-3A01-4451-BD4C-08C8A04FDA8E}"/>
              </a:ext>
            </a:extLst>
          </p:cNvPr>
          <p:cNvSpPr/>
          <p:nvPr/>
        </p:nvSpPr>
        <p:spPr>
          <a:xfrm>
            <a:off x="6508740" y="2928257"/>
            <a:ext cx="898989" cy="699593"/>
          </a:xfrm>
          <a:custGeom>
            <a:avLst/>
            <a:gdLst>
              <a:gd name="connsiteX0" fmla="*/ 0 w 887186"/>
              <a:gd name="connsiteY0" fmla="*/ 560614 h 680357"/>
              <a:gd name="connsiteX1" fmla="*/ 152400 w 887186"/>
              <a:gd name="connsiteY1" fmla="*/ 304800 h 680357"/>
              <a:gd name="connsiteX2" fmla="*/ 146957 w 887186"/>
              <a:gd name="connsiteY2" fmla="*/ 157843 h 680357"/>
              <a:gd name="connsiteX3" fmla="*/ 261257 w 887186"/>
              <a:gd name="connsiteY3" fmla="*/ 157843 h 680357"/>
              <a:gd name="connsiteX4" fmla="*/ 359228 w 887186"/>
              <a:gd name="connsiteY4" fmla="*/ 201386 h 680357"/>
              <a:gd name="connsiteX5" fmla="*/ 462643 w 887186"/>
              <a:gd name="connsiteY5" fmla="*/ 0 h 680357"/>
              <a:gd name="connsiteX6" fmla="*/ 538843 w 887186"/>
              <a:gd name="connsiteY6" fmla="*/ 217714 h 680357"/>
              <a:gd name="connsiteX7" fmla="*/ 723900 w 887186"/>
              <a:gd name="connsiteY7" fmla="*/ 293914 h 680357"/>
              <a:gd name="connsiteX8" fmla="*/ 887186 w 887186"/>
              <a:gd name="connsiteY8" fmla="*/ 261257 h 680357"/>
              <a:gd name="connsiteX9" fmla="*/ 549728 w 887186"/>
              <a:gd name="connsiteY9" fmla="*/ 500743 h 680357"/>
              <a:gd name="connsiteX10" fmla="*/ 370114 w 887186"/>
              <a:gd name="connsiteY10" fmla="*/ 435429 h 680357"/>
              <a:gd name="connsiteX11" fmla="*/ 283028 w 887186"/>
              <a:gd name="connsiteY11" fmla="*/ 680357 h 680357"/>
              <a:gd name="connsiteX12" fmla="*/ 0 w 887186"/>
              <a:gd name="connsiteY12" fmla="*/ 560614 h 68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186" h="680357">
                <a:moveTo>
                  <a:pt x="0" y="560614"/>
                </a:moveTo>
                <a:lnTo>
                  <a:pt x="152400" y="304800"/>
                </a:lnTo>
                <a:lnTo>
                  <a:pt x="146957" y="157843"/>
                </a:lnTo>
                <a:lnTo>
                  <a:pt x="261257" y="157843"/>
                </a:lnTo>
                <a:lnTo>
                  <a:pt x="359228" y="201386"/>
                </a:lnTo>
                <a:lnTo>
                  <a:pt x="462643" y="0"/>
                </a:lnTo>
                <a:lnTo>
                  <a:pt x="538843" y="217714"/>
                </a:lnTo>
                <a:lnTo>
                  <a:pt x="723900" y="293914"/>
                </a:lnTo>
                <a:lnTo>
                  <a:pt x="887186" y="261257"/>
                </a:lnTo>
                <a:lnTo>
                  <a:pt x="549728" y="500743"/>
                </a:lnTo>
                <a:lnTo>
                  <a:pt x="370114" y="435429"/>
                </a:lnTo>
                <a:lnTo>
                  <a:pt x="283028" y="680357"/>
                </a:lnTo>
                <a:lnTo>
                  <a:pt x="0" y="560614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36B569BA-CC6C-4906-9B07-CDFEF27CA614}"/>
              </a:ext>
            </a:extLst>
          </p:cNvPr>
          <p:cNvSpPr/>
          <p:nvPr/>
        </p:nvSpPr>
        <p:spPr>
          <a:xfrm>
            <a:off x="3069771" y="3412671"/>
            <a:ext cx="593272" cy="544286"/>
          </a:xfrm>
          <a:custGeom>
            <a:avLst/>
            <a:gdLst>
              <a:gd name="connsiteX0" fmla="*/ 0 w 593272"/>
              <a:gd name="connsiteY0" fmla="*/ 495300 h 544286"/>
              <a:gd name="connsiteX1" fmla="*/ 87086 w 593272"/>
              <a:gd name="connsiteY1" fmla="*/ 212272 h 544286"/>
              <a:gd name="connsiteX2" fmla="*/ 397329 w 593272"/>
              <a:gd name="connsiteY2" fmla="*/ 0 h 544286"/>
              <a:gd name="connsiteX3" fmla="*/ 500743 w 593272"/>
              <a:gd name="connsiteY3" fmla="*/ 119743 h 544286"/>
              <a:gd name="connsiteX4" fmla="*/ 500743 w 593272"/>
              <a:gd name="connsiteY4" fmla="*/ 179615 h 544286"/>
              <a:gd name="connsiteX5" fmla="*/ 593272 w 593272"/>
              <a:gd name="connsiteY5" fmla="*/ 206829 h 544286"/>
              <a:gd name="connsiteX6" fmla="*/ 500743 w 593272"/>
              <a:gd name="connsiteY6" fmla="*/ 326572 h 544286"/>
              <a:gd name="connsiteX7" fmla="*/ 342900 w 593272"/>
              <a:gd name="connsiteY7" fmla="*/ 353786 h 544286"/>
              <a:gd name="connsiteX8" fmla="*/ 250372 w 593272"/>
              <a:gd name="connsiteY8" fmla="*/ 440872 h 544286"/>
              <a:gd name="connsiteX9" fmla="*/ 195943 w 593272"/>
              <a:gd name="connsiteY9" fmla="*/ 440872 h 544286"/>
              <a:gd name="connsiteX10" fmla="*/ 65315 w 593272"/>
              <a:gd name="connsiteY10" fmla="*/ 544286 h 544286"/>
              <a:gd name="connsiteX11" fmla="*/ 0 w 593272"/>
              <a:gd name="connsiteY11" fmla="*/ 495300 h 54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3272" h="544286">
                <a:moveTo>
                  <a:pt x="0" y="495300"/>
                </a:moveTo>
                <a:lnTo>
                  <a:pt x="87086" y="212272"/>
                </a:lnTo>
                <a:lnTo>
                  <a:pt x="397329" y="0"/>
                </a:lnTo>
                <a:lnTo>
                  <a:pt x="500743" y="119743"/>
                </a:lnTo>
                <a:lnTo>
                  <a:pt x="500743" y="179615"/>
                </a:lnTo>
                <a:lnTo>
                  <a:pt x="593272" y="206829"/>
                </a:lnTo>
                <a:lnTo>
                  <a:pt x="500743" y="326572"/>
                </a:lnTo>
                <a:lnTo>
                  <a:pt x="342900" y="353786"/>
                </a:lnTo>
                <a:lnTo>
                  <a:pt x="250372" y="440872"/>
                </a:lnTo>
                <a:lnTo>
                  <a:pt x="195943" y="440872"/>
                </a:lnTo>
                <a:lnTo>
                  <a:pt x="65315" y="544286"/>
                </a:lnTo>
                <a:lnTo>
                  <a:pt x="0" y="495300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E1FF2A45-5362-49F8-A44D-83A0A7D9C361}"/>
              </a:ext>
            </a:extLst>
          </p:cNvPr>
          <p:cNvSpPr/>
          <p:nvPr/>
        </p:nvSpPr>
        <p:spPr>
          <a:xfrm>
            <a:off x="4142014" y="4327071"/>
            <a:ext cx="598715" cy="462643"/>
          </a:xfrm>
          <a:custGeom>
            <a:avLst/>
            <a:gdLst>
              <a:gd name="connsiteX0" fmla="*/ 54429 w 598715"/>
              <a:gd name="connsiteY0" fmla="*/ 16329 h 462643"/>
              <a:gd name="connsiteX1" fmla="*/ 0 w 598715"/>
              <a:gd name="connsiteY1" fmla="*/ 255815 h 462643"/>
              <a:gd name="connsiteX2" fmla="*/ 228600 w 598715"/>
              <a:gd name="connsiteY2" fmla="*/ 440872 h 462643"/>
              <a:gd name="connsiteX3" fmla="*/ 337457 w 598715"/>
              <a:gd name="connsiteY3" fmla="*/ 462643 h 462643"/>
              <a:gd name="connsiteX4" fmla="*/ 538843 w 598715"/>
              <a:gd name="connsiteY4" fmla="*/ 217715 h 462643"/>
              <a:gd name="connsiteX5" fmla="*/ 598715 w 598715"/>
              <a:gd name="connsiteY5" fmla="*/ 38100 h 462643"/>
              <a:gd name="connsiteX6" fmla="*/ 560615 w 598715"/>
              <a:gd name="connsiteY6" fmla="*/ 0 h 462643"/>
              <a:gd name="connsiteX7" fmla="*/ 419100 w 598715"/>
              <a:gd name="connsiteY7" fmla="*/ 10886 h 462643"/>
              <a:gd name="connsiteX8" fmla="*/ 54429 w 598715"/>
              <a:gd name="connsiteY8" fmla="*/ 16329 h 46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715" h="462643">
                <a:moveTo>
                  <a:pt x="54429" y="16329"/>
                </a:moveTo>
                <a:lnTo>
                  <a:pt x="0" y="255815"/>
                </a:lnTo>
                <a:lnTo>
                  <a:pt x="228600" y="440872"/>
                </a:lnTo>
                <a:lnTo>
                  <a:pt x="337457" y="462643"/>
                </a:lnTo>
                <a:lnTo>
                  <a:pt x="538843" y="217715"/>
                </a:lnTo>
                <a:lnTo>
                  <a:pt x="598715" y="38100"/>
                </a:lnTo>
                <a:lnTo>
                  <a:pt x="560615" y="0"/>
                </a:lnTo>
                <a:lnTo>
                  <a:pt x="419100" y="10886"/>
                </a:lnTo>
                <a:lnTo>
                  <a:pt x="54429" y="16329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8FE24A38-75EA-4B2C-9658-FE0F0AB6774E}"/>
              </a:ext>
            </a:extLst>
          </p:cNvPr>
          <p:cNvSpPr/>
          <p:nvPr/>
        </p:nvSpPr>
        <p:spPr>
          <a:xfrm>
            <a:off x="3777343" y="2705100"/>
            <a:ext cx="1175657" cy="783771"/>
          </a:xfrm>
          <a:custGeom>
            <a:avLst/>
            <a:gdLst>
              <a:gd name="connsiteX0" fmla="*/ 0 w 1175657"/>
              <a:gd name="connsiteY0" fmla="*/ 408214 h 783771"/>
              <a:gd name="connsiteX1" fmla="*/ 21771 w 1175657"/>
              <a:gd name="connsiteY1" fmla="*/ 310243 h 783771"/>
              <a:gd name="connsiteX2" fmla="*/ 391886 w 1175657"/>
              <a:gd name="connsiteY2" fmla="*/ 16329 h 783771"/>
              <a:gd name="connsiteX3" fmla="*/ 751114 w 1175657"/>
              <a:gd name="connsiteY3" fmla="*/ 0 h 783771"/>
              <a:gd name="connsiteX4" fmla="*/ 887186 w 1175657"/>
              <a:gd name="connsiteY4" fmla="*/ 234043 h 783771"/>
              <a:gd name="connsiteX5" fmla="*/ 887186 w 1175657"/>
              <a:gd name="connsiteY5" fmla="*/ 315686 h 783771"/>
              <a:gd name="connsiteX6" fmla="*/ 1083128 w 1175657"/>
              <a:gd name="connsiteY6" fmla="*/ 342900 h 783771"/>
              <a:gd name="connsiteX7" fmla="*/ 1088571 w 1175657"/>
              <a:gd name="connsiteY7" fmla="*/ 419100 h 783771"/>
              <a:gd name="connsiteX8" fmla="*/ 1066800 w 1175657"/>
              <a:gd name="connsiteY8" fmla="*/ 500743 h 783771"/>
              <a:gd name="connsiteX9" fmla="*/ 1175657 w 1175657"/>
              <a:gd name="connsiteY9" fmla="*/ 680357 h 783771"/>
              <a:gd name="connsiteX10" fmla="*/ 1170214 w 1175657"/>
              <a:gd name="connsiteY10" fmla="*/ 740229 h 783771"/>
              <a:gd name="connsiteX11" fmla="*/ 957943 w 1175657"/>
              <a:gd name="connsiteY11" fmla="*/ 723900 h 783771"/>
              <a:gd name="connsiteX12" fmla="*/ 881743 w 1175657"/>
              <a:gd name="connsiteY12" fmla="*/ 723900 h 783771"/>
              <a:gd name="connsiteX13" fmla="*/ 827314 w 1175657"/>
              <a:gd name="connsiteY13" fmla="*/ 783771 h 783771"/>
              <a:gd name="connsiteX14" fmla="*/ 653143 w 1175657"/>
              <a:gd name="connsiteY14" fmla="*/ 707571 h 783771"/>
              <a:gd name="connsiteX15" fmla="*/ 669471 w 1175657"/>
              <a:gd name="connsiteY15" fmla="*/ 620486 h 783771"/>
              <a:gd name="connsiteX16" fmla="*/ 370114 w 1175657"/>
              <a:gd name="connsiteY16" fmla="*/ 636814 h 783771"/>
              <a:gd name="connsiteX17" fmla="*/ 223157 w 1175657"/>
              <a:gd name="connsiteY17" fmla="*/ 473529 h 783771"/>
              <a:gd name="connsiteX18" fmla="*/ 0 w 1175657"/>
              <a:gd name="connsiteY18" fmla="*/ 408214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75657" h="783771">
                <a:moveTo>
                  <a:pt x="0" y="408214"/>
                </a:moveTo>
                <a:lnTo>
                  <a:pt x="21771" y="310243"/>
                </a:lnTo>
                <a:lnTo>
                  <a:pt x="391886" y="16329"/>
                </a:lnTo>
                <a:lnTo>
                  <a:pt x="751114" y="0"/>
                </a:lnTo>
                <a:lnTo>
                  <a:pt x="887186" y="234043"/>
                </a:lnTo>
                <a:lnTo>
                  <a:pt x="887186" y="315686"/>
                </a:lnTo>
                <a:lnTo>
                  <a:pt x="1083128" y="342900"/>
                </a:lnTo>
                <a:lnTo>
                  <a:pt x="1088571" y="419100"/>
                </a:lnTo>
                <a:lnTo>
                  <a:pt x="1066800" y="500743"/>
                </a:lnTo>
                <a:lnTo>
                  <a:pt x="1175657" y="680357"/>
                </a:lnTo>
                <a:lnTo>
                  <a:pt x="1170214" y="740229"/>
                </a:lnTo>
                <a:lnTo>
                  <a:pt x="957943" y="723900"/>
                </a:lnTo>
                <a:lnTo>
                  <a:pt x="881743" y="723900"/>
                </a:lnTo>
                <a:lnTo>
                  <a:pt x="827314" y="783771"/>
                </a:lnTo>
                <a:lnTo>
                  <a:pt x="653143" y="707571"/>
                </a:lnTo>
                <a:lnTo>
                  <a:pt x="669471" y="620486"/>
                </a:lnTo>
                <a:lnTo>
                  <a:pt x="370114" y="636814"/>
                </a:lnTo>
                <a:lnTo>
                  <a:pt x="223157" y="473529"/>
                </a:lnTo>
                <a:lnTo>
                  <a:pt x="0" y="408214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6ABE1644-421A-4A6F-853D-8518EDD25250}"/>
              </a:ext>
            </a:extLst>
          </p:cNvPr>
          <p:cNvSpPr/>
          <p:nvPr/>
        </p:nvSpPr>
        <p:spPr>
          <a:xfrm>
            <a:off x="3177540" y="2971800"/>
            <a:ext cx="1120140" cy="1242060"/>
          </a:xfrm>
          <a:custGeom>
            <a:avLst/>
            <a:gdLst>
              <a:gd name="connsiteX0" fmla="*/ 335280 w 1120140"/>
              <a:gd name="connsiteY0" fmla="*/ 472440 h 1242060"/>
              <a:gd name="connsiteX1" fmla="*/ 350520 w 1120140"/>
              <a:gd name="connsiteY1" fmla="*/ 144780 h 1242060"/>
              <a:gd name="connsiteX2" fmla="*/ 365760 w 1120140"/>
              <a:gd name="connsiteY2" fmla="*/ 0 h 1242060"/>
              <a:gd name="connsiteX3" fmla="*/ 678180 w 1120140"/>
              <a:gd name="connsiteY3" fmla="*/ 198120 h 1242060"/>
              <a:gd name="connsiteX4" fmla="*/ 822960 w 1120140"/>
              <a:gd name="connsiteY4" fmla="*/ 198120 h 1242060"/>
              <a:gd name="connsiteX5" fmla="*/ 967740 w 1120140"/>
              <a:gd name="connsiteY5" fmla="*/ 373380 h 1242060"/>
              <a:gd name="connsiteX6" fmla="*/ 1066800 w 1120140"/>
              <a:gd name="connsiteY6" fmla="*/ 373380 h 1242060"/>
              <a:gd name="connsiteX7" fmla="*/ 1028700 w 1120140"/>
              <a:gd name="connsiteY7" fmla="*/ 434340 h 1242060"/>
              <a:gd name="connsiteX8" fmla="*/ 1120140 w 1120140"/>
              <a:gd name="connsiteY8" fmla="*/ 533400 h 1242060"/>
              <a:gd name="connsiteX9" fmla="*/ 1082040 w 1120140"/>
              <a:gd name="connsiteY9" fmla="*/ 876300 h 1242060"/>
              <a:gd name="connsiteX10" fmla="*/ 1021080 w 1120140"/>
              <a:gd name="connsiteY10" fmla="*/ 929640 h 1242060"/>
              <a:gd name="connsiteX11" fmla="*/ 929640 w 1120140"/>
              <a:gd name="connsiteY11" fmla="*/ 792480 h 1242060"/>
              <a:gd name="connsiteX12" fmla="*/ 762000 w 1120140"/>
              <a:gd name="connsiteY12" fmla="*/ 822960 h 1242060"/>
              <a:gd name="connsiteX13" fmla="*/ 685800 w 1120140"/>
              <a:gd name="connsiteY13" fmla="*/ 853440 h 1242060"/>
              <a:gd name="connsiteX14" fmla="*/ 579120 w 1120140"/>
              <a:gd name="connsiteY14" fmla="*/ 1036320 h 1242060"/>
              <a:gd name="connsiteX15" fmla="*/ 419100 w 1120140"/>
              <a:gd name="connsiteY15" fmla="*/ 906780 h 1242060"/>
              <a:gd name="connsiteX16" fmla="*/ 182880 w 1120140"/>
              <a:gd name="connsiteY16" fmla="*/ 1143000 h 1242060"/>
              <a:gd name="connsiteX17" fmla="*/ 182880 w 1120140"/>
              <a:gd name="connsiteY17" fmla="*/ 1242060 h 1242060"/>
              <a:gd name="connsiteX18" fmla="*/ 0 w 1120140"/>
              <a:gd name="connsiteY18" fmla="*/ 1104900 h 1242060"/>
              <a:gd name="connsiteX19" fmla="*/ 22860 w 1120140"/>
              <a:gd name="connsiteY19" fmla="*/ 899160 h 1242060"/>
              <a:gd name="connsiteX20" fmla="*/ 182880 w 1120140"/>
              <a:gd name="connsiteY20" fmla="*/ 876300 h 1242060"/>
              <a:gd name="connsiteX21" fmla="*/ 205740 w 1120140"/>
              <a:gd name="connsiteY21" fmla="*/ 800100 h 1242060"/>
              <a:gd name="connsiteX22" fmla="*/ 388620 w 1120140"/>
              <a:gd name="connsiteY22" fmla="*/ 754380 h 1242060"/>
              <a:gd name="connsiteX23" fmla="*/ 502920 w 1120140"/>
              <a:gd name="connsiteY23" fmla="*/ 647700 h 1242060"/>
              <a:gd name="connsiteX24" fmla="*/ 365760 w 1120140"/>
              <a:gd name="connsiteY24" fmla="*/ 594360 h 1242060"/>
              <a:gd name="connsiteX25" fmla="*/ 335280 w 1120140"/>
              <a:gd name="connsiteY25" fmla="*/ 533400 h 1242060"/>
              <a:gd name="connsiteX26" fmla="*/ 335280 w 1120140"/>
              <a:gd name="connsiteY26" fmla="*/ 472440 h 12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20140" h="1242060">
                <a:moveTo>
                  <a:pt x="335280" y="472440"/>
                </a:moveTo>
                <a:lnTo>
                  <a:pt x="350520" y="144780"/>
                </a:lnTo>
                <a:lnTo>
                  <a:pt x="365760" y="0"/>
                </a:lnTo>
                <a:lnTo>
                  <a:pt x="678180" y="198120"/>
                </a:lnTo>
                <a:lnTo>
                  <a:pt x="822960" y="198120"/>
                </a:lnTo>
                <a:lnTo>
                  <a:pt x="967740" y="373380"/>
                </a:lnTo>
                <a:lnTo>
                  <a:pt x="1066800" y="373380"/>
                </a:lnTo>
                <a:lnTo>
                  <a:pt x="1028700" y="434340"/>
                </a:lnTo>
                <a:lnTo>
                  <a:pt x="1120140" y="533400"/>
                </a:lnTo>
                <a:lnTo>
                  <a:pt x="1082040" y="876300"/>
                </a:lnTo>
                <a:lnTo>
                  <a:pt x="1021080" y="929640"/>
                </a:lnTo>
                <a:lnTo>
                  <a:pt x="929640" y="792480"/>
                </a:lnTo>
                <a:lnTo>
                  <a:pt x="762000" y="822960"/>
                </a:lnTo>
                <a:lnTo>
                  <a:pt x="685800" y="853440"/>
                </a:lnTo>
                <a:lnTo>
                  <a:pt x="579120" y="1036320"/>
                </a:lnTo>
                <a:lnTo>
                  <a:pt x="419100" y="906780"/>
                </a:lnTo>
                <a:lnTo>
                  <a:pt x="182880" y="1143000"/>
                </a:lnTo>
                <a:lnTo>
                  <a:pt x="182880" y="1242060"/>
                </a:lnTo>
                <a:lnTo>
                  <a:pt x="0" y="1104900"/>
                </a:lnTo>
                <a:lnTo>
                  <a:pt x="22860" y="899160"/>
                </a:lnTo>
                <a:lnTo>
                  <a:pt x="182880" y="876300"/>
                </a:lnTo>
                <a:lnTo>
                  <a:pt x="205740" y="800100"/>
                </a:lnTo>
                <a:lnTo>
                  <a:pt x="388620" y="754380"/>
                </a:lnTo>
                <a:lnTo>
                  <a:pt x="502920" y="647700"/>
                </a:lnTo>
                <a:lnTo>
                  <a:pt x="365760" y="594360"/>
                </a:lnTo>
                <a:lnTo>
                  <a:pt x="335280" y="533400"/>
                </a:lnTo>
                <a:lnTo>
                  <a:pt x="335280" y="472440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830B5C-5B4D-4A0F-A3B4-2DDD699E1338}"/>
              </a:ext>
            </a:extLst>
          </p:cNvPr>
          <p:cNvSpPr txBox="1"/>
          <p:nvPr/>
        </p:nvSpPr>
        <p:spPr>
          <a:xfrm>
            <a:off x="4324758" y="3578688"/>
            <a:ext cx="1161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Anne PELLETIER LE BARBIER </a:t>
            </a:r>
          </a:p>
          <a:p>
            <a:r>
              <a:rPr lang="fr-FR" sz="600" b="1" dirty="0" err="1"/>
              <a:t>Chéhrazade</a:t>
            </a:r>
            <a:r>
              <a:rPr lang="fr-FR" sz="600" b="1" dirty="0"/>
              <a:t> AÏNSEBA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6DC1278-0D51-486D-952D-087F7E0D7D0B}"/>
              </a:ext>
            </a:extLst>
          </p:cNvPr>
          <p:cNvSpPr txBox="1"/>
          <p:nvPr/>
        </p:nvSpPr>
        <p:spPr>
          <a:xfrm>
            <a:off x="2977856" y="3643766"/>
            <a:ext cx="112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Caroline DOUCERAIN </a:t>
            </a:r>
          </a:p>
          <a:p>
            <a:endParaRPr lang="fr-FR" sz="600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E718560-5764-407F-9DC0-7FD5B1E29E29}"/>
              </a:ext>
            </a:extLst>
          </p:cNvPr>
          <p:cNvSpPr txBox="1"/>
          <p:nvPr/>
        </p:nvSpPr>
        <p:spPr>
          <a:xfrm>
            <a:off x="3409470" y="3215048"/>
            <a:ext cx="11201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Denise THIBAULT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37C1666-6B71-42A8-9643-B225B2B3CF0B}"/>
              </a:ext>
            </a:extLst>
          </p:cNvPr>
          <p:cNvSpPr txBox="1"/>
          <p:nvPr/>
        </p:nvSpPr>
        <p:spPr>
          <a:xfrm>
            <a:off x="3986893" y="2945886"/>
            <a:ext cx="112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Pascal THEVENOT </a:t>
            </a:r>
          </a:p>
          <a:p>
            <a:endParaRPr lang="fr-FR" sz="600" b="1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A21BED6-7FD5-45A3-A265-9BB756ABD29C}"/>
              </a:ext>
            </a:extLst>
          </p:cNvPr>
          <p:cNvSpPr txBox="1"/>
          <p:nvPr/>
        </p:nvSpPr>
        <p:spPr>
          <a:xfrm>
            <a:off x="4097996" y="4500864"/>
            <a:ext cx="112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Bénédicte ALLENET</a:t>
            </a:r>
          </a:p>
          <a:p>
            <a:r>
              <a:rPr lang="fr-FR" sz="600" b="1" dirty="0"/>
              <a:t>Dominique DUMAS</a:t>
            </a:r>
          </a:p>
          <a:p>
            <a:r>
              <a:rPr lang="fr-FR" sz="600" b="1" dirty="0"/>
              <a:t>Bernard GLEIZE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BC49524-D23F-4BF3-BA31-D47D8CD46097}"/>
              </a:ext>
            </a:extLst>
          </p:cNvPr>
          <p:cNvSpPr txBox="1"/>
          <p:nvPr/>
        </p:nvSpPr>
        <p:spPr>
          <a:xfrm>
            <a:off x="6372642" y="3754490"/>
            <a:ext cx="11201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Philippe LECOMTE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49BA0E8-331D-436D-BA18-CE170017D41D}"/>
              </a:ext>
            </a:extLst>
          </p:cNvPr>
          <p:cNvSpPr txBox="1"/>
          <p:nvPr/>
        </p:nvSpPr>
        <p:spPr>
          <a:xfrm>
            <a:off x="6710805" y="2939811"/>
            <a:ext cx="11201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Michel LARJAUD </a:t>
            </a:r>
          </a:p>
          <a:p>
            <a:r>
              <a:rPr lang="fr-FR" sz="600" b="1" dirty="0"/>
              <a:t>Monique CRUSSY </a:t>
            </a:r>
          </a:p>
          <a:p>
            <a:r>
              <a:rPr lang="fr-FR" sz="600" b="1" dirty="0"/>
              <a:t>Pascale LESSELINGUE</a:t>
            </a:r>
          </a:p>
          <a:p>
            <a:r>
              <a:rPr lang="fr-FR" sz="600" b="1" dirty="0"/>
              <a:t>Flora LARUELLE</a:t>
            </a:r>
          </a:p>
          <a:p>
            <a:endParaRPr lang="fr-FR" sz="600" b="1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C25CE75-6510-4B6F-A614-2E89514C8248}"/>
              </a:ext>
            </a:extLst>
          </p:cNvPr>
          <p:cNvSpPr txBox="1"/>
          <p:nvPr/>
        </p:nvSpPr>
        <p:spPr>
          <a:xfrm>
            <a:off x="611560" y="4704415"/>
            <a:ext cx="11201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+ Claude BEVAN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763DAFD-7A8D-4212-B515-F2E7FFF8C33B}"/>
              </a:ext>
            </a:extLst>
          </p:cNvPr>
          <p:cNvSpPr txBox="1"/>
          <p:nvPr/>
        </p:nvSpPr>
        <p:spPr>
          <a:xfrm>
            <a:off x="5388600" y="4612723"/>
            <a:ext cx="112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Elisabeth PHLIIPPOTEAU</a:t>
            </a:r>
          </a:p>
          <a:p>
            <a:endParaRPr lang="fr-FR" sz="600" b="1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1C3DD17-681C-4782-9952-FFDDE0CA88EC}"/>
              </a:ext>
            </a:extLst>
          </p:cNvPr>
          <p:cNvSpPr txBox="1"/>
          <p:nvPr/>
        </p:nvSpPr>
        <p:spPr>
          <a:xfrm>
            <a:off x="2509701" y="2381789"/>
            <a:ext cx="112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 err="1"/>
              <a:t>Gwilherm</a:t>
            </a:r>
            <a:r>
              <a:rPr lang="fr-FR" sz="600" b="1" dirty="0"/>
              <a:t> POULLENEC</a:t>
            </a:r>
          </a:p>
          <a:p>
            <a:endParaRPr lang="fr-FR" sz="600" b="1" dirty="0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DE711E96-12B0-4DB0-941E-BDE4BCE3C122}"/>
              </a:ext>
            </a:extLst>
          </p:cNvPr>
          <p:cNvSpPr/>
          <p:nvPr/>
        </p:nvSpPr>
        <p:spPr>
          <a:xfrm>
            <a:off x="5042517" y="4261282"/>
            <a:ext cx="1242873" cy="772357"/>
          </a:xfrm>
          <a:custGeom>
            <a:avLst/>
            <a:gdLst>
              <a:gd name="connsiteX0" fmla="*/ 0 w 1242873"/>
              <a:gd name="connsiteY0" fmla="*/ 319596 h 772357"/>
              <a:gd name="connsiteX1" fmla="*/ 142042 w 1242873"/>
              <a:gd name="connsiteY1" fmla="*/ 248574 h 772357"/>
              <a:gd name="connsiteX2" fmla="*/ 26633 w 1242873"/>
              <a:gd name="connsiteY2" fmla="*/ 97654 h 772357"/>
              <a:gd name="connsiteX3" fmla="*/ 186431 w 1242873"/>
              <a:gd name="connsiteY3" fmla="*/ 53266 h 772357"/>
              <a:gd name="connsiteX4" fmla="*/ 248574 w 1242873"/>
              <a:gd name="connsiteY4" fmla="*/ 106532 h 772357"/>
              <a:gd name="connsiteX5" fmla="*/ 319596 w 1242873"/>
              <a:gd name="connsiteY5" fmla="*/ 62143 h 772357"/>
              <a:gd name="connsiteX6" fmla="*/ 452761 w 1242873"/>
              <a:gd name="connsiteY6" fmla="*/ 79899 h 772357"/>
              <a:gd name="connsiteX7" fmla="*/ 550415 w 1242873"/>
              <a:gd name="connsiteY7" fmla="*/ 44388 h 772357"/>
              <a:gd name="connsiteX8" fmla="*/ 603681 w 1242873"/>
              <a:gd name="connsiteY8" fmla="*/ 79899 h 772357"/>
              <a:gd name="connsiteX9" fmla="*/ 719091 w 1242873"/>
              <a:gd name="connsiteY9" fmla="*/ 8877 h 772357"/>
              <a:gd name="connsiteX10" fmla="*/ 798990 w 1242873"/>
              <a:gd name="connsiteY10" fmla="*/ 168675 h 772357"/>
              <a:gd name="connsiteX11" fmla="*/ 1145219 w 1242873"/>
              <a:gd name="connsiteY11" fmla="*/ 17755 h 772357"/>
              <a:gd name="connsiteX12" fmla="*/ 1189607 w 1242873"/>
              <a:gd name="connsiteY12" fmla="*/ 0 h 772357"/>
              <a:gd name="connsiteX13" fmla="*/ 1198485 w 1242873"/>
              <a:gd name="connsiteY13" fmla="*/ 204186 h 772357"/>
              <a:gd name="connsiteX14" fmla="*/ 1242873 w 1242873"/>
              <a:gd name="connsiteY14" fmla="*/ 337351 h 772357"/>
              <a:gd name="connsiteX15" fmla="*/ 1171852 w 1242873"/>
              <a:gd name="connsiteY15" fmla="*/ 612559 h 772357"/>
              <a:gd name="connsiteX16" fmla="*/ 1127464 w 1242873"/>
              <a:gd name="connsiteY16" fmla="*/ 683580 h 772357"/>
              <a:gd name="connsiteX17" fmla="*/ 1091953 w 1242873"/>
              <a:gd name="connsiteY17" fmla="*/ 772357 h 772357"/>
              <a:gd name="connsiteX18" fmla="*/ 577048 w 1242873"/>
              <a:gd name="connsiteY18" fmla="*/ 603681 h 772357"/>
              <a:gd name="connsiteX19" fmla="*/ 435005 w 1242873"/>
              <a:gd name="connsiteY19" fmla="*/ 461638 h 772357"/>
              <a:gd name="connsiteX20" fmla="*/ 266330 w 1242873"/>
              <a:gd name="connsiteY20" fmla="*/ 372862 h 772357"/>
              <a:gd name="connsiteX21" fmla="*/ 168675 w 1242873"/>
              <a:gd name="connsiteY21" fmla="*/ 390617 h 772357"/>
              <a:gd name="connsiteX22" fmla="*/ 71021 w 1242873"/>
              <a:gd name="connsiteY22" fmla="*/ 337351 h 772357"/>
              <a:gd name="connsiteX23" fmla="*/ 0 w 1242873"/>
              <a:gd name="connsiteY23" fmla="*/ 319596 h 772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42873" h="772357">
                <a:moveTo>
                  <a:pt x="0" y="319596"/>
                </a:moveTo>
                <a:lnTo>
                  <a:pt x="142042" y="248574"/>
                </a:lnTo>
                <a:lnTo>
                  <a:pt x="26633" y="97654"/>
                </a:lnTo>
                <a:lnTo>
                  <a:pt x="186431" y="53266"/>
                </a:lnTo>
                <a:lnTo>
                  <a:pt x="248574" y="106532"/>
                </a:lnTo>
                <a:lnTo>
                  <a:pt x="319596" y="62143"/>
                </a:lnTo>
                <a:lnTo>
                  <a:pt x="452761" y="79899"/>
                </a:lnTo>
                <a:lnTo>
                  <a:pt x="550415" y="44388"/>
                </a:lnTo>
                <a:lnTo>
                  <a:pt x="603681" y="79899"/>
                </a:lnTo>
                <a:lnTo>
                  <a:pt x="719091" y="8877"/>
                </a:lnTo>
                <a:lnTo>
                  <a:pt x="798990" y="168675"/>
                </a:lnTo>
                <a:lnTo>
                  <a:pt x="1145219" y="17755"/>
                </a:lnTo>
                <a:lnTo>
                  <a:pt x="1189607" y="0"/>
                </a:lnTo>
                <a:lnTo>
                  <a:pt x="1198485" y="204186"/>
                </a:lnTo>
                <a:lnTo>
                  <a:pt x="1242873" y="337351"/>
                </a:lnTo>
                <a:lnTo>
                  <a:pt x="1171852" y="612559"/>
                </a:lnTo>
                <a:lnTo>
                  <a:pt x="1127464" y="683580"/>
                </a:lnTo>
                <a:lnTo>
                  <a:pt x="1091953" y="772357"/>
                </a:lnTo>
                <a:lnTo>
                  <a:pt x="577048" y="603681"/>
                </a:lnTo>
                <a:lnTo>
                  <a:pt x="435005" y="461638"/>
                </a:lnTo>
                <a:lnTo>
                  <a:pt x="266330" y="372862"/>
                </a:lnTo>
                <a:lnTo>
                  <a:pt x="168675" y="390617"/>
                </a:lnTo>
                <a:lnTo>
                  <a:pt x="71021" y="337351"/>
                </a:lnTo>
                <a:lnTo>
                  <a:pt x="0" y="319596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2B88BB31-5546-4C7A-96DC-A7375C4CD618}"/>
              </a:ext>
            </a:extLst>
          </p:cNvPr>
          <p:cNvSpPr/>
          <p:nvPr/>
        </p:nvSpPr>
        <p:spPr>
          <a:xfrm>
            <a:off x="2146041" y="1884784"/>
            <a:ext cx="1744824" cy="1315616"/>
          </a:xfrm>
          <a:custGeom>
            <a:avLst/>
            <a:gdLst>
              <a:gd name="connsiteX0" fmla="*/ 289249 w 1744824"/>
              <a:gd name="connsiteY0" fmla="*/ 46653 h 1315616"/>
              <a:gd name="connsiteX1" fmla="*/ 149290 w 1744824"/>
              <a:gd name="connsiteY1" fmla="*/ 363894 h 1315616"/>
              <a:gd name="connsiteX2" fmla="*/ 9330 w 1744824"/>
              <a:gd name="connsiteY2" fmla="*/ 998375 h 1315616"/>
              <a:gd name="connsiteX3" fmla="*/ 0 w 1744824"/>
              <a:gd name="connsiteY3" fmla="*/ 1082351 h 1315616"/>
              <a:gd name="connsiteX4" fmla="*/ 55983 w 1744824"/>
              <a:gd name="connsiteY4" fmla="*/ 1101012 h 1315616"/>
              <a:gd name="connsiteX5" fmla="*/ 130628 w 1744824"/>
              <a:gd name="connsiteY5" fmla="*/ 1045028 h 1315616"/>
              <a:gd name="connsiteX6" fmla="*/ 214604 w 1744824"/>
              <a:gd name="connsiteY6" fmla="*/ 1082351 h 1315616"/>
              <a:gd name="connsiteX7" fmla="*/ 223935 w 1744824"/>
              <a:gd name="connsiteY7" fmla="*/ 1156996 h 1315616"/>
              <a:gd name="connsiteX8" fmla="*/ 578498 w 1744824"/>
              <a:gd name="connsiteY8" fmla="*/ 1315616 h 1315616"/>
              <a:gd name="connsiteX9" fmla="*/ 793102 w 1744824"/>
              <a:gd name="connsiteY9" fmla="*/ 1296955 h 1315616"/>
              <a:gd name="connsiteX10" fmla="*/ 970383 w 1744824"/>
              <a:gd name="connsiteY10" fmla="*/ 1296955 h 1315616"/>
              <a:gd name="connsiteX11" fmla="*/ 1138335 w 1744824"/>
              <a:gd name="connsiteY11" fmla="*/ 1073020 h 1315616"/>
              <a:gd name="connsiteX12" fmla="*/ 1259632 w 1744824"/>
              <a:gd name="connsiteY12" fmla="*/ 961053 h 1315616"/>
              <a:gd name="connsiteX13" fmla="*/ 1380930 w 1744824"/>
              <a:gd name="connsiteY13" fmla="*/ 1129004 h 1315616"/>
              <a:gd name="connsiteX14" fmla="*/ 1595535 w 1744824"/>
              <a:gd name="connsiteY14" fmla="*/ 1212979 h 1315616"/>
              <a:gd name="connsiteX15" fmla="*/ 1642188 w 1744824"/>
              <a:gd name="connsiteY15" fmla="*/ 1119673 h 1315616"/>
              <a:gd name="connsiteX16" fmla="*/ 1744824 w 1744824"/>
              <a:gd name="connsiteY16" fmla="*/ 1045028 h 1315616"/>
              <a:gd name="connsiteX17" fmla="*/ 1642188 w 1744824"/>
              <a:gd name="connsiteY17" fmla="*/ 895738 h 1315616"/>
              <a:gd name="connsiteX18" fmla="*/ 1586204 w 1744824"/>
              <a:gd name="connsiteY18" fmla="*/ 774440 h 1315616"/>
              <a:gd name="connsiteX19" fmla="*/ 1623526 w 1744824"/>
              <a:gd name="connsiteY19" fmla="*/ 662473 h 1315616"/>
              <a:gd name="connsiteX20" fmla="*/ 1586204 w 1744824"/>
              <a:gd name="connsiteY20" fmla="*/ 559836 h 1315616"/>
              <a:gd name="connsiteX21" fmla="*/ 1576873 w 1744824"/>
              <a:gd name="connsiteY21" fmla="*/ 438538 h 1315616"/>
              <a:gd name="connsiteX22" fmla="*/ 1436914 w 1744824"/>
              <a:gd name="connsiteY22" fmla="*/ 298579 h 1315616"/>
              <a:gd name="connsiteX23" fmla="*/ 1380930 w 1744824"/>
              <a:gd name="connsiteY23" fmla="*/ 0 h 1315616"/>
              <a:gd name="connsiteX24" fmla="*/ 1203649 w 1744824"/>
              <a:gd name="connsiteY24" fmla="*/ 158620 h 1315616"/>
              <a:gd name="connsiteX25" fmla="*/ 1166326 w 1744824"/>
              <a:gd name="connsiteY25" fmla="*/ 410547 h 1315616"/>
              <a:gd name="connsiteX26" fmla="*/ 774441 w 1744824"/>
              <a:gd name="connsiteY26" fmla="*/ 223934 h 1315616"/>
              <a:gd name="connsiteX27" fmla="*/ 737118 w 1744824"/>
              <a:gd name="connsiteY27" fmla="*/ 0 h 1315616"/>
              <a:gd name="connsiteX28" fmla="*/ 587828 w 1744824"/>
              <a:gd name="connsiteY28" fmla="*/ 149289 h 1315616"/>
              <a:gd name="connsiteX29" fmla="*/ 438539 w 1744824"/>
              <a:gd name="connsiteY29" fmla="*/ 93306 h 1315616"/>
              <a:gd name="connsiteX30" fmla="*/ 401216 w 1744824"/>
              <a:gd name="connsiteY30" fmla="*/ 130628 h 1315616"/>
              <a:gd name="connsiteX31" fmla="*/ 289249 w 1744824"/>
              <a:gd name="connsiteY31" fmla="*/ 46653 h 131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44824" h="1315616">
                <a:moveTo>
                  <a:pt x="289249" y="46653"/>
                </a:moveTo>
                <a:lnTo>
                  <a:pt x="149290" y="363894"/>
                </a:lnTo>
                <a:lnTo>
                  <a:pt x="9330" y="998375"/>
                </a:lnTo>
                <a:lnTo>
                  <a:pt x="0" y="1082351"/>
                </a:lnTo>
                <a:lnTo>
                  <a:pt x="55983" y="1101012"/>
                </a:lnTo>
                <a:lnTo>
                  <a:pt x="130628" y="1045028"/>
                </a:lnTo>
                <a:lnTo>
                  <a:pt x="214604" y="1082351"/>
                </a:lnTo>
                <a:lnTo>
                  <a:pt x="223935" y="1156996"/>
                </a:lnTo>
                <a:lnTo>
                  <a:pt x="578498" y="1315616"/>
                </a:lnTo>
                <a:lnTo>
                  <a:pt x="793102" y="1296955"/>
                </a:lnTo>
                <a:lnTo>
                  <a:pt x="970383" y="1296955"/>
                </a:lnTo>
                <a:lnTo>
                  <a:pt x="1138335" y="1073020"/>
                </a:lnTo>
                <a:lnTo>
                  <a:pt x="1259632" y="961053"/>
                </a:lnTo>
                <a:lnTo>
                  <a:pt x="1380930" y="1129004"/>
                </a:lnTo>
                <a:lnTo>
                  <a:pt x="1595535" y="1212979"/>
                </a:lnTo>
                <a:lnTo>
                  <a:pt x="1642188" y="1119673"/>
                </a:lnTo>
                <a:lnTo>
                  <a:pt x="1744824" y="1045028"/>
                </a:lnTo>
                <a:lnTo>
                  <a:pt x="1642188" y="895738"/>
                </a:lnTo>
                <a:lnTo>
                  <a:pt x="1586204" y="774440"/>
                </a:lnTo>
                <a:lnTo>
                  <a:pt x="1623526" y="662473"/>
                </a:lnTo>
                <a:lnTo>
                  <a:pt x="1586204" y="559836"/>
                </a:lnTo>
                <a:lnTo>
                  <a:pt x="1576873" y="438538"/>
                </a:lnTo>
                <a:lnTo>
                  <a:pt x="1436914" y="298579"/>
                </a:lnTo>
                <a:lnTo>
                  <a:pt x="1380930" y="0"/>
                </a:lnTo>
                <a:lnTo>
                  <a:pt x="1203649" y="158620"/>
                </a:lnTo>
                <a:lnTo>
                  <a:pt x="1166326" y="410547"/>
                </a:lnTo>
                <a:lnTo>
                  <a:pt x="774441" y="223934"/>
                </a:lnTo>
                <a:lnTo>
                  <a:pt x="737118" y="0"/>
                </a:lnTo>
                <a:lnTo>
                  <a:pt x="587828" y="149289"/>
                </a:lnTo>
                <a:lnTo>
                  <a:pt x="438539" y="93306"/>
                </a:lnTo>
                <a:lnTo>
                  <a:pt x="401216" y="130628"/>
                </a:lnTo>
                <a:lnTo>
                  <a:pt x="289249" y="46653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39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5" grpId="0"/>
      <p:bldP spid="26" grpId="0"/>
      <p:bldP spid="27" grpId="0"/>
      <p:bldP spid="30" grpId="0"/>
      <p:bldP spid="32" grpId="0"/>
      <p:bldP spid="36" grpId="0"/>
      <p:bldP spid="34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3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604176" cy="1116360"/>
          </a:xfrm>
        </p:spPr>
        <p:txBody>
          <a:bodyPr/>
          <a:lstStyle/>
          <a:p>
            <a:pPr eaLnBrk="1" hangingPunct="1"/>
            <a:r>
              <a:rPr lang="fr-FR" altLang="fr-FR" sz="2800" dirty="0"/>
              <a:t>3 – Présentation de l’outil Parapluie</a:t>
            </a:r>
            <a:br>
              <a:rPr lang="fr-FR" altLang="fr-FR" sz="2800" dirty="0"/>
            </a:br>
            <a:endParaRPr lang="fr-FR" altLang="fr-FR" sz="1800" cap="all" dirty="0">
              <a:solidFill>
                <a:schemeClr val="tx2"/>
              </a:solidFill>
              <a:latin typeface="Barlow Condensed SemiBold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B140CB-58E0-457B-8BA6-921D25F82D43}"/>
              </a:ext>
            </a:extLst>
          </p:cNvPr>
          <p:cNvSpPr txBox="1"/>
          <p:nvPr/>
        </p:nvSpPr>
        <p:spPr>
          <a:xfrm>
            <a:off x="1666165" y="2028616"/>
            <a:ext cx="5811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all" spc="0" normalizeH="0" baseline="0" noProof="0" dirty="0">
                <a:ln>
                  <a:noFill/>
                </a:ln>
                <a:solidFill>
                  <a:srgbClr val="008237"/>
                </a:solidFill>
                <a:effectLst/>
                <a:uLnTx/>
                <a:uFillTx/>
                <a:latin typeface="Barlow Condensed SemiBold"/>
                <a:ea typeface="+mn-ea"/>
                <a:cs typeface="+mn-cs"/>
              </a:rPr>
              <a:t>M. AFRIT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all" spc="0" normalizeH="0" baseline="0" noProof="0" dirty="0">
              <a:ln>
                <a:noFill/>
              </a:ln>
              <a:solidFill>
                <a:srgbClr val="008237"/>
              </a:solidFill>
              <a:effectLst/>
              <a:uLnTx/>
              <a:uFillTx/>
              <a:latin typeface="Barlow Condensed SemiBold"/>
              <a:ea typeface="+mn-ea"/>
              <a:cs typeface="+mn-cs"/>
            </a:endParaRPr>
          </a:p>
          <a:p>
            <a:pPr lvl="0" algn="ctr">
              <a:defRPr/>
            </a:pPr>
            <a:r>
              <a:rPr lang="fr-FR" dirty="0">
                <a:solidFill>
                  <a:srgbClr val="008237"/>
                </a:solidFill>
                <a:latin typeface="Barlow Condensed SemiBold"/>
              </a:rPr>
              <a:t>Chargé de mission Politique de l’eau au SIAAP</a:t>
            </a:r>
            <a:endParaRPr lang="fr-FR" altLang="fr-FR" dirty="0">
              <a:solidFill>
                <a:srgbClr val="008237"/>
              </a:solidFill>
              <a:latin typeface="Barlow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6501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0115" y="5565456"/>
            <a:ext cx="988675" cy="27620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857250"/>
            <a:ext cx="9144000" cy="5143500"/>
            <a:chOff x="0" y="0"/>
            <a:chExt cx="1219200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131060" cy="6125210"/>
            </a:xfrm>
            <a:custGeom>
              <a:avLst/>
              <a:gdLst/>
              <a:ahLst/>
              <a:cxnLst/>
              <a:rect l="l" t="t" r="r" b="b"/>
              <a:pathLst>
                <a:path w="2131060" h="6125210">
                  <a:moveTo>
                    <a:pt x="2130552" y="6111240"/>
                  </a:moveTo>
                  <a:lnTo>
                    <a:pt x="812292" y="611124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6124956"/>
                  </a:lnTo>
                  <a:lnTo>
                    <a:pt x="507492" y="6124956"/>
                  </a:lnTo>
                  <a:lnTo>
                    <a:pt x="812292" y="6124956"/>
                  </a:lnTo>
                  <a:lnTo>
                    <a:pt x="2130552" y="6124956"/>
                  </a:lnTo>
                  <a:lnTo>
                    <a:pt x="2130552" y="6111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24955"/>
              <a:ext cx="12192000" cy="73304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10823" y="1753934"/>
            <a:ext cx="297846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53" dirty="0">
                <a:latin typeface="Arial"/>
                <a:cs typeface="Arial"/>
              </a:rPr>
              <a:t>CLASSE</a:t>
            </a:r>
            <a:r>
              <a:rPr b="1" spc="158" dirty="0">
                <a:latin typeface="Arial"/>
                <a:cs typeface="Arial"/>
              </a:rPr>
              <a:t> </a:t>
            </a:r>
            <a:r>
              <a:rPr b="1" spc="53" dirty="0">
                <a:latin typeface="Arial"/>
                <a:cs typeface="Arial"/>
              </a:rPr>
              <a:t>D’EAU</a:t>
            </a:r>
            <a:r>
              <a:rPr b="1" spc="176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–</a:t>
            </a:r>
            <a:r>
              <a:rPr b="1" spc="127" dirty="0">
                <a:latin typeface="Arial"/>
                <a:cs typeface="Arial"/>
              </a:rPr>
              <a:t> </a:t>
            </a:r>
            <a:r>
              <a:rPr b="1" spc="49" dirty="0">
                <a:latin typeface="Arial"/>
                <a:cs typeface="Arial"/>
              </a:rPr>
              <a:t>SMBVB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010823" y="2247900"/>
            <a:ext cx="6026944" cy="866743"/>
          </a:xfrm>
          <a:prstGeom prst="rect">
            <a:avLst/>
          </a:prstGeom>
        </p:spPr>
        <p:txBody>
          <a:bodyPr vert="horz" wrap="square" lIns="0" tIns="40481" rIns="0" bIns="0" rtlCol="0">
            <a:spAutoFit/>
          </a:bodyPr>
          <a:lstStyle/>
          <a:p>
            <a:pPr marL="9525" marR="3810" defTabSz="685800">
              <a:lnSpc>
                <a:spcPts val="1943"/>
              </a:lnSpc>
              <a:spcBef>
                <a:spcPts val="319"/>
              </a:spcBef>
            </a:pPr>
            <a:r>
              <a:rPr spc="53" dirty="0">
                <a:solidFill>
                  <a:srgbClr val="459DD0"/>
                </a:solidFill>
                <a:latin typeface="Arial MT"/>
                <a:cs typeface="Arial MT"/>
              </a:rPr>
              <a:t>Outil</a:t>
            </a:r>
            <a:r>
              <a:rPr spc="153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60" dirty="0">
                <a:solidFill>
                  <a:srgbClr val="459DD0"/>
                </a:solidFill>
                <a:latin typeface="Arial MT"/>
                <a:cs typeface="Arial MT"/>
              </a:rPr>
              <a:t>Parapluie</a:t>
            </a:r>
            <a:r>
              <a:rPr spc="203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459DD0"/>
                </a:solidFill>
                <a:latin typeface="Arial MT"/>
                <a:cs typeface="Arial MT"/>
              </a:rPr>
              <a:t>–</a:t>
            </a:r>
            <a:r>
              <a:rPr spc="143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30" dirty="0">
                <a:solidFill>
                  <a:srgbClr val="459DD0"/>
                </a:solidFill>
                <a:latin typeface="Arial MT"/>
                <a:cs typeface="Arial MT"/>
              </a:rPr>
              <a:t>Un</a:t>
            </a:r>
            <a:r>
              <a:rPr spc="153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53" dirty="0">
                <a:solidFill>
                  <a:srgbClr val="459DD0"/>
                </a:solidFill>
                <a:latin typeface="Arial MT"/>
                <a:cs typeface="Arial MT"/>
              </a:rPr>
              <a:t>outil</a:t>
            </a:r>
            <a:r>
              <a:rPr spc="165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49" dirty="0">
                <a:solidFill>
                  <a:srgbClr val="459DD0"/>
                </a:solidFill>
                <a:latin typeface="Arial MT"/>
                <a:cs typeface="Arial MT"/>
              </a:rPr>
              <a:t>pour</a:t>
            </a:r>
            <a:r>
              <a:rPr spc="16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30" dirty="0">
                <a:solidFill>
                  <a:srgbClr val="459DD0"/>
                </a:solidFill>
                <a:latin typeface="Arial MT"/>
                <a:cs typeface="Arial MT"/>
              </a:rPr>
              <a:t>la</a:t>
            </a:r>
            <a:r>
              <a:rPr spc="150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64" dirty="0">
                <a:solidFill>
                  <a:srgbClr val="459DD0"/>
                </a:solidFill>
                <a:latin typeface="Arial MT"/>
                <a:cs typeface="Arial MT"/>
              </a:rPr>
              <a:t>systématisation</a:t>
            </a:r>
            <a:r>
              <a:rPr spc="18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30" dirty="0">
                <a:solidFill>
                  <a:srgbClr val="459DD0"/>
                </a:solidFill>
                <a:latin typeface="Arial MT"/>
                <a:cs typeface="Arial MT"/>
              </a:rPr>
              <a:t>de</a:t>
            </a:r>
            <a:r>
              <a:rPr spc="150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30" dirty="0">
                <a:solidFill>
                  <a:srgbClr val="459DD0"/>
                </a:solidFill>
                <a:latin typeface="Arial MT"/>
                <a:cs typeface="Arial MT"/>
              </a:rPr>
              <a:t>la </a:t>
            </a:r>
            <a:r>
              <a:rPr spc="-49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56" dirty="0">
                <a:solidFill>
                  <a:srgbClr val="459DD0"/>
                </a:solidFill>
                <a:latin typeface="Arial MT"/>
                <a:cs typeface="Arial MT"/>
              </a:rPr>
              <a:t>gestion</a:t>
            </a:r>
            <a:r>
              <a:rPr spc="172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-4" dirty="0">
                <a:solidFill>
                  <a:srgbClr val="459DD0"/>
                </a:solidFill>
                <a:latin typeface="Arial MT"/>
                <a:cs typeface="Arial MT"/>
              </a:rPr>
              <a:t>à</a:t>
            </a:r>
            <a:r>
              <a:rPr spc="143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30" dirty="0">
                <a:solidFill>
                  <a:srgbClr val="459DD0"/>
                </a:solidFill>
                <a:latin typeface="Arial MT"/>
                <a:cs typeface="Arial MT"/>
              </a:rPr>
              <a:t>la</a:t>
            </a:r>
            <a:r>
              <a:rPr spc="15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56" dirty="0">
                <a:solidFill>
                  <a:srgbClr val="459DD0"/>
                </a:solidFill>
                <a:latin typeface="Arial MT"/>
                <a:cs typeface="Arial MT"/>
              </a:rPr>
              <a:t>source</a:t>
            </a:r>
            <a:r>
              <a:rPr spc="153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41" dirty="0">
                <a:solidFill>
                  <a:srgbClr val="459DD0"/>
                </a:solidFill>
                <a:latin typeface="Arial MT"/>
                <a:cs typeface="Arial MT"/>
              </a:rPr>
              <a:t>des</a:t>
            </a:r>
            <a:r>
              <a:rPr spc="16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49" dirty="0">
                <a:solidFill>
                  <a:srgbClr val="459DD0"/>
                </a:solidFill>
                <a:latin typeface="Arial MT"/>
                <a:cs typeface="Arial MT"/>
              </a:rPr>
              <a:t>eaux</a:t>
            </a:r>
            <a:r>
              <a:rPr spc="16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60" dirty="0">
                <a:solidFill>
                  <a:srgbClr val="459DD0"/>
                </a:solidFill>
                <a:latin typeface="Arial MT"/>
                <a:cs typeface="Arial MT"/>
              </a:rPr>
              <a:t>pluviales</a:t>
            </a:r>
            <a:endParaRPr>
              <a:solidFill>
                <a:prstClr val="black"/>
              </a:solidFill>
              <a:latin typeface="Arial MT"/>
              <a:cs typeface="Arial MT"/>
            </a:endParaRPr>
          </a:p>
          <a:p>
            <a:pPr marL="9525" defTabSz="685800">
              <a:spcBef>
                <a:spcPts val="1174"/>
              </a:spcBef>
            </a:pPr>
            <a:r>
              <a:rPr sz="1200" b="1" spc="-8" dirty="0">
                <a:solidFill>
                  <a:srgbClr val="459DD0"/>
                </a:solidFill>
                <a:latin typeface="Arial"/>
                <a:cs typeface="Arial"/>
              </a:rPr>
              <a:t>Lundi</a:t>
            </a:r>
            <a:r>
              <a:rPr sz="1200" b="1" spc="4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459DD0"/>
                </a:solidFill>
                <a:latin typeface="Arial"/>
                <a:cs typeface="Arial"/>
              </a:rPr>
              <a:t>31</a:t>
            </a:r>
            <a:r>
              <a:rPr sz="1200" b="1" spc="-15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459DD0"/>
                </a:solidFill>
                <a:latin typeface="Arial"/>
                <a:cs typeface="Arial"/>
              </a:rPr>
              <a:t>mai</a:t>
            </a:r>
            <a:r>
              <a:rPr sz="1200" b="1" spc="4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459DD0"/>
                </a:solidFill>
                <a:latin typeface="Arial"/>
                <a:cs typeface="Arial"/>
              </a:rPr>
              <a:t>2021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854" y="4356735"/>
            <a:ext cx="4556284" cy="8984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1506854" defTabSz="685800">
              <a:spcBef>
                <a:spcPts val="75"/>
              </a:spcBef>
            </a:pPr>
            <a:r>
              <a:rPr sz="1050" b="1" spc="-4" dirty="0">
                <a:solidFill>
                  <a:srgbClr val="459DD0"/>
                </a:solidFill>
                <a:latin typeface="Arial"/>
                <a:cs typeface="Arial"/>
              </a:rPr>
              <a:t>Bilel </a:t>
            </a:r>
            <a:r>
              <a:rPr sz="1050" b="1" spc="-11" dirty="0">
                <a:solidFill>
                  <a:srgbClr val="459DD0"/>
                </a:solidFill>
                <a:latin typeface="Arial"/>
                <a:cs typeface="Arial"/>
              </a:rPr>
              <a:t>AFRIT </a:t>
            </a:r>
            <a:r>
              <a:rPr sz="1050" dirty="0">
                <a:solidFill>
                  <a:srgbClr val="459DD0"/>
                </a:solidFill>
                <a:latin typeface="Arial MT"/>
                <a:cs typeface="Arial MT"/>
              </a:rPr>
              <a:t>– </a:t>
            </a:r>
            <a:r>
              <a:rPr sz="1050" spc="-4" dirty="0">
                <a:solidFill>
                  <a:srgbClr val="459DD0"/>
                </a:solidFill>
                <a:latin typeface="Arial MT"/>
                <a:cs typeface="Arial MT"/>
              </a:rPr>
              <a:t>Chargé de mission politique de l’eau, </a:t>
            </a:r>
            <a:r>
              <a:rPr sz="1050" spc="-28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459DD0"/>
                </a:solidFill>
                <a:latin typeface="Arial MT"/>
                <a:cs typeface="Arial MT"/>
              </a:rPr>
              <a:t>Direction</a:t>
            </a:r>
            <a:r>
              <a:rPr sz="1050" spc="-26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459DD0"/>
                </a:solidFill>
                <a:latin typeface="Arial MT"/>
                <a:cs typeface="Arial MT"/>
              </a:rPr>
              <a:t>de</a:t>
            </a:r>
            <a:r>
              <a:rPr sz="1050" spc="-15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459DD0"/>
                </a:solidFill>
                <a:latin typeface="Arial MT"/>
                <a:cs typeface="Arial MT"/>
              </a:rPr>
              <a:t>la</a:t>
            </a:r>
            <a:r>
              <a:rPr sz="1050" spc="-1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459DD0"/>
                </a:solidFill>
                <a:latin typeface="Arial MT"/>
                <a:cs typeface="Arial MT"/>
              </a:rPr>
              <a:t>Stratégie</a:t>
            </a:r>
            <a:r>
              <a:rPr sz="1050" spc="-3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459DD0"/>
                </a:solidFill>
                <a:latin typeface="Arial MT"/>
                <a:cs typeface="Arial MT"/>
              </a:rPr>
              <a:t>territoriale</a:t>
            </a:r>
            <a:endParaRPr sz="105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>
              <a:spcBef>
                <a:spcPts val="8"/>
              </a:spcBef>
            </a:pPr>
            <a:endParaRPr sz="938">
              <a:solidFill>
                <a:prstClr val="black"/>
              </a:solidFill>
              <a:latin typeface="Arial MT"/>
              <a:cs typeface="Arial MT"/>
            </a:endParaRPr>
          </a:p>
          <a:p>
            <a:pPr marL="9525" defTabSz="685800">
              <a:spcBef>
                <a:spcPts val="4"/>
              </a:spcBef>
            </a:pPr>
            <a:r>
              <a:rPr sz="900" b="1" spc="-11" dirty="0">
                <a:solidFill>
                  <a:srgbClr val="459DD0"/>
                </a:solidFill>
                <a:latin typeface="Arial"/>
                <a:cs typeface="Arial"/>
              </a:rPr>
              <a:t>SIAAP</a:t>
            </a:r>
            <a:r>
              <a:rPr sz="900" b="1" spc="34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459DD0"/>
                </a:solidFill>
                <a:latin typeface="Arial MT"/>
                <a:cs typeface="Arial MT"/>
              </a:rPr>
              <a:t>–</a:t>
            </a:r>
            <a:r>
              <a:rPr sz="900" spc="-4" dirty="0">
                <a:solidFill>
                  <a:srgbClr val="459DD0"/>
                </a:solidFill>
                <a:latin typeface="Arial MT"/>
                <a:cs typeface="Arial MT"/>
              </a:rPr>
              <a:t> Syndicat</a:t>
            </a:r>
            <a:r>
              <a:rPr sz="900" spc="-1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900" spc="-4" dirty="0">
                <a:solidFill>
                  <a:srgbClr val="459DD0"/>
                </a:solidFill>
                <a:latin typeface="Arial MT"/>
                <a:cs typeface="Arial MT"/>
              </a:rPr>
              <a:t>interdépartemental</a:t>
            </a:r>
            <a:r>
              <a:rPr sz="900" spc="-26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459DD0"/>
                </a:solidFill>
                <a:latin typeface="Arial MT"/>
                <a:cs typeface="Arial MT"/>
              </a:rPr>
              <a:t>pour</a:t>
            </a:r>
            <a:r>
              <a:rPr sz="900" spc="-15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900" spc="-4" dirty="0">
                <a:solidFill>
                  <a:srgbClr val="459DD0"/>
                </a:solidFill>
                <a:latin typeface="Arial MT"/>
                <a:cs typeface="Arial MT"/>
              </a:rPr>
              <a:t>l’assainissement</a:t>
            </a:r>
            <a:r>
              <a:rPr sz="900" spc="-23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459DD0"/>
                </a:solidFill>
                <a:latin typeface="Arial MT"/>
                <a:cs typeface="Arial MT"/>
              </a:rPr>
              <a:t>de</a:t>
            </a:r>
            <a:r>
              <a:rPr sz="900" spc="-4" dirty="0">
                <a:solidFill>
                  <a:srgbClr val="459DD0"/>
                </a:solidFill>
                <a:latin typeface="Arial MT"/>
                <a:cs typeface="Arial MT"/>
              </a:rPr>
              <a:t> l’agglomération</a:t>
            </a:r>
            <a:r>
              <a:rPr sz="900" spc="-19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900" spc="-4" dirty="0">
                <a:solidFill>
                  <a:srgbClr val="459DD0"/>
                </a:solidFill>
                <a:latin typeface="Arial MT"/>
                <a:cs typeface="Arial MT"/>
              </a:rPr>
              <a:t>parisienne</a:t>
            </a:r>
            <a:endParaRPr sz="90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/>
            <a:endParaRPr sz="938">
              <a:solidFill>
                <a:prstClr val="black"/>
              </a:solidFill>
              <a:latin typeface="Arial MT"/>
              <a:cs typeface="Arial MT"/>
            </a:endParaRPr>
          </a:p>
          <a:p>
            <a:pPr marL="9525" defTabSz="685800"/>
            <a:r>
              <a:rPr sz="900" b="1" i="1" spc="-4" dirty="0">
                <a:solidFill>
                  <a:srgbClr val="459DD0"/>
                </a:solidFill>
                <a:latin typeface="Arial"/>
                <a:cs typeface="Arial"/>
              </a:rPr>
              <a:t>Contact </a:t>
            </a:r>
            <a:r>
              <a:rPr sz="900" i="1" dirty="0">
                <a:solidFill>
                  <a:srgbClr val="459DD0"/>
                </a:solidFill>
                <a:latin typeface="Arial"/>
                <a:cs typeface="Arial"/>
              </a:rPr>
              <a:t>: </a:t>
            </a:r>
            <a:r>
              <a:rPr sz="900" i="1" spc="-4" dirty="0">
                <a:solidFill>
                  <a:srgbClr val="459DD0"/>
                </a:solidFill>
                <a:latin typeface="Arial"/>
                <a:cs typeface="Arial"/>
                <a:hlinkClick r:id="rId4"/>
              </a:rPr>
              <a:t>bilel.afrit@siaap.fr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54021" y="4465905"/>
            <a:ext cx="1788719" cy="4956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1037425"/>
            <a:ext cx="6852285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dirty="0"/>
              <a:t>UN</a:t>
            </a:r>
            <a:r>
              <a:rPr sz="2400" spc="-49" dirty="0"/>
              <a:t> </a:t>
            </a:r>
            <a:r>
              <a:rPr sz="2400" spc="-4" dirty="0"/>
              <a:t>TERRITOIRE</a:t>
            </a:r>
            <a:r>
              <a:rPr sz="2400" spc="-34" dirty="0"/>
              <a:t> </a:t>
            </a:r>
            <a:r>
              <a:rPr sz="2400" spc="-15" dirty="0"/>
              <a:t>PARTICULIÈREMENT</a:t>
            </a:r>
            <a:r>
              <a:rPr sz="2400" spc="-64" dirty="0"/>
              <a:t> </a:t>
            </a:r>
            <a:r>
              <a:rPr sz="2400" dirty="0"/>
              <a:t>ÉTENDU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45896" y="1473613"/>
            <a:ext cx="7860983" cy="109661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</a:pP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entre</a:t>
            </a:r>
            <a:r>
              <a:rPr sz="1650" spc="1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plusieurs acteurs</a:t>
            </a:r>
            <a:r>
              <a:rPr sz="1650" spc="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qui</a:t>
            </a:r>
            <a:r>
              <a:rPr sz="1650" dirty="0">
                <a:solidFill>
                  <a:srgbClr val="459DD0"/>
                </a:solidFill>
                <a:latin typeface="Arial MT"/>
                <a:cs typeface="Arial MT"/>
              </a:rPr>
              <a:t> nécessite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une</a:t>
            </a:r>
            <a:r>
              <a:rPr sz="1650" spc="1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coordination</a:t>
            </a:r>
            <a:endParaRPr sz="1650">
              <a:solidFill>
                <a:prstClr val="black"/>
              </a:solidFill>
              <a:latin typeface="Arial MT"/>
              <a:cs typeface="Arial MT"/>
            </a:endParaRPr>
          </a:p>
          <a:p>
            <a:pPr marL="9525" marR="3810" defTabSz="685800">
              <a:spcBef>
                <a:spcPts val="1121"/>
              </a:spcBef>
            </a:pP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Un</a:t>
            </a:r>
            <a:r>
              <a:rPr sz="150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périmètre</a:t>
            </a:r>
            <a:r>
              <a:rPr sz="1500" spc="-2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de collecte</a:t>
            </a:r>
            <a:r>
              <a:rPr sz="150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étendu</a:t>
            </a:r>
            <a:r>
              <a:rPr sz="150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52</a:t>
            </a:r>
            <a:r>
              <a:rPr sz="150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maîtres</a:t>
            </a:r>
            <a:r>
              <a:rPr sz="1500" spc="-2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d'ouvrage</a:t>
            </a:r>
            <a:r>
              <a:rPr sz="150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50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natures</a:t>
            </a:r>
            <a:r>
              <a:rPr sz="150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et</a:t>
            </a:r>
            <a:r>
              <a:rPr sz="150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50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tailles</a:t>
            </a:r>
            <a:r>
              <a:rPr sz="150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très</a:t>
            </a:r>
            <a:r>
              <a:rPr sz="1500" spc="-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diverses</a:t>
            </a:r>
            <a:r>
              <a:rPr sz="150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: </a:t>
            </a:r>
            <a:r>
              <a:rPr sz="1500" spc="-40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communes,</a:t>
            </a:r>
            <a:r>
              <a:rPr sz="1500" spc="-4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5" dirty="0">
                <a:solidFill>
                  <a:prstClr val="black"/>
                </a:solidFill>
                <a:latin typeface="Arial MT"/>
                <a:cs typeface="Arial MT"/>
              </a:rPr>
              <a:t>EPT,</a:t>
            </a:r>
            <a:r>
              <a:rPr sz="150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EPCI, départements,</a:t>
            </a:r>
            <a:r>
              <a:rPr sz="1500" spc="-3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syndicats</a:t>
            </a:r>
            <a:r>
              <a:rPr sz="1500" spc="-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mixtes.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  <a:p>
            <a:pPr marL="9525" defTabSz="685800"/>
            <a:r>
              <a:rPr sz="1500" b="1" u="heavy" dirty="0">
                <a:solidFill>
                  <a:srgbClr val="459DD0"/>
                </a:solidFill>
                <a:uFill>
                  <a:solidFill>
                    <a:srgbClr val="459DD0"/>
                  </a:solidFill>
                </a:uFill>
                <a:latin typeface="Arial"/>
                <a:cs typeface="Arial"/>
              </a:rPr>
              <a:t>=&gt;</a:t>
            </a:r>
            <a:r>
              <a:rPr sz="1500" b="1" u="heavy" spc="-26" dirty="0">
                <a:solidFill>
                  <a:srgbClr val="459DD0"/>
                </a:solidFill>
                <a:uFill>
                  <a:solidFill>
                    <a:srgbClr val="459DD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dirty="0">
                <a:solidFill>
                  <a:srgbClr val="459DD0"/>
                </a:solidFill>
                <a:uFill>
                  <a:solidFill>
                    <a:srgbClr val="459DD0"/>
                  </a:solidFill>
                </a:uFill>
                <a:latin typeface="Arial"/>
                <a:cs typeface="Arial"/>
              </a:rPr>
              <a:t>288</a:t>
            </a:r>
            <a:r>
              <a:rPr sz="1500" b="1" u="heavy" spc="-19" dirty="0">
                <a:solidFill>
                  <a:srgbClr val="459DD0"/>
                </a:solidFill>
                <a:uFill>
                  <a:solidFill>
                    <a:srgbClr val="459DD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dirty="0">
                <a:solidFill>
                  <a:srgbClr val="459DD0"/>
                </a:solidFill>
                <a:uFill>
                  <a:solidFill>
                    <a:srgbClr val="459DD0"/>
                  </a:solidFill>
                </a:uFill>
                <a:latin typeface="Arial"/>
                <a:cs typeface="Arial"/>
              </a:rPr>
              <a:t>communes</a:t>
            </a:r>
            <a:r>
              <a:rPr sz="1500" b="1" u="heavy" spc="-19" dirty="0">
                <a:solidFill>
                  <a:srgbClr val="459DD0"/>
                </a:solidFill>
                <a:uFill>
                  <a:solidFill>
                    <a:srgbClr val="459DD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dirty="0">
                <a:solidFill>
                  <a:srgbClr val="459DD0"/>
                </a:solidFill>
                <a:uFill>
                  <a:solidFill>
                    <a:srgbClr val="459DD0"/>
                  </a:solidFill>
                </a:uFill>
                <a:latin typeface="Arial"/>
                <a:cs typeface="Arial"/>
              </a:rPr>
              <a:t>–</a:t>
            </a:r>
            <a:r>
              <a:rPr sz="1500" b="1" u="heavy" spc="-19" dirty="0">
                <a:solidFill>
                  <a:srgbClr val="459DD0"/>
                </a:solidFill>
                <a:uFill>
                  <a:solidFill>
                    <a:srgbClr val="459DD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dirty="0">
                <a:solidFill>
                  <a:srgbClr val="459DD0"/>
                </a:solidFill>
                <a:uFill>
                  <a:solidFill>
                    <a:srgbClr val="459DD0"/>
                  </a:solidFill>
                </a:uFill>
                <a:latin typeface="Arial"/>
                <a:cs typeface="Arial"/>
              </a:rPr>
              <a:t>1800</a:t>
            </a:r>
            <a:r>
              <a:rPr sz="1500" b="1" u="heavy" spc="-19" dirty="0">
                <a:solidFill>
                  <a:srgbClr val="459DD0"/>
                </a:solidFill>
                <a:uFill>
                  <a:solidFill>
                    <a:srgbClr val="459DD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dirty="0">
                <a:solidFill>
                  <a:srgbClr val="459DD0"/>
                </a:solidFill>
                <a:uFill>
                  <a:solidFill>
                    <a:srgbClr val="459DD0"/>
                  </a:solidFill>
                </a:uFill>
                <a:latin typeface="Arial"/>
                <a:cs typeface="Arial"/>
              </a:rPr>
              <a:t>km²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9264" y="2679191"/>
            <a:ext cx="3812371" cy="26555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93767" y="2679191"/>
            <a:ext cx="3847044" cy="265976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pc="-4" dirty="0">
                <a:solidFill>
                  <a:prstClr val="black"/>
                </a:solidFill>
              </a:rPr>
              <a:t>28 </a:t>
            </a:r>
            <a:r>
              <a:rPr dirty="0">
                <a:solidFill>
                  <a:prstClr val="black"/>
                </a:solidFill>
              </a:rPr>
              <a:t>mai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spc="-4" dirty="0">
                <a:solidFill>
                  <a:prstClr val="black"/>
                </a:solidFill>
              </a:rPr>
              <a:t> du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Outil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Parapluie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pour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une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systématisation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la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gestion à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la </a:t>
            </a:r>
            <a:r>
              <a:rPr spc="-19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source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des</a:t>
            </a:r>
            <a:r>
              <a:rPr spc="-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pluviales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105318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33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1086" y="1341521"/>
            <a:ext cx="6261354" cy="41311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58079" y="925450"/>
            <a:ext cx="544877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/>
              <a:t>LES ENJEUX</a:t>
            </a:r>
            <a:r>
              <a:rPr spc="11" dirty="0"/>
              <a:t> </a:t>
            </a:r>
            <a:r>
              <a:rPr spc="-4" dirty="0"/>
              <a:t>DE</a:t>
            </a:r>
            <a:r>
              <a:rPr spc="-11" dirty="0"/>
              <a:t> L’ASSAINISSEMENT</a:t>
            </a:r>
            <a:r>
              <a:rPr spc="-15" dirty="0"/>
              <a:t> </a:t>
            </a:r>
            <a:r>
              <a:rPr spc="-4" dirty="0"/>
              <a:t>FRANCILIEN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pc="-4" dirty="0">
                <a:solidFill>
                  <a:prstClr val="black"/>
                </a:solidFill>
              </a:rPr>
              <a:t>28 </a:t>
            </a:r>
            <a:r>
              <a:rPr dirty="0">
                <a:solidFill>
                  <a:prstClr val="black"/>
                </a:solidFill>
              </a:rPr>
              <a:t>mai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spc="-4" dirty="0">
                <a:solidFill>
                  <a:prstClr val="black"/>
                </a:solidFill>
              </a:rPr>
              <a:t> du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Outil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Parapluie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pour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une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systématisation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la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gestion à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la </a:t>
            </a:r>
            <a:r>
              <a:rPr spc="-19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source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des</a:t>
            </a:r>
            <a:r>
              <a:rPr spc="-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pluviales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105318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34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3796" y="2186558"/>
            <a:ext cx="3300737" cy="18856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06958" y="4430267"/>
            <a:ext cx="2998470" cy="447238"/>
          </a:xfrm>
          <a:prstGeom prst="rect">
            <a:avLst/>
          </a:prstGeom>
          <a:solidFill>
            <a:srgbClr val="00AFEF"/>
          </a:solidFill>
        </p:spPr>
        <p:txBody>
          <a:bodyPr vert="horz" wrap="square" lIns="0" tIns="31433" rIns="0" bIns="0" rtlCol="0">
            <a:spAutoFit/>
          </a:bodyPr>
          <a:lstStyle/>
          <a:p>
            <a:pPr marL="682466" marR="379094" indent="-298609" defTabSz="685800">
              <a:spcBef>
                <a:spcPts val="248"/>
              </a:spcBef>
            </a:pPr>
            <a:r>
              <a:rPr sz="1350" spc="-4" dirty="0">
                <a:solidFill>
                  <a:srgbClr val="FFFFFF"/>
                </a:solidFill>
                <a:latin typeface="Arial MT"/>
                <a:cs typeface="Arial MT"/>
              </a:rPr>
              <a:t>Un petit fleuve sous </a:t>
            </a:r>
            <a:r>
              <a:rPr sz="1350" dirty="0">
                <a:solidFill>
                  <a:srgbClr val="FFFFFF"/>
                </a:solidFill>
                <a:latin typeface="Arial MT"/>
                <a:cs typeface="Arial MT"/>
              </a:rPr>
              <a:t>très forte </a:t>
            </a:r>
            <a:r>
              <a:rPr sz="1350" spc="-371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FFFFFF"/>
                </a:solidFill>
                <a:latin typeface="Arial MT"/>
                <a:cs typeface="Arial MT"/>
              </a:rPr>
              <a:t>pression 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4385" y="1583055"/>
            <a:ext cx="2783205" cy="238046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004" rIns="0" bIns="0" rtlCol="0">
            <a:spAutoFit/>
          </a:bodyPr>
          <a:lstStyle/>
          <a:p>
            <a:pPr marL="240506" defTabSz="685800">
              <a:spcBef>
                <a:spcPts val="236"/>
              </a:spcBef>
            </a:pP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Débit</a:t>
            </a:r>
            <a:r>
              <a:rPr sz="13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d’étiage</a:t>
            </a:r>
            <a:r>
              <a:rPr sz="13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à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 Paris</a:t>
            </a:r>
            <a:r>
              <a:rPr sz="13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95m</a:t>
            </a:r>
            <a:r>
              <a:rPr sz="1350" spc="-5" baseline="25462" dirty="0">
                <a:solidFill>
                  <a:prstClr val="black"/>
                </a:solidFill>
                <a:latin typeface="Arial MT"/>
                <a:cs typeface="Arial MT"/>
              </a:rPr>
              <a:t>3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/s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50594" y="2618422"/>
            <a:ext cx="2027396" cy="146969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</a:pP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Diminution</a:t>
            </a:r>
            <a:r>
              <a:rPr sz="1350" spc="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b="1" spc="-4" dirty="0">
                <a:solidFill>
                  <a:srgbClr val="459DD0"/>
                </a:solidFill>
                <a:latin typeface="Arial"/>
                <a:cs typeface="Arial"/>
              </a:rPr>
              <a:t>30</a:t>
            </a:r>
            <a:r>
              <a:rPr sz="1350" b="1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459DD0"/>
                </a:solidFill>
                <a:latin typeface="Arial"/>
                <a:cs typeface="Arial"/>
              </a:rPr>
              <a:t>%</a:t>
            </a:r>
            <a:r>
              <a:rPr sz="1350" b="1" spc="-8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459DD0"/>
                </a:solidFill>
                <a:latin typeface="Arial"/>
                <a:cs typeface="Arial"/>
              </a:rPr>
              <a:t>du </a:t>
            </a:r>
            <a:r>
              <a:rPr sz="1350" b="1" spc="4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459DD0"/>
                </a:solidFill>
                <a:latin typeface="Arial"/>
                <a:cs typeface="Arial"/>
              </a:rPr>
              <a:t>débit</a:t>
            </a:r>
            <a:r>
              <a:rPr sz="1350" b="1" spc="-19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350" spc="-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la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Seine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combiné </a:t>
            </a:r>
            <a:r>
              <a:rPr sz="1350" spc="-36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à une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b="1" spc="-4" dirty="0">
                <a:solidFill>
                  <a:srgbClr val="459DD0"/>
                </a:solidFill>
                <a:latin typeface="Arial"/>
                <a:cs typeface="Arial"/>
              </a:rPr>
              <a:t>augmentation 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du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 nombre </a:t>
            </a:r>
            <a:r>
              <a:rPr sz="1350" b="1" dirty="0">
                <a:solidFill>
                  <a:srgbClr val="459DD0"/>
                </a:solidFill>
                <a:latin typeface="Arial"/>
                <a:cs typeface="Arial"/>
              </a:rPr>
              <a:t>d’habitants.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spcBef>
                <a:spcPts val="26"/>
              </a:spcBef>
            </a:pPr>
            <a:endParaRPr sz="1388">
              <a:solidFill>
                <a:prstClr val="black"/>
              </a:solidFill>
              <a:latin typeface="Arial"/>
              <a:cs typeface="Arial"/>
            </a:endParaRPr>
          </a:p>
          <a:p>
            <a:pPr marL="9525" marR="50483" defTabSz="685800"/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Fragilise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l’atteinte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et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le 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maintien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du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bon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état</a:t>
            </a:r>
            <a:r>
              <a:rPr sz="135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DCE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580376" y="2266569"/>
            <a:ext cx="861060" cy="1434465"/>
            <a:chOff x="10107168" y="1879092"/>
            <a:chExt cx="1148080" cy="1912620"/>
          </a:xfrm>
        </p:grpSpPr>
        <p:sp>
          <p:nvSpPr>
            <p:cNvPr id="7" name="object 7"/>
            <p:cNvSpPr/>
            <p:nvPr/>
          </p:nvSpPr>
          <p:spPr>
            <a:xfrm>
              <a:off x="10365702" y="1898142"/>
              <a:ext cx="574040" cy="1874520"/>
            </a:xfrm>
            <a:custGeom>
              <a:avLst/>
              <a:gdLst/>
              <a:ahLst/>
              <a:cxnLst/>
              <a:rect l="l" t="t" r="r" b="b"/>
              <a:pathLst>
                <a:path w="574040" h="1874520">
                  <a:moveTo>
                    <a:pt x="140881" y="0"/>
                  </a:moveTo>
                  <a:lnTo>
                    <a:pt x="185971" y="36022"/>
                  </a:lnTo>
                  <a:lnTo>
                    <a:pt x="230628" y="72084"/>
                  </a:lnTo>
                  <a:lnTo>
                    <a:pt x="274416" y="108229"/>
                  </a:lnTo>
                  <a:lnTo>
                    <a:pt x="316897" y="144499"/>
                  </a:lnTo>
                  <a:lnTo>
                    <a:pt x="357637" y="180937"/>
                  </a:lnTo>
                  <a:lnTo>
                    <a:pt x="396197" y="217586"/>
                  </a:lnTo>
                  <a:lnTo>
                    <a:pt x="432143" y="254489"/>
                  </a:lnTo>
                  <a:lnTo>
                    <a:pt x="465037" y="291689"/>
                  </a:lnTo>
                  <a:lnTo>
                    <a:pt x="494443" y="329229"/>
                  </a:lnTo>
                  <a:lnTo>
                    <a:pt x="519924" y="367152"/>
                  </a:lnTo>
                  <a:lnTo>
                    <a:pt x="541044" y="405500"/>
                  </a:lnTo>
                  <a:lnTo>
                    <a:pt x="557368" y="444317"/>
                  </a:lnTo>
                  <a:lnTo>
                    <a:pt x="568457" y="483645"/>
                  </a:lnTo>
                  <a:lnTo>
                    <a:pt x="573876" y="523527"/>
                  </a:lnTo>
                  <a:lnTo>
                    <a:pt x="573189" y="564007"/>
                  </a:lnTo>
                  <a:lnTo>
                    <a:pt x="553360" y="629417"/>
                  </a:lnTo>
                  <a:lnTo>
                    <a:pt x="534293" y="662836"/>
                  </a:lnTo>
                  <a:lnTo>
                    <a:pt x="510091" y="696669"/>
                  </a:lnTo>
                  <a:lnTo>
                    <a:pt x="481479" y="730873"/>
                  </a:lnTo>
                  <a:lnTo>
                    <a:pt x="449181" y="765402"/>
                  </a:lnTo>
                  <a:lnTo>
                    <a:pt x="413924" y="800211"/>
                  </a:lnTo>
                  <a:lnTo>
                    <a:pt x="376431" y="835253"/>
                  </a:lnTo>
                  <a:lnTo>
                    <a:pt x="337427" y="870485"/>
                  </a:lnTo>
                  <a:lnTo>
                    <a:pt x="297638" y="905861"/>
                  </a:lnTo>
                  <a:lnTo>
                    <a:pt x="257788" y="941336"/>
                  </a:lnTo>
                  <a:lnTo>
                    <a:pt x="218602" y="976864"/>
                  </a:lnTo>
                  <a:lnTo>
                    <a:pt x="180805" y="1012401"/>
                  </a:lnTo>
                  <a:lnTo>
                    <a:pt x="145122" y="1047901"/>
                  </a:lnTo>
                  <a:lnTo>
                    <a:pt x="112278" y="1083318"/>
                  </a:lnTo>
                  <a:lnTo>
                    <a:pt x="82997" y="1118609"/>
                  </a:lnTo>
                  <a:lnTo>
                    <a:pt x="58005" y="1153726"/>
                  </a:lnTo>
                  <a:lnTo>
                    <a:pt x="38027" y="1188626"/>
                  </a:lnTo>
                  <a:lnTo>
                    <a:pt x="11179" y="1270018"/>
                  </a:lnTo>
                  <a:lnTo>
                    <a:pt x="3373" y="1316722"/>
                  </a:lnTo>
                  <a:lnTo>
                    <a:pt x="0" y="1363379"/>
                  </a:lnTo>
                  <a:lnTo>
                    <a:pt x="688" y="1409992"/>
                  </a:lnTo>
                  <a:lnTo>
                    <a:pt x="5070" y="1456565"/>
                  </a:lnTo>
                  <a:lnTo>
                    <a:pt x="12777" y="1503102"/>
                  </a:lnTo>
                  <a:lnTo>
                    <a:pt x="23437" y="1549606"/>
                  </a:lnTo>
                  <a:lnTo>
                    <a:pt x="36684" y="1596081"/>
                  </a:lnTo>
                  <a:lnTo>
                    <a:pt x="52146" y="1642530"/>
                  </a:lnTo>
                  <a:lnTo>
                    <a:pt x="69455" y="1688957"/>
                  </a:lnTo>
                  <a:lnTo>
                    <a:pt x="88241" y="1735366"/>
                  </a:lnTo>
                  <a:lnTo>
                    <a:pt x="108135" y="1781761"/>
                  </a:lnTo>
                  <a:lnTo>
                    <a:pt x="128768" y="1828144"/>
                  </a:lnTo>
                  <a:lnTo>
                    <a:pt x="149771" y="1874520"/>
                  </a:lnTo>
                </a:path>
              </a:pathLst>
            </a:custGeom>
            <a:ln w="38100">
              <a:solidFill>
                <a:srgbClr val="00D2FF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0107168" y="2275332"/>
              <a:ext cx="1148080" cy="1193800"/>
            </a:xfrm>
            <a:custGeom>
              <a:avLst/>
              <a:gdLst/>
              <a:ahLst/>
              <a:cxnLst/>
              <a:rect l="l" t="t" r="r" b="b"/>
              <a:pathLst>
                <a:path w="1148079" h="1193800">
                  <a:moveTo>
                    <a:pt x="573785" y="0"/>
                  </a:moveTo>
                  <a:lnTo>
                    <a:pt x="526730" y="1977"/>
                  </a:lnTo>
                  <a:lnTo>
                    <a:pt x="480721" y="7807"/>
                  </a:lnTo>
                  <a:lnTo>
                    <a:pt x="435907" y="17337"/>
                  </a:lnTo>
                  <a:lnTo>
                    <a:pt x="392436" y="30412"/>
                  </a:lnTo>
                  <a:lnTo>
                    <a:pt x="350454" y="46880"/>
                  </a:lnTo>
                  <a:lnTo>
                    <a:pt x="310110" y="66587"/>
                  </a:lnTo>
                  <a:lnTo>
                    <a:pt x="271552" y="89380"/>
                  </a:lnTo>
                  <a:lnTo>
                    <a:pt x="234927" y="115104"/>
                  </a:lnTo>
                  <a:lnTo>
                    <a:pt x="200383" y="143607"/>
                  </a:lnTo>
                  <a:lnTo>
                    <a:pt x="168068" y="174736"/>
                  </a:lnTo>
                  <a:lnTo>
                    <a:pt x="138129" y="208336"/>
                  </a:lnTo>
                  <a:lnTo>
                    <a:pt x="110715" y="244254"/>
                  </a:lnTo>
                  <a:lnTo>
                    <a:pt x="85973" y="282337"/>
                  </a:lnTo>
                  <a:lnTo>
                    <a:pt x="64050" y="322432"/>
                  </a:lnTo>
                  <a:lnTo>
                    <a:pt x="45094" y="364384"/>
                  </a:lnTo>
                  <a:lnTo>
                    <a:pt x="29254" y="408041"/>
                  </a:lnTo>
                  <a:lnTo>
                    <a:pt x="16677" y="453249"/>
                  </a:lnTo>
                  <a:lnTo>
                    <a:pt x="7510" y="499855"/>
                  </a:lnTo>
                  <a:lnTo>
                    <a:pt x="1902" y="547705"/>
                  </a:lnTo>
                  <a:lnTo>
                    <a:pt x="0" y="596645"/>
                  </a:lnTo>
                  <a:lnTo>
                    <a:pt x="1902" y="645586"/>
                  </a:lnTo>
                  <a:lnTo>
                    <a:pt x="7510" y="693436"/>
                  </a:lnTo>
                  <a:lnTo>
                    <a:pt x="16677" y="740042"/>
                  </a:lnTo>
                  <a:lnTo>
                    <a:pt x="29254" y="785250"/>
                  </a:lnTo>
                  <a:lnTo>
                    <a:pt x="45094" y="828907"/>
                  </a:lnTo>
                  <a:lnTo>
                    <a:pt x="64050" y="870859"/>
                  </a:lnTo>
                  <a:lnTo>
                    <a:pt x="85973" y="910954"/>
                  </a:lnTo>
                  <a:lnTo>
                    <a:pt x="110715" y="949037"/>
                  </a:lnTo>
                  <a:lnTo>
                    <a:pt x="138129" y="984955"/>
                  </a:lnTo>
                  <a:lnTo>
                    <a:pt x="168068" y="1018555"/>
                  </a:lnTo>
                  <a:lnTo>
                    <a:pt x="200383" y="1049684"/>
                  </a:lnTo>
                  <a:lnTo>
                    <a:pt x="234927" y="1078187"/>
                  </a:lnTo>
                  <a:lnTo>
                    <a:pt x="271552" y="1103911"/>
                  </a:lnTo>
                  <a:lnTo>
                    <a:pt x="310110" y="1126704"/>
                  </a:lnTo>
                  <a:lnTo>
                    <a:pt x="350454" y="1146411"/>
                  </a:lnTo>
                  <a:lnTo>
                    <a:pt x="392436" y="1162879"/>
                  </a:lnTo>
                  <a:lnTo>
                    <a:pt x="435907" y="1175954"/>
                  </a:lnTo>
                  <a:lnTo>
                    <a:pt x="480721" y="1185484"/>
                  </a:lnTo>
                  <a:lnTo>
                    <a:pt x="526730" y="1191314"/>
                  </a:lnTo>
                  <a:lnTo>
                    <a:pt x="573785" y="1193291"/>
                  </a:lnTo>
                  <a:lnTo>
                    <a:pt x="620841" y="1191314"/>
                  </a:lnTo>
                  <a:lnTo>
                    <a:pt x="666850" y="1185484"/>
                  </a:lnTo>
                  <a:lnTo>
                    <a:pt x="711664" y="1175954"/>
                  </a:lnTo>
                  <a:lnTo>
                    <a:pt x="755135" y="1162879"/>
                  </a:lnTo>
                  <a:lnTo>
                    <a:pt x="797117" y="1146411"/>
                  </a:lnTo>
                  <a:lnTo>
                    <a:pt x="837461" y="1126704"/>
                  </a:lnTo>
                  <a:lnTo>
                    <a:pt x="876019" y="1103911"/>
                  </a:lnTo>
                  <a:lnTo>
                    <a:pt x="912644" y="1078187"/>
                  </a:lnTo>
                  <a:lnTo>
                    <a:pt x="947188" y="1049684"/>
                  </a:lnTo>
                  <a:lnTo>
                    <a:pt x="979503" y="1018555"/>
                  </a:lnTo>
                  <a:lnTo>
                    <a:pt x="1009442" y="984955"/>
                  </a:lnTo>
                  <a:lnTo>
                    <a:pt x="1036856" y="949037"/>
                  </a:lnTo>
                  <a:lnTo>
                    <a:pt x="1061598" y="910954"/>
                  </a:lnTo>
                  <a:lnTo>
                    <a:pt x="1083521" y="870859"/>
                  </a:lnTo>
                  <a:lnTo>
                    <a:pt x="1102477" y="828907"/>
                  </a:lnTo>
                  <a:lnTo>
                    <a:pt x="1118317" y="785250"/>
                  </a:lnTo>
                  <a:lnTo>
                    <a:pt x="1130894" y="740042"/>
                  </a:lnTo>
                  <a:lnTo>
                    <a:pt x="1140061" y="693436"/>
                  </a:lnTo>
                  <a:lnTo>
                    <a:pt x="1145669" y="645586"/>
                  </a:lnTo>
                  <a:lnTo>
                    <a:pt x="1147572" y="596645"/>
                  </a:lnTo>
                  <a:lnTo>
                    <a:pt x="1145669" y="547705"/>
                  </a:lnTo>
                  <a:lnTo>
                    <a:pt x="1140061" y="499855"/>
                  </a:lnTo>
                  <a:lnTo>
                    <a:pt x="1130894" y="453249"/>
                  </a:lnTo>
                  <a:lnTo>
                    <a:pt x="1118317" y="408041"/>
                  </a:lnTo>
                  <a:lnTo>
                    <a:pt x="1102477" y="364384"/>
                  </a:lnTo>
                  <a:lnTo>
                    <a:pt x="1083521" y="322432"/>
                  </a:lnTo>
                  <a:lnTo>
                    <a:pt x="1061598" y="282337"/>
                  </a:lnTo>
                  <a:lnTo>
                    <a:pt x="1036856" y="244254"/>
                  </a:lnTo>
                  <a:lnTo>
                    <a:pt x="1009442" y="208336"/>
                  </a:lnTo>
                  <a:lnTo>
                    <a:pt x="979503" y="174736"/>
                  </a:lnTo>
                  <a:lnTo>
                    <a:pt x="947188" y="143607"/>
                  </a:lnTo>
                  <a:lnTo>
                    <a:pt x="912644" y="115104"/>
                  </a:lnTo>
                  <a:lnTo>
                    <a:pt x="876019" y="89380"/>
                  </a:lnTo>
                  <a:lnTo>
                    <a:pt x="837461" y="66587"/>
                  </a:lnTo>
                  <a:lnTo>
                    <a:pt x="797117" y="46880"/>
                  </a:lnTo>
                  <a:lnTo>
                    <a:pt x="755135" y="30412"/>
                  </a:lnTo>
                  <a:lnTo>
                    <a:pt x="711664" y="17337"/>
                  </a:lnTo>
                  <a:lnTo>
                    <a:pt x="666850" y="7807"/>
                  </a:lnTo>
                  <a:lnTo>
                    <a:pt x="620841" y="1977"/>
                  </a:lnTo>
                  <a:lnTo>
                    <a:pt x="573785" y="0"/>
                  </a:lnTo>
                  <a:close/>
                </a:path>
              </a:pathLst>
            </a:custGeom>
            <a:solidFill>
              <a:srgbClr val="00003C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205097" y="4455414"/>
            <a:ext cx="2781300" cy="449580"/>
            <a:chOff x="5606796" y="4797552"/>
            <a:chExt cx="3708400" cy="599440"/>
          </a:xfrm>
        </p:grpSpPr>
        <p:sp>
          <p:nvSpPr>
            <p:cNvPr id="10" name="object 10"/>
            <p:cNvSpPr/>
            <p:nvPr/>
          </p:nvSpPr>
          <p:spPr>
            <a:xfrm>
              <a:off x="5609844" y="4800600"/>
              <a:ext cx="3702050" cy="593090"/>
            </a:xfrm>
            <a:custGeom>
              <a:avLst/>
              <a:gdLst/>
              <a:ahLst/>
              <a:cxnLst/>
              <a:rect l="l" t="t" r="r" b="b"/>
              <a:pathLst>
                <a:path w="3702050" h="593089">
                  <a:moveTo>
                    <a:pt x="3405378" y="0"/>
                  </a:moveTo>
                  <a:lnTo>
                    <a:pt x="3405378" y="148208"/>
                  </a:lnTo>
                  <a:lnTo>
                    <a:pt x="0" y="148208"/>
                  </a:lnTo>
                  <a:lnTo>
                    <a:pt x="0" y="444627"/>
                  </a:lnTo>
                  <a:lnTo>
                    <a:pt x="3405378" y="444627"/>
                  </a:lnTo>
                  <a:lnTo>
                    <a:pt x="3405378" y="592836"/>
                  </a:lnTo>
                  <a:lnTo>
                    <a:pt x="3701796" y="296418"/>
                  </a:lnTo>
                  <a:lnTo>
                    <a:pt x="340537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609844" y="4800600"/>
              <a:ext cx="3702050" cy="593090"/>
            </a:xfrm>
            <a:custGeom>
              <a:avLst/>
              <a:gdLst/>
              <a:ahLst/>
              <a:cxnLst/>
              <a:rect l="l" t="t" r="r" b="b"/>
              <a:pathLst>
                <a:path w="3702050" h="593089">
                  <a:moveTo>
                    <a:pt x="3405378" y="592836"/>
                  </a:moveTo>
                  <a:lnTo>
                    <a:pt x="3405378" y="444627"/>
                  </a:lnTo>
                  <a:lnTo>
                    <a:pt x="0" y="444627"/>
                  </a:lnTo>
                  <a:lnTo>
                    <a:pt x="0" y="148208"/>
                  </a:lnTo>
                  <a:lnTo>
                    <a:pt x="3405378" y="148208"/>
                  </a:lnTo>
                  <a:lnTo>
                    <a:pt x="3405378" y="0"/>
                  </a:lnTo>
                  <a:lnTo>
                    <a:pt x="3701796" y="296418"/>
                  </a:lnTo>
                  <a:lnTo>
                    <a:pt x="3405378" y="592836"/>
                  </a:lnTo>
                </a:path>
              </a:pathLst>
            </a:custGeom>
            <a:ln w="6096">
              <a:solidFill>
                <a:srgbClr val="459DD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267194" y="4526281"/>
            <a:ext cx="1487329" cy="260649"/>
          </a:xfrm>
          <a:prstGeom prst="rect">
            <a:avLst/>
          </a:prstGeom>
          <a:solidFill>
            <a:srgbClr val="00AFEF"/>
          </a:solidFill>
        </p:spPr>
        <p:txBody>
          <a:bodyPr vert="horz" wrap="square" lIns="0" tIns="29528" rIns="0" bIns="0" rtlCol="0">
            <a:spAutoFit/>
          </a:bodyPr>
          <a:lstStyle/>
          <a:p>
            <a:pPr marL="388619" defTabSz="685800">
              <a:spcBef>
                <a:spcPts val="233"/>
              </a:spcBef>
            </a:pP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1500" spc="-3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2050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97807" y="2315528"/>
            <a:ext cx="299561" cy="1370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825" b="1" spc="-4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825" b="1" dirty="0">
                <a:solidFill>
                  <a:prstClr val="black"/>
                </a:solidFill>
                <a:latin typeface="Arial"/>
                <a:cs typeface="Arial"/>
              </a:rPr>
              <a:t>eine</a:t>
            </a:r>
            <a:endParaRPr sz="8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11611" y="2632138"/>
            <a:ext cx="195263" cy="85725"/>
          </a:xfrm>
          <a:custGeom>
            <a:avLst/>
            <a:gdLst/>
            <a:ahLst/>
            <a:cxnLst/>
            <a:rect l="l" t="t" r="r" b="b"/>
            <a:pathLst>
              <a:path w="260350" h="114300">
                <a:moveTo>
                  <a:pt x="224540" y="37592"/>
                </a:moveTo>
                <a:lnTo>
                  <a:pt x="164464" y="37592"/>
                </a:lnTo>
                <a:lnTo>
                  <a:pt x="165480" y="75692"/>
                </a:lnTo>
                <a:lnTo>
                  <a:pt x="146389" y="76149"/>
                </a:lnTo>
                <a:lnTo>
                  <a:pt x="147319" y="114173"/>
                </a:lnTo>
                <a:lnTo>
                  <a:pt x="260222" y="54356"/>
                </a:lnTo>
                <a:lnTo>
                  <a:pt x="224540" y="37592"/>
                </a:lnTo>
                <a:close/>
              </a:path>
              <a:path w="260350" h="114300">
                <a:moveTo>
                  <a:pt x="145457" y="38047"/>
                </a:moveTo>
                <a:lnTo>
                  <a:pt x="0" y="41529"/>
                </a:lnTo>
                <a:lnTo>
                  <a:pt x="1015" y="79629"/>
                </a:lnTo>
                <a:lnTo>
                  <a:pt x="146389" y="76149"/>
                </a:lnTo>
                <a:lnTo>
                  <a:pt x="145457" y="38047"/>
                </a:lnTo>
                <a:close/>
              </a:path>
              <a:path w="260350" h="114300">
                <a:moveTo>
                  <a:pt x="164464" y="37592"/>
                </a:moveTo>
                <a:lnTo>
                  <a:pt x="145457" y="38047"/>
                </a:lnTo>
                <a:lnTo>
                  <a:pt x="146389" y="76149"/>
                </a:lnTo>
                <a:lnTo>
                  <a:pt x="165480" y="75692"/>
                </a:lnTo>
                <a:lnTo>
                  <a:pt x="164464" y="37592"/>
                </a:lnTo>
                <a:close/>
              </a:path>
              <a:path w="260350" h="114300">
                <a:moveTo>
                  <a:pt x="144525" y="0"/>
                </a:moveTo>
                <a:lnTo>
                  <a:pt x="145457" y="38047"/>
                </a:lnTo>
                <a:lnTo>
                  <a:pt x="164464" y="37592"/>
                </a:lnTo>
                <a:lnTo>
                  <a:pt x="224540" y="37592"/>
                </a:lnTo>
                <a:lnTo>
                  <a:pt x="144525" y="0"/>
                </a:lnTo>
                <a:close/>
              </a:path>
            </a:pathLst>
          </a:custGeom>
          <a:solidFill>
            <a:srgbClr val="459DD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12754" y="3480245"/>
            <a:ext cx="195263" cy="85725"/>
          </a:xfrm>
          <a:custGeom>
            <a:avLst/>
            <a:gdLst/>
            <a:ahLst/>
            <a:cxnLst/>
            <a:rect l="l" t="t" r="r" b="b"/>
            <a:pathLst>
              <a:path w="260350" h="114300">
                <a:moveTo>
                  <a:pt x="224540" y="37591"/>
                </a:moveTo>
                <a:lnTo>
                  <a:pt x="164465" y="37591"/>
                </a:lnTo>
                <a:lnTo>
                  <a:pt x="165481" y="75691"/>
                </a:lnTo>
                <a:lnTo>
                  <a:pt x="146389" y="76149"/>
                </a:lnTo>
                <a:lnTo>
                  <a:pt x="147320" y="114173"/>
                </a:lnTo>
                <a:lnTo>
                  <a:pt x="260223" y="54356"/>
                </a:lnTo>
                <a:lnTo>
                  <a:pt x="224540" y="37591"/>
                </a:lnTo>
                <a:close/>
              </a:path>
              <a:path w="260350" h="114300">
                <a:moveTo>
                  <a:pt x="145457" y="38047"/>
                </a:moveTo>
                <a:lnTo>
                  <a:pt x="0" y="41528"/>
                </a:lnTo>
                <a:lnTo>
                  <a:pt x="1016" y="79628"/>
                </a:lnTo>
                <a:lnTo>
                  <a:pt x="146389" y="76149"/>
                </a:lnTo>
                <a:lnTo>
                  <a:pt x="145457" y="38047"/>
                </a:lnTo>
                <a:close/>
              </a:path>
              <a:path w="260350" h="114300">
                <a:moveTo>
                  <a:pt x="164465" y="37591"/>
                </a:moveTo>
                <a:lnTo>
                  <a:pt x="145457" y="38047"/>
                </a:lnTo>
                <a:lnTo>
                  <a:pt x="146389" y="76149"/>
                </a:lnTo>
                <a:lnTo>
                  <a:pt x="165481" y="75691"/>
                </a:lnTo>
                <a:lnTo>
                  <a:pt x="164465" y="37591"/>
                </a:lnTo>
                <a:close/>
              </a:path>
              <a:path w="260350" h="114300">
                <a:moveTo>
                  <a:pt x="144526" y="0"/>
                </a:moveTo>
                <a:lnTo>
                  <a:pt x="145457" y="38047"/>
                </a:lnTo>
                <a:lnTo>
                  <a:pt x="164465" y="37591"/>
                </a:lnTo>
                <a:lnTo>
                  <a:pt x="224540" y="37591"/>
                </a:lnTo>
                <a:lnTo>
                  <a:pt x="144526" y="0"/>
                </a:lnTo>
                <a:close/>
              </a:path>
            </a:pathLst>
          </a:custGeom>
          <a:solidFill>
            <a:srgbClr val="459DD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77176" y="1942243"/>
            <a:ext cx="207597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  <a:tabLst>
                <a:tab pos="1114425" algn="l"/>
              </a:tabLst>
            </a:pPr>
            <a:r>
              <a:rPr sz="1350" b="1" spc="-26" dirty="0">
                <a:solidFill>
                  <a:prstClr val="black"/>
                </a:solidFill>
                <a:latin typeface="Arial"/>
                <a:cs typeface="Arial"/>
              </a:rPr>
              <a:t>Avec</a:t>
            </a:r>
            <a:r>
              <a:rPr sz="1350" b="1" spc="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prstClr val="black"/>
                </a:solidFill>
                <a:latin typeface="Arial"/>
                <a:cs typeface="Arial"/>
              </a:rPr>
              <a:t>la</a:t>
            </a:r>
            <a:r>
              <a:rPr sz="1350" b="1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50" b="1" spc="-8" dirty="0">
                <a:solidFill>
                  <a:prstClr val="black"/>
                </a:solidFill>
                <a:latin typeface="Arial"/>
                <a:cs typeface="Arial"/>
              </a:rPr>
              <a:t>perspective</a:t>
            </a:r>
            <a:r>
              <a:rPr sz="1350" b="1" spc="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prstClr val="black"/>
                </a:solidFill>
                <a:latin typeface="Arial"/>
                <a:cs typeface="Arial"/>
              </a:rPr>
              <a:t>du </a:t>
            </a:r>
            <a:r>
              <a:rPr sz="1350" b="1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prstClr val="black"/>
                </a:solidFill>
                <a:latin typeface="Arial"/>
                <a:cs typeface="Arial"/>
              </a:rPr>
              <a:t>changement	climatique</a:t>
            </a:r>
            <a:r>
              <a:rPr sz="1350" b="1"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pc="-4" dirty="0">
                <a:solidFill>
                  <a:prstClr val="black"/>
                </a:solidFill>
              </a:rPr>
              <a:t>28 </a:t>
            </a:r>
            <a:r>
              <a:rPr dirty="0">
                <a:solidFill>
                  <a:prstClr val="black"/>
                </a:solidFill>
              </a:rPr>
              <a:t>mai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spc="-4" dirty="0">
                <a:solidFill>
                  <a:prstClr val="black"/>
                </a:solidFill>
              </a:rPr>
              <a:t> du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Outil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Parapluie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pour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une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systématisation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la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gestion à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la </a:t>
            </a:r>
            <a:r>
              <a:rPr spc="-19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source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des</a:t>
            </a:r>
            <a:r>
              <a:rPr spc="-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pluviales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105318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35</a:t>
            </a:fld>
            <a:endParaRPr spc="-4" dirty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158079" y="990848"/>
            <a:ext cx="544877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/>
              <a:t>LES</a:t>
            </a:r>
            <a:r>
              <a:rPr dirty="0"/>
              <a:t> </a:t>
            </a:r>
            <a:r>
              <a:rPr spc="-8" dirty="0"/>
              <a:t>ENJEUX</a:t>
            </a:r>
            <a:r>
              <a:rPr spc="15" dirty="0"/>
              <a:t> </a:t>
            </a:r>
            <a:r>
              <a:rPr spc="-4" dirty="0"/>
              <a:t>DE</a:t>
            </a:r>
            <a:r>
              <a:rPr spc="-8" dirty="0"/>
              <a:t> </a:t>
            </a:r>
            <a:r>
              <a:rPr spc="-11" dirty="0"/>
              <a:t>L’ASSAINISSEMENT</a:t>
            </a:r>
            <a:r>
              <a:rPr spc="-15" dirty="0"/>
              <a:t> </a:t>
            </a:r>
            <a:r>
              <a:rPr spc="-4" dirty="0"/>
              <a:t>FRANCILIEN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589100"/>
            <a:ext cx="6293215" cy="771846"/>
          </a:xfrm>
          <a:prstGeom prst="rect">
            <a:avLst/>
          </a:prstGeom>
        </p:spPr>
        <p:txBody>
          <a:bodyPr vert="horz" wrap="square" lIns="0" tIns="40481" rIns="0" bIns="0" rtlCol="0">
            <a:spAutoFit/>
          </a:bodyPr>
          <a:lstStyle/>
          <a:p>
            <a:pPr marL="1306354" marR="3810" indent="-573881">
              <a:lnSpc>
                <a:spcPts val="1943"/>
              </a:lnSpc>
              <a:spcBef>
                <a:spcPts val="319"/>
              </a:spcBef>
            </a:pPr>
            <a:r>
              <a:rPr spc="-4" dirty="0"/>
              <a:t>RAPPEL</a:t>
            </a:r>
            <a:r>
              <a:rPr spc="-60" dirty="0"/>
              <a:t> </a:t>
            </a:r>
            <a:r>
              <a:rPr spc="-4" dirty="0"/>
              <a:t>DES</a:t>
            </a:r>
            <a:r>
              <a:rPr spc="11" dirty="0"/>
              <a:t> </a:t>
            </a:r>
            <a:r>
              <a:rPr spc="-4" dirty="0"/>
              <a:t>OBJECTIFS</a:t>
            </a:r>
            <a:r>
              <a:rPr spc="-11" dirty="0"/>
              <a:t> </a:t>
            </a:r>
            <a:r>
              <a:rPr spc="-4" dirty="0"/>
              <a:t>EAUX</a:t>
            </a:r>
            <a:r>
              <a:rPr spc="8" dirty="0"/>
              <a:t> </a:t>
            </a:r>
            <a:r>
              <a:rPr spc="-4" dirty="0"/>
              <a:t>PLUVIALES</a:t>
            </a:r>
            <a:r>
              <a:rPr spc="19" dirty="0"/>
              <a:t> </a:t>
            </a:r>
            <a:r>
              <a:rPr dirty="0"/>
              <a:t>ET</a:t>
            </a:r>
            <a:r>
              <a:rPr spc="-41" dirty="0"/>
              <a:t> </a:t>
            </a:r>
            <a:r>
              <a:rPr spc="-4" dirty="0"/>
              <a:t>CONCLUSIONS</a:t>
            </a:r>
            <a:r>
              <a:rPr spc="15" dirty="0"/>
              <a:t> </a:t>
            </a:r>
            <a:r>
              <a:rPr spc="-4" dirty="0"/>
              <a:t>DU </a:t>
            </a:r>
            <a:r>
              <a:rPr spc="-488" dirty="0"/>
              <a:t> </a:t>
            </a:r>
            <a:r>
              <a:rPr spc="-4" dirty="0"/>
              <a:t>SCHÉMA</a:t>
            </a:r>
            <a:r>
              <a:rPr spc="-94" dirty="0"/>
              <a:t> </a:t>
            </a:r>
            <a:r>
              <a:rPr spc="-4" dirty="0"/>
              <a:t>DIRECTEUR</a:t>
            </a:r>
            <a:r>
              <a:rPr spc="19" dirty="0"/>
              <a:t> </a:t>
            </a:r>
            <a:r>
              <a:rPr spc="-4" dirty="0"/>
              <a:t>D’ASSAINISSEMENT</a:t>
            </a:r>
            <a:r>
              <a:rPr spc="-8" dirty="0"/>
              <a:t> </a:t>
            </a:r>
            <a:r>
              <a:rPr spc="-4" dirty="0"/>
              <a:t>ZONE</a:t>
            </a:r>
            <a:r>
              <a:rPr spc="-11" dirty="0"/>
              <a:t> </a:t>
            </a:r>
            <a:r>
              <a:rPr spc="-4" dirty="0"/>
              <a:t>SIAAP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45031" y="1501902"/>
            <a:ext cx="5886450" cy="2583180"/>
            <a:chOff x="2193374" y="859536"/>
            <a:chExt cx="7848600" cy="34442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3374" y="1028700"/>
              <a:ext cx="3574965" cy="31477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2703" y="859536"/>
              <a:ext cx="4408932" cy="34442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924300" y="972312"/>
              <a:ext cx="4453255" cy="681355"/>
            </a:xfrm>
            <a:custGeom>
              <a:avLst/>
              <a:gdLst/>
              <a:ahLst/>
              <a:cxnLst/>
              <a:rect l="l" t="t" r="r" b="b"/>
              <a:pathLst>
                <a:path w="4453255" h="681355">
                  <a:moveTo>
                    <a:pt x="0" y="681227"/>
                  </a:moveTo>
                  <a:lnTo>
                    <a:pt x="961644" y="681227"/>
                  </a:lnTo>
                  <a:lnTo>
                    <a:pt x="961644" y="44195"/>
                  </a:lnTo>
                  <a:lnTo>
                    <a:pt x="0" y="44195"/>
                  </a:lnTo>
                  <a:lnTo>
                    <a:pt x="0" y="681227"/>
                  </a:lnTo>
                  <a:close/>
                </a:path>
                <a:path w="4453255" h="681355">
                  <a:moveTo>
                    <a:pt x="3363468" y="419100"/>
                  </a:moveTo>
                  <a:lnTo>
                    <a:pt x="4453128" y="419100"/>
                  </a:lnTo>
                  <a:lnTo>
                    <a:pt x="4453128" y="0"/>
                  </a:lnTo>
                  <a:lnTo>
                    <a:pt x="3363468" y="0"/>
                  </a:lnTo>
                  <a:lnTo>
                    <a:pt x="3363468" y="419100"/>
                  </a:lnTo>
                  <a:close/>
                </a:path>
              </a:pathLst>
            </a:custGeom>
            <a:ln w="579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45361" y="3997071"/>
            <a:ext cx="5661660" cy="1407181"/>
          </a:xfrm>
          <a:prstGeom prst="rect">
            <a:avLst/>
          </a:prstGeom>
          <a:solidFill>
            <a:srgbClr val="00AFEF"/>
          </a:solidFill>
          <a:ln w="12192">
            <a:solidFill>
              <a:srgbClr val="2F7197"/>
            </a:solidFill>
          </a:ln>
        </p:spPr>
        <p:txBody>
          <a:bodyPr vert="horz" wrap="square" lIns="0" tIns="27623" rIns="0" bIns="0" rtlCol="0">
            <a:spAutoFit/>
          </a:bodyPr>
          <a:lstStyle/>
          <a:p>
            <a:pPr marL="493395" marR="486251" algn="ctr" defTabSz="685800">
              <a:spcBef>
                <a:spcPts val="217"/>
              </a:spcBef>
            </a:pPr>
            <a:r>
              <a:rPr sz="15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Objectif « Qualité </a:t>
            </a:r>
            <a:r>
              <a:rPr sz="1500" u="heavy" spc="-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de l’eau </a:t>
            </a:r>
            <a:r>
              <a:rPr sz="15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» :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 +0% </a:t>
            </a:r>
            <a:r>
              <a:rPr sz="1500" spc="-4" dirty="0">
                <a:solidFill>
                  <a:srgbClr val="FFFFFF"/>
                </a:solidFill>
                <a:latin typeface="Arial MT"/>
                <a:cs typeface="Arial MT"/>
              </a:rPr>
              <a:t>d’imperméabilisation </a:t>
            </a:r>
            <a:r>
              <a:rPr sz="1500" spc="-40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Objectif</a:t>
            </a:r>
            <a:r>
              <a:rPr sz="1500" u="heavy" spc="-3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sz="15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Baignade</a:t>
            </a:r>
            <a:r>
              <a:rPr sz="1500" u="heavy" spc="-8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sz="15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:</a:t>
            </a:r>
            <a:r>
              <a:rPr sz="1500" spc="-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1500" spc="-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5 %</a:t>
            </a:r>
            <a:r>
              <a:rPr sz="1500" spc="-1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Arial MT"/>
                <a:cs typeface="Arial MT"/>
              </a:rPr>
              <a:t>d’imperméabilisation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  <a:p>
            <a:pPr algn="ctr" defTabSz="685800"/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=&gt;</a:t>
            </a:r>
            <a:r>
              <a:rPr sz="1500" spc="-1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réduire</a:t>
            </a:r>
            <a:r>
              <a:rPr sz="1500" spc="-3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les</a:t>
            </a:r>
            <a:r>
              <a:rPr sz="1500" spc="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surfaces</a:t>
            </a:r>
            <a:r>
              <a:rPr sz="15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connectées</a:t>
            </a:r>
            <a:r>
              <a:rPr sz="1500" spc="-41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aux</a:t>
            </a:r>
            <a:r>
              <a:rPr sz="1500" spc="-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réseaux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>
              <a:spcBef>
                <a:spcPts val="26"/>
              </a:spcBef>
            </a:pPr>
            <a:endParaRPr sz="1463">
              <a:solidFill>
                <a:prstClr val="black"/>
              </a:solidFill>
              <a:latin typeface="Arial MT"/>
              <a:cs typeface="Arial MT"/>
            </a:endParaRPr>
          </a:p>
          <a:p>
            <a:pPr marL="295751" marR="288131" algn="ctr" defTabSz="685800">
              <a:spcBef>
                <a:spcPts val="4"/>
              </a:spcBef>
            </a:pPr>
            <a:r>
              <a:rPr sz="15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Nous ne</a:t>
            </a:r>
            <a:r>
              <a:rPr sz="1500" b="1" u="heavy" spc="-1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pouvons</a:t>
            </a:r>
            <a:r>
              <a:rPr sz="1500" b="1"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–</a:t>
            </a:r>
            <a:r>
              <a:rPr sz="1500" b="1" u="heavy" spc="-1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et</a:t>
            </a:r>
            <a:r>
              <a:rPr sz="1500" b="1" u="heavy" spc="-1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ne </a:t>
            </a:r>
            <a:r>
              <a:rPr sz="1500" b="1" u="heavy" spc="-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devons</a:t>
            </a:r>
            <a:r>
              <a:rPr sz="1500" b="1" u="heavy" spc="1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–</a:t>
            </a:r>
            <a:r>
              <a:rPr sz="1500" b="1" u="heavy" spc="-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plus</a:t>
            </a:r>
            <a:r>
              <a:rPr sz="1500" b="1"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accepter</a:t>
            </a:r>
            <a:r>
              <a:rPr sz="1500" b="1"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d’eaux </a:t>
            </a:r>
            <a:r>
              <a:rPr sz="1500" b="1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u="heavy" spc="-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pluviales </a:t>
            </a:r>
            <a:r>
              <a:rPr sz="15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dans nos</a:t>
            </a:r>
            <a:r>
              <a:rPr sz="1500" b="1"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réseaux.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pc="-4" dirty="0">
                <a:solidFill>
                  <a:prstClr val="black"/>
                </a:solidFill>
              </a:rPr>
              <a:t>28 </a:t>
            </a:r>
            <a:r>
              <a:rPr dirty="0">
                <a:solidFill>
                  <a:prstClr val="black"/>
                </a:solidFill>
              </a:rPr>
              <a:t>mai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spc="-4" dirty="0">
                <a:solidFill>
                  <a:prstClr val="black"/>
                </a:solidFill>
              </a:rPr>
              <a:t> du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Outil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Parapluie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pour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une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systématisation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la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gestion à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la </a:t>
            </a:r>
            <a:r>
              <a:rPr spc="-19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source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des</a:t>
            </a:r>
            <a:r>
              <a:rPr spc="-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pluviales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105318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36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54471" y="2567178"/>
            <a:ext cx="1653064" cy="1249861"/>
          </a:xfrm>
          <a:prstGeom prst="rect">
            <a:avLst/>
          </a:prstGeom>
          <a:ln w="57911">
            <a:solidFill>
              <a:srgbClr val="FF0000"/>
            </a:solidFill>
          </a:ln>
        </p:spPr>
        <p:txBody>
          <a:bodyPr vert="horz" wrap="square" lIns="0" tIns="94773" rIns="0" bIns="0" rtlCol="0">
            <a:spAutoFit/>
          </a:bodyPr>
          <a:lstStyle/>
          <a:p>
            <a:pPr marL="312896" indent="-143351" defTabSz="685800">
              <a:spcBef>
                <a:spcPts val="746"/>
              </a:spcBef>
              <a:buFontTx/>
              <a:buAutoNum type="arabicPlain"/>
              <a:tabLst>
                <a:tab pos="313373" algn="l"/>
              </a:tabLst>
            </a:pP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350" spc="-3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Pourquoi ?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>
              <a:spcBef>
                <a:spcPts val="8"/>
              </a:spcBef>
              <a:buFont typeface="Arial MT"/>
              <a:buAutoNum type="arabicPlain"/>
            </a:pPr>
            <a:endParaRPr sz="1725">
              <a:solidFill>
                <a:prstClr val="black"/>
              </a:solidFill>
              <a:latin typeface="Arial MT"/>
              <a:cs typeface="Arial MT"/>
            </a:endParaRPr>
          </a:p>
          <a:p>
            <a:pPr marL="317659" indent="-143351" defTabSz="685800">
              <a:buFontTx/>
              <a:buAutoNum type="arabicPlain"/>
              <a:tabLst>
                <a:tab pos="318135" algn="l"/>
              </a:tabLst>
            </a:pP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350" spc="-2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Comment</a:t>
            </a:r>
            <a:r>
              <a:rPr sz="135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?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>
              <a:spcBef>
                <a:spcPts val="8"/>
              </a:spcBef>
              <a:buFont typeface="Arial MT"/>
              <a:buAutoNum type="arabicPlain"/>
            </a:pPr>
            <a:endParaRPr sz="1725">
              <a:solidFill>
                <a:prstClr val="black"/>
              </a:solidFill>
              <a:latin typeface="Arial MT"/>
              <a:cs typeface="Arial MT"/>
            </a:endParaRPr>
          </a:p>
          <a:p>
            <a:pPr marL="312896" indent="-143351" defTabSz="685800">
              <a:buFontTx/>
              <a:buAutoNum type="arabicPlain"/>
              <a:tabLst>
                <a:tab pos="313373" algn="l"/>
              </a:tabLst>
            </a:pP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350" spc="-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Retour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 d’exp.</a:t>
            </a:r>
            <a:r>
              <a:rPr sz="1350" spc="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?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pc="-4" dirty="0">
                <a:solidFill>
                  <a:prstClr val="black"/>
                </a:solidFill>
              </a:rPr>
              <a:t>28 </a:t>
            </a:r>
            <a:r>
              <a:rPr dirty="0">
                <a:solidFill>
                  <a:prstClr val="black"/>
                </a:solidFill>
              </a:rPr>
              <a:t>mai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spc="-4" dirty="0">
                <a:solidFill>
                  <a:prstClr val="black"/>
                </a:solidFill>
              </a:rPr>
              <a:t> du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Outil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Parapluie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pour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une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systématisation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la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gestion à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la </a:t>
            </a:r>
            <a:r>
              <a:rPr spc="-19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source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des</a:t>
            </a:r>
            <a:r>
              <a:rPr spc="-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pluviales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105318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37</a:t>
            </a:fld>
            <a:endParaRPr spc="-4" dirty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92968" y="2300954"/>
            <a:ext cx="81962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</a:pPr>
            <a:r>
              <a:rPr sz="900" spc="-4" dirty="0">
                <a:solidFill>
                  <a:prstClr val="black"/>
                </a:solidFill>
                <a:latin typeface="Arial MT"/>
                <a:cs typeface="Arial MT"/>
              </a:rPr>
              <a:t>Co-élaboré </a:t>
            </a:r>
            <a:r>
              <a:rPr sz="9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Arial MT"/>
                <a:cs typeface="Arial MT"/>
              </a:rPr>
              <a:t>Urbanistes </a:t>
            </a:r>
            <a:r>
              <a:rPr sz="900" dirty="0">
                <a:solidFill>
                  <a:prstClr val="black"/>
                </a:solidFill>
                <a:latin typeface="Arial MT"/>
                <a:cs typeface="Arial MT"/>
              </a:rPr>
              <a:t> Assa</a:t>
            </a:r>
            <a:r>
              <a:rPr sz="900" spc="-4" dirty="0">
                <a:solidFill>
                  <a:prstClr val="black"/>
                </a:solidFill>
                <a:latin typeface="Arial MT"/>
                <a:cs typeface="Arial MT"/>
              </a:rPr>
              <a:t>inisseme</a:t>
            </a:r>
            <a:r>
              <a:rPr sz="900" spc="-11" dirty="0">
                <a:solidFill>
                  <a:prstClr val="black"/>
                </a:solidFill>
                <a:latin typeface="Arial MT"/>
                <a:cs typeface="Arial MT"/>
              </a:rPr>
              <a:t>n</a:t>
            </a:r>
            <a:r>
              <a:rPr sz="900" dirty="0">
                <a:solidFill>
                  <a:prstClr val="black"/>
                </a:solidFill>
                <a:latin typeface="Arial MT"/>
                <a:cs typeface="Arial MT"/>
              </a:rPr>
              <a:t>t</a:t>
            </a:r>
            <a:endParaRPr sz="9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19332" y="996753"/>
            <a:ext cx="6263640" cy="718306"/>
          </a:xfrm>
          <a:prstGeom prst="rect">
            <a:avLst/>
          </a:prstGeom>
        </p:spPr>
        <p:txBody>
          <a:bodyPr vert="horz" wrap="square" lIns="0" tIns="50959" rIns="0" bIns="0" rtlCol="0">
            <a:spAutoFit/>
          </a:bodyPr>
          <a:lstStyle/>
          <a:p>
            <a:pPr marL="1648778" marR="3810" indent="-1639729">
              <a:lnSpc>
                <a:spcPts val="2595"/>
              </a:lnSpc>
              <a:spcBef>
                <a:spcPts val="401"/>
              </a:spcBef>
            </a:pPr>
            <a:r>
              <a:rPr sz="2400" dirty="0"/>
              <a:t>RÉFÉRENTIEL</a:t>
            </a:r>
            <a:r>
              <a:rPr sz="2400" spc="-244" dirty="0"/>
              <a:t> </a:t>
            </a:r>
            <a:r>
              <a:rPr sz="2400" dirty="0"/>
              <a:t>APUR</a:t>
            </a:r>
            <a:r>
              <a:rPr sz="2400" spc="-11" dirty="0"/>
              <a:t> </a:t>
            </a:r>
            <a:r>
              <a:rPr sz="2400" dirty="0"/>
              <a:t>–</a:t>
            </a:r>
            <a:r>
              <a:rPr sz="2400" spc="-8" dirty="0"/>
              <a:t> </a:t>
            </a:r>
            <a:r>
              <a:rPr sz="2400" dirty="0"/>
              <a:t>UN OUTIL</a:t>
            </a:r>
            <a:r>
              <a:rPr sz="2400" spc="-120" dirty="0"/>
              <a:t> </a:t>
            </a:r>
            <a:r>
              <a:rPr sz="2400" dirty="0"/>
              <a:t>POUR</a:t>
            </a:r>
            <a:r>
              <a:rPr sz="2400" spc="-11" dirty="0"/>
              <a:t> </a:t>
            </a:r>
            <a:r>
              <a:rPr sz="2400" dirty="0"/>
              <a:t>UN </a:t>
            </a:r>
            <a:r>
              <a:rPr sz="2400" spc="-656" dirty="0"/>
              <a:t> </a:t>
            </a:r>
            <a:r>
              <a:rPr sz="2400" dirty="0"/>
              <a:t>LANGAGE</a:t>
            </a:r>
            <a:r>
              <a:rPr sz="2400" spc="-15" dirty="0"/>
              <a:t> </a:t>
            </a:r>
            <a:r>
              <a:rPr sz="2400" dirty="0"/>
              <a:t>COMMUN</a:t>
            </a:r>
            <a:endParaRPr sz="24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6342BA-6728-40A7-87FF-B317488EB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56562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250A54-EBFB-4BDB-8DB6-F377C28F7A5B}"/>
              </a:ext>
            </a:extLst>
          </p:cNvPr>
          <p:cNvSpPr/>
          <p:nvPr/>
        </p:nvSpPr>
        <p:spPr>
          <a:xfrm>
            <a:off x="683568" y="5589240"/>
            <a:ext cx="7416824" cy="687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9332" y="996753"/>
            <a:ext cx="6263640" cy="718306"/>
          </a:xfrm>
          <a:prstGeom prst="rect">
            <a:avLst/>
          </a:prstGeom>
        </p:spPr>
        <p:txBody>
          <a:bodyPr vert="horz" wrap="square" lIns="0" tIns="50959" rIns="0" bIns="0" rtlCol="0">
            <a:spAutoFit/>
          </a:bodyPr>
          <a:lstStyle/>
          <a:p>
            <a:pPr marL="1648778" marR="3810" indent="-1639729">
              <a:lnSpc>
                <a:spcPts val="2595"/>
              </a:lnSpc>
              <a:spcBef>
                <a:spcPts val="401"/>
              </a:spcBef>
            </a:pPr>
            <a:r>
              <a:rPr sz="2400" dirty="0"/>
              <a:t>RÉFÉRENTIEL</a:t>
            </a:r>
            <a:r>
              <a:rPr sz="2400" spc="-244" dirty="0"/>
              <a:t> </a:t>
            </a:r>
            <a:r>
              <a:rPr sz="2400" dirty="0"/>
              <a:t>APUR</a:t>
            </a:r>
            <a:r>
              <a:rPr sz="2400" spc="-11" dirty="0"/>
              <a:t> </a:t>
            </a:r>
            <a:r>
              <a:rPr sz="2400" dirty="0"/>
              <a:t>–</a:t>
            </a:r>
            <a:r>
              <a:rPr sz="2400" spc="-8" dirty="0"/>
              <a:t> </a:t>
            </a:r>
            <a:r>
              <a:rPr sz="2400" dirty="0"/>
              <a:t>UN OUTIL</a:t>
            </a:r>
            <a:r>
              <a:rPr sz="2400" spc="-120" dirty="0"/>
              <a:t> </a:t>
            </a:r>
            <a:r>
              <a:rPr sz="2400" dirty="0"/>
              <a:t>POUR</a:t>
            </a:r>
            <a:r>
              <a:rPr sz="2400" spc="-11" dirty="0"/>
              <a:t> </a:t>
            </a:r>
            <a:r>
              <a:rPr sz="2400" dirty="0"/>
              <a:t>UN </a:t>
            </a:r>
            <a:r>
              <a:rPr sz="2400" spc="-656" dirty="0"/>
              <a:t> </a:t>
            </a:r>
            <a:r>
              <a:rPr sz="2400" dirty="0"/>
              <a:t>LANGAGE</a:t>
            </a:r>
            <a:r>
              <a:rPr sz="2400" spc="-15" dirty="0"/>
              <a:t> </a:t>
            </a:r>
            <a:r>
              <a:rPr sz="2400" dirty="0"/>
              <a:t>COMMUN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1267587" y="2011680"/>
            <a:ext cx="1869758" cy="1264444"/>
            <a:chOff x="1690116" y="1539239"/>
            <a:chExt cx="2493010" cy="16859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5356" y="1539239"/>
              <a:ext cx="2477638" cy="4465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0116" y="1947671"/>
              <a:ext cx="2476500" cy="127711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267587" y="3440431"/>
            <a:ext cx="1872615" cy="579596"/>
            <a:chOff x="1690116" y="3444240"/>
            <a:chExt cx="2496820" cy="77279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9928" y="3444240"/>
              <a:ext cx="2476500" cy="4008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0116" y="3845052"/>
              <a:ext cx="2420111" cy="37185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274445" y="4223384"/>
            <a:ext cx="1858804" cy="862013"/>
            <a:chOff x="1699260" y="4488179"/>
            <a:chExt cx="2478405" cy="114935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9928" y="4488179"/>
              <a:ext cx="2467355" cy="4191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9260" y="4885943"/>
              <a:ext cx="2420112" cy="751332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08142" y="1973960"/>
            <a:ext cx="2171700" cy="307124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815333" y="3453003"/>
            <a:ext cx="1160145" cy="391518"/>
          </a:xfrm>
          <a:prstGeom prst="rect">
            <a:avLst/>
          </a:prstGeom>
          <a:ln w="57911">
            <a:solidFill>
              <a:srgbClr val="FF0000"/>
            </a:solidFill>
          </a:ln>
        </p:spPr>
        <p:txBody>
          <a:bodyPr vert="horz" wrap="square" lIns="0" tIns="4763" rIns="0" bIns="0" rtlCol="0">
            <a:spAutoFit/>
          </a:bodyPr>
          <a:lstStyle/>
          <a:p>
            <a:pPr defTabSz="685800">
              <a:spcBef>
                <a:spcPts val="38"/>
              </a:spcBef>
            </a:pPr>
            <a:endParaRPr sz="116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10503" defTabSz="685800"/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Parapluie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192399" y="4058793"/>
            <a:ext cx="1280160" cy="927259"/>
            <a:chOff x="4256532" y="4268723"/>
            <a:chExt cx="1706880" cy="1236345"/>
          </a:xfrm>
        </p:grpSpPr>
        <p:sp>
          <p:nvSpPr>
            <p:cNvPr id="15" name="object 15"/>
            <p:cNvSpPr/>
            <p:nvPr/>
          </p:nvSpPr>
          <p:spPr>
            <a:xfrm>
              <a:off x="4262628" y="4274819"/>
              <a:ext cx="1694814" cy="1224280"/>
            </a:xfrm>
            <a:custGeom>
              <a:avLst/>
              <a:gdLst/>
              <a:ahLst/>
              <a:cxnLst/>
              <a:rect l="l" t="t" r="r" b="b"/>
              <a:pathLst>
                <a:path w="1694814" h="1224279">
                  <a:moveTo>
                    <a:pt x="1694688" y="0"/>
                  </a:moveTo>
                  <a:lnTo>
                    <a:pt x="1440942" y="0"/>
                  </a:lnTo>
                  <a:lnTo>
                    <a:pt x="1440942" y="509269"/>
                  </a:lnTo>
                  <a:lnTo>
                    <a:pt x="1437255" y="554961"/>
                  </a:lnTo>
                  <a:lnTo>
                    <a:pt x="1426581" y="598306"/>
                  </a:lnTo>
                  <a:lnTo>
                    <a:pt x="1409501" y="638722"/>
                  </a:lnTo>
                  <a:lnTo>
                    <a:pt x="1386594" y="675631"/>
                  </a:lnTo>
                  <a:lnTo>
                    <a:pt x="1358439" y="708453"/>
                  </a:lnTo>
                  <a:lnTo>
                    <a:pt x="1325617" y="736608"/>
                  </a:lnTo>
                  <a:lnTo>
                    <a:pt x="1288708" y="759515"/>
                  </a:lnTo>
                  <a:lnTo>
                    <a:pt x="1248292" y="776595"/>
                  </a:lnTo>
                  <a:lnTo>
                    <a:pt x="1204947" y="787269"/>
                  </a:lnTo>
                  <a:lnTo>
                    <a:pt x="1159256" y="790955"/>
                  </a:lnTo>
                  <a:lnTo>
                    <a:pt x="305943" y="790955"/>
                  </a:lnTo>
                  <a:lnTo>
                    <a:pt x="305943" y="611885"/>
                  </a:lnTo>
                  <a:lnTo>
                    <a:pt x="0" y="917828"/>
                  </a:lnTo>
                  <a:lnTo>
                    <a:pt x="305943" y="1223771"/>
                  </a:lnTo>
                  <a:lnTo>
                    <a:pt x="305943" y="1044701"/>
                  </a:lnTo>
                  <a:lnTo>
                    <a:pt x="1159256" y="1044701"/>
                  </a:lnTo>
                  <a:lnTo>
                    <a:pt x="1208001" y="1042513"/>
                  </a:lnTo>
                  <a:lnTo>
                    <a:pt x="1255519" y="1036073"/>
                  </a:lnTo>
                  <a:lnTo>
                    <a:pt x="1301620" y="1025572"/>
                  </a:lnTo>
                  <a:lnTo>
                    <a:pt x="1346114" y="1011197"/>
                  </a:lnTo>
                  <a:lnTo>
                    <a:pt x="1388814" y="993139"/>
                  </a:lnTo>
                  <a:lnTo>
                    <a:pt x="1429530" y="971587"/>
                  </a:lnTo>
                  <a:lnTo>
                    <a:pt x="1468074" y="946730"/>
                  </a:lnTo>
                  <a:lnTo>
                    <a:pt x="1504257" y="918757"/>
                  </a:lnTo>
                  <a:lnTo>
                    <a:pt x="1537890" y="887856"/>
                  </a:lnTo>
                  <a:lnTo>
                    <a:pt x="1568784" y="854219"/>
                  </a:lnTo>
                  <a:lnTo>
                    <a:pt x="1596751" y="818033"/>
                  </a:lnTo>
                  <a:lnTo>
                    <a:pt x="1621601" y="779488"/>
                  </a:lnTo>
                  <a:lnTo>
                    <a:pt x="1643147" y="738773"/>
                  </a:lnTo>
                  <a:lnTo>
                    <a:pt x="1661198" y="696077"/>
                  </a:lnTo>
                  <a:lnTo>
                    <a:pt x="1675566" y="651589"/>
                  </a:lnTo>
                  <a:lnTo>
                    <a:pt x="1686063" y="605500"/>
                  </a:lnTo>
                  <a:lnTo>
                    <a:pt x="1692500" y="557997"/>
                  </a:lnTo>
                  <a:lnTo>
                    <a:pt x="1694688" y="509269"/>
                  </a:lnTo>
                  <a:lnTo>
                    <a:pt x="1694688" y="0"/>
                  </a:lnTo>
                  <a:close/>
                </a:path>
              </a:pathLst>
            </a:custGeom>
            <a:solidFill>
              <a:srgbClr val="459DD0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262628" y="4274819"/>
              <a:ext cx="1694814" cy="1224280"/>
            </a:xfrm>
            <a:custGeom>
              <a:avLst/>
              <a:gdLst/>
              <a:ahLst/>
              <a:cxnLst/>
              <a:rect l="l" t="t" r="r" b="b"/>
              <a:pathLst>
                <a:path w="1694814" h="1224279">
                  <a:moveTo>
                    <a:pt x="1694688" y="0"/>
                  </a:moveTo>
                  <a:lnTo>
                    <a:pt x="1694688" y="509269"/>
                  </a:lnTo>
                  <a:lnTo>
                    <a:pt x="1692500" y="557997"/>
                  </a:lnTo>
                  <a:lnTo>
                    <a:pt x="1686063" y="605500"/>
                  </a:lnTo>
                  <a:lnTo>
                    <a:pt x="1675566" y="651589"/>
                  </a:lnTo>
                  <a:lnTo>
                    <a:pt x="1661198" y="696077"/>
                  </a:lnTo>
                  <a:lnTo>
                    <a:pt x="1643147" y="738773"/>
                  </a:lnTo>
                  <a:lnTo>
                    <a:pt x="1621601" y="779488"/>
                  </a:lnTo>
                  <a:lnTo>
                    <a:pt x="1596751" y="818033"/>
                  </a:lnTo>
                  <a:lnTo>
                    <a:pt x="1568784" y="854219"/>
                  </a:lnTo>
                  <a:lnTo>
                    <a:pt x="1537890" y="887856"/>
                  </a:lnTo>
                  <a:lnTo>
                    <a:pt x="1504257" y="918757"/>
                  </a:lnTo>
                  <a:lnTo>
                    <a:pt x="1468074" y="946730"/>
                  </a:lnTo>
                  <a:lnTo>
                    <a:pt x="1429530" y="971587"/>
                  </a:lnTo>
                  <a:lnTo>
                    <a:pt x="1388814" y="993139"/>
                  </a:lnTo>
                  <a:lnTo>
                    <a:pt x="1346114" y="1011197"/>
                  </a:lnTo>
                  <a:lnTo>
                    <a:pt x="1301620" y="1025572"/>
                  </a:lnTo>
                  <a:lnTo>
                    <a:pt x="1255519" y="1036073"/>
                  </a:lnTo>
                  <a:lnTo>
                    <a:pt x="1208001" y="1042513"/>
                  </a:lnTo>
                  <a:lnTo>
                    <a:pt x="1159256" y="1044701"/>
                  </a:lnTo>
                  <a:lnTo>
                    <a:pt x="305943" y="1044701"/>
                  </a:lnTo>
                  <a:lnTo>
                    <a:pt x="305943" y="1223771"/>
                  </a:lnTo>
                  <a:lnTo>
                    <a:pt x="0" y="917828"/>
                  </a:lnTo>
                  <a:lnTo>
                    <a:pt x="305943" y="611885"/>
                  </a:lnTo>
                  <a:lnTo>
                    <a:pt x="305943" y="790955"/>
                  </a:lnTo>
                  <a:lnTo>
                    <a:pt x="1159256" y="790955"/>
                  </a:lnTo>
                  <a:lnTo>
                    <a:pt x="1204947" y="787269"/>
                  </a:lnTo>
                  <a:lnTo>
                    <a:pt x="1248292" y="776595"/>
                  </a:lnTo>
                  <a:lnTo>
                    <a:pt x="1288708" y="759515"/>
                  </a:lnTo>
                  <a:lnTo>
                    <a:pt x="1325617" y="736608"/>
                  </a:lnTo>
                  <a:lnTo>
                    <a:pt x="1358439" y="708453"/>
                  </a:lnTo>
                  <a:lnTo>
                    <a:pt x="1386594" y="675631"/>
                  </a:lnTo>
                  <a:lnTo>
                    <a:pt x="1409501" y="638722"/>
                  </a:lnTo>
                  <a:lnTo>
                    <a:pt x="1426581" y="598306"/>
                  </a:lnTo>
                  <a:lnTo>
                    <a:pt x="1437255" y="554961"/>
                  </a:lnTo>
                  <a:lnTo>
                    <a:pt x="1440942" y="509269"/>
                  </a:lnTo>
                  <a:lnTo>
                    <a:pt x="1440942" y="0"/>
                  </a:lnTo>
                  <a:lnTo>
                    <a:pt x="1694688" y="0"/>
                  </a:lnTo>
                  <a:close/>
                </a:path>
              </a:pathLst>
            </a:custGeom>
            <a:ln w="12192">
              <a:solidFill>
                <a:srgbClr val="2F7197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192399" y="2116836"/>
            <a:ext cx="1290638" cy="1310164"/>
            <a:chOff x="4256532" y="1679448"/>
            <a:chExt cx="1720850" cy="1746885"/>
          </a:xfrm>
        </p:grpSpPr>
        <p:sp>
          <p:nvSpPr>
            <p:cNvPr id="18" name="object 18"/>
            <p:cNvSpPr/>
            <p:nvPr/>
          </p:nvSpPr>
          <p:spPr>
            <a:xfrm>
              <a:off x="4262628" y="1685544"/>
              <a:ext cx="1708785" cy="1734820"/>
            </a:xfrm>
            <a:custGeom>
              <a:avLst/>
              <a:gdLst/>
              <a:ahLst/>
              <a:cxnLst/>
              <a:rect l="l" t="t" r="r" b="b"/>
              <a:pathLst>
                <a:path w="1708785" h="1734820">
                  <a:moveTo>
                    <a:pt x="352679" y="0"/>
                  </a:moveTo>
                  <a:lnTo>
                    <a:pt x="0" y="252983"/>
                  </a:lnTo>
                  <a:lnTo>
                    <a:pt x="352679" y="505840"/>
                  </a:lnTo>
                  <a:lnTo>
                    <a:pt x="352679" y="382777"/>
                  </a:lnTo>
                  <a:lnTo>
                    <a:pt x="961009" y="382777"/>
                  </a:lnTo>
                  <a:lnTo>
                    <a:pt x="1007959" y="385011"/>
                  </a:lnTo>
                  <a:lnTo>
                    <a:pt x="1053647" y="391575"/>
                  </a:lnTo>
                  <a:lnTo>
                    <a:pt x="1097870" y="402264"/>
                  </a:lnTo>
                  <a:lnTo>
                    <a:pt x="1140421" y="416874"/>
                  </a:lnTo>
                  <a:lnTo>
                    <a:pt x="1181098" y="435201"/>
                  </a:lnTo>
                  <a:lnTo>
                    <a:pt x="1219695" y="457039"/>
                  </a:lnTo>
                  <a:lnTo>
                    <a:pt x="1256009" y="482183"/>
                  </a:lnTo>
                  <a:lnTo>
                    <a:pt x="1289834" y="510430"/>
                  </a:lnTo>
                  <a:lnTo>
                    <a:pt x="1320967" y="541574"/>
                  </a:lnTo>
                  <a:lnTo>
                    <a:pt x="1349202" y="575410"/>
                  </a:lnTo>
                  <a:lnTo>
                    <a:pt x="1374337" y="611734"/>
                  </a:lnTo>
                  <a:lnTo>
                    <a:pt x="1396165" y="650341"/>
                  </a:lnTo>
                  <a:lnTo>
                    <a:pt x="1414482" y="691027"/>
                  </a:lnTo>
                  <a:lnTo>
                    <a:pt x="1429085" y="733586"/>
                  </a:lnTo>
                  <a:lnTo>
                    <a:pt x="1439769" y="777814"/>
                  </a:lnTo>
                  <a:lnTo>
                    <a:pt x="1446329" y="823506"/>
                  </a:lnTo>
                  <a:lnTo>
                    <a:pt x="1448562" y="870457"/>
                  </a:lnTo>
                  <a:lnTo>
                    <a:pt x="1448562" y="1734311"/>
                  </a:lnTo>
                  <a:lnTo>
                    <a:pt x="1708404" y="1734311"/>
                  </a:lnTo>
                  <a:lnTo>
                    <a:pt x="1708404" y="870457"/>
                  </a:lnTo>
                  <a:lnTo>
                    <a:pt x="1706933" y="823194"/>
                  </a:lnTo>
                  <a:lnTo>
                    <a:pt x="1702580" y="776711"/>
                  </a:lnTo>
                  <a:lnTo>
                    <a:pt x="1695432" y="731096"/>
                  </a:lnTo>
                  <a:lnTo>
                    <a:pt x="1685576" y="686438"/>
                  </a:lnTo>
                  <a:lnTo>
                    <a:pt x="1673100" y="642823"/>
                  </a:lnTo>
                  <a:lnTo>
                    <a:pt x="1658092" y="600339"/>
                  </a:lnTo>
                  <a:lnTo>
                    <a:pt x="1640640" y="559073"/>
                  </a:lnTo>
                  <a:lnTo>
                    <a:pt x="1620830" y="519114"/>
                  </a:lnTo>
                  <a:lnTo>
                    <a:pt x="1598750" y="480549"/>
                  </a:lnTo>
                  <a:lnTo>
                    <a:pt x="1574488" y="443466"/>
                  </a:lnTo>
                  <a:lnTo>
                    <a:pt x="1548132" y="407951"/>
                  </a:lnTo>
                  <a:lnTo>
                    <a:pt x="1519769" y="374093"/>
                  </a:lnTo>
                  <a:lnTo>
                    <a:pt x="1489487" y="341979"/>
                  </a:lnTo>
                  <a:lnTo>
                    <a:pt x="1457373" y="311697"/>
                  </a:lnTo>
                  <a:lnTo>
                    <a:pt x="1423515" y="283334"/>
                  </a:lnTo>
                  <a:lnTo>
                    <a:pt x="1388000" y="256978"/>
                  </a:lnTo>
                  <a:lnTo>
                    <a:pt x="1350917" y="232716"/>
                  </a:lnTo>
                  <a:lnTo>
                    <a:pt x="1312352" y="210636"/>
                  </a:lnTo>
                  <a:lnTo>
                    <a:pt x="1272393" y="190826"/>
                  </a:lnTo>
                  <a:lnTo>
                    <a:pt x="1231127" y="173374"/>
                  </a:lnTo>
                  <a:lnTo>
                    <a:pt x="1188643" y="158366"/>
                  </a:lnTo>
                  <a:lnTo>
                    <a:pt x="1145028" y="145890"/>
                  </a:lnTo>
                  <a:lnTo>
                    <a:pt x="1100370" y="136034"/>
                  </a:lnTo>
                  <a:lnTo>
                    <a:pt x="1054755" y="128886"/>
                  </a:lnTo>
                  <a:lnTo>
                    <a:pt x="1008272" y="124533"/>
                  </a:lnTo>
                  <a:lnTo>
                    <a:pt x="961009" y="123062"/>
                  </a:lnTo>
                  <a:lnTo>
                    <a:pt x="352679" y="123062"/>
                  </a:lnTo>
                  <a:lnTo>
                    <a:pt x="352679" y="0"/>
                  </a:lnTo>
                  <a:close/>
                </a:path>
              </a:pathLst>
            </a:custGeom>
            <a:solidFill>
              <a:srgbClr val="459DD0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262628" y="1685544"/>
              <a:ext cx="1708785" cy="1734820"/>
            </a:xfrm>
            <a:custGeom>
              <a:avLst/>
              <a:gdLst/>
              <a:ahLst/>
              <a:cxnLst/>
              <a:rect l="l" t="t" r="r" b="b"/>
              <a:pathLst>
                <a:path w="1708785" h="1734820">
                  <a:moveTo>
                    <a:pt x="1708404" y="1734311"/>
                  </a:moveTo>
                  <a:lnTo>
                    <a:pt x="1708404" y="870457"/>
                  </a:lnTo>
                  <a:lnTo>
                    <a:pt x="1706933" y="823194"/>
                  </a:lnTo>
                  <a:lnTo>
                    <a:pt x="1702580" y="776711"/>
                  </a:lnTo>
                  <a:lnTo>
                    <a:pt x="1695432" y="731096"/>
                  </a:lnTo>
                  <a:lnTo>
                    <a:pt x="1685576" y="686438"/>
                  </a:lnTo>
                  <a:lnTo>
                    <a:pt x="1673100" y="642823"/>
                  </a:lnTo>
                  <a:lnTo>
                    <a:pt x="1658092" y="600339"/>
                  </a:lnTo>
                  <a:lnTo>
                    <a:pt x="1640640" y="559073"/>
                  </a:lnTo>
                  <a:lnTo>
                    <a:pt x="1620830" y="519114"/>
                  </a:lnTo>
                  <a:lnTo>
                    <a:pt x="1598750" y="480549"/>
                  </a:lnTo>
                  <a:lnTo>
                    <a:pt x="1574488" y="443466"/>
                  </a:lnTo>
                  <a:lnTo>
                    <a:pt x="1548132" y="407951"/>
                  </a:lnTo>
                  <a:lnTo>
                    <a:pt x="1519769" y="374093"/>
                  </a:lnTo>
                  <a:lnTo>
                    <a:pt x="1489487" y="341979"/>
                  </a:lnTo>
                  <a:lnTo>
                    <a:pt x="1457373" y="311697"/>
                  </a:lnTo>
                  <a:lnTo>
                    <a:pt x="1423515" y="283334"/>
                  </a:lnTo>
                  <a:lnTo>
                    <a:pt x="1388000" y="256978"/>
                  </a:lnTo>
                  <a:lnTo>
                    <a:pt x="1350917" y="232716"/>
                  </a:lnTo>
                  <a:lnTo>
                    <a:pt x="1312352" y="210636"/>
                  </a:lnTo>
                  <a:lnTo>
                    <a:pt x="1272393" y="190826"/>
                  </a:lnTo>
                  <a:lnTo>
                    <a:pt x="1231127" y="173374"/>
                  </a:lnTo>
                  <a:lnTo>
                    <a:pt x="1188643" y="158366"/>
                  </a:lnTo>
                  <a:lnTo>
                    <a:pt x="1145028" y="145890"/>
                  </a:lnTo>
                  <a:lnTo>
                    <a:pt x="1100370" y="136034"/>
                  </a:lnTo>
                  <a:lnTo>
                    <a:pt x="1054755" y="128886"/>
                  </a:lnTo>
                  <a:lnTo>
                    <a:pt x="1008272" y="124533"/>
                  </a:lnTo>
                  <a:lnTo>
                    <a:pt x="961009" y="123062"/>
                  </a:lnTo>
                  <a:lnTo>
                    <a:pt x="352679" y="123062"/>
                  </a:lnTo>
                  <a:lnTo>
                    <a:pt x="352679" y="0"/>
                  </a:lnTo>
                  <a:lnTo>
                    <a:pt x="0" y="252983"/>
                  </a:lnTo>
                  <a:lnTo>
                    <a:pt x="352679" y="505840"/>
                  </a:lnTo>
                  <a:lnTo>
                    <a:pt x="352679" y="382777"/>
                  </a:lnTo>
                  <a:lnTo>
                    <a:pt x="961009" y="382777"/>
                  </a:lnTo>
                  <a:lnTo>
                    <a:pt x="1007959" y="385011"/>
                  </a:lnTo>
                  <a:lnTo>
                    <a:pt x="1053647" y="391575"/>
                  </a:lnTo>
                  <a:lnTo>
                    <a:pt x="1097870" y="402264"/>
                  </a:lnTo>
                  <a:lnTo>
                    <a:pt x="1140421" y="416874"/>
                  </a:lnTo>
                  <a:lnTo>
                    <a:pt x="1181098" y="435201"/>
                  </a:lnTo>
                  <a:lnTo>
                    <a:pt x="1219695" y="457039"/>
                  </a:lnTo>
                  <a:lnTo>
                    <a:pt x="1256009" y="482183"/>
                  </a:lnTo>
                  <a:lnTo>
                    <a:pt x="1289834" y="510430"/>
                  </a:lnTo>
                  <a:lnTo>
                    <a:pt x="1320967" y="541574"/>
                  </a:lnTo>
                  <a:lnTo>
                    <a:pt x="1349202" y="575410"/>
                  </a:lnTo>
                  <a:lnTo>
                    <a:pt x="1374337" y="611734"/>
                  </a:lnTo>
                  <a:lnTo>
                    <a:pt x="1396165" y="650341"/>
                  </a:lnTo>
                  <a:lnTo>
                    <a:pt x="1414482" y="691027"/>
                  </a:lnTo>
                  <a:lnTo>
                    <a:pt x="1429085" y="733586"/>
                  </a:lnTo>
                  <a:lnTo>
                    <a:pt x="1439769" y="777814"/>
                  </a:lnTo>
                  <a:lnTo>
                    <a:pt x="1446329" y="823506"/>
                  </a:lnTo>
                  <a:lnTo>
                    <a:pt x="1448562" y="870457"/>
                  </a:lnTo>
                  <a:lnTo>
                    <a:pt x="1448562" y="1734311"/>
                  </a:lnTo>
                  <a:lnTo>
                    <a:pt x="1708404" y="1734311"/>
                  </a:lnTo>
                  <a:close/>
                </a:path>
              </a:pathLst>
            </a:custGeom>
            <a:ln w="12192">
              <a:solidFill>
                <a:srgbClr val="2F7197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608261" y="1932204"/>
            <a:ext cx="132064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Après</a:t>
            </a:r>
            <a:r>
              <a:rPr sz="1350" spc="-3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avoir</a:t>
            </a:r>
            <a:r>
              <a:rPr sz="1350" spc="-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b="1" u="heavy" spc="-8" dirty="0">
                <a:solidFill>
                  <a:srgbClr val="459DD0"/>
                </a:solidFill>
                <a:uFill>
                  <a:solidFill>
                    <a:srgbClr val="459DD0"/>
                  </a:solidFill>
                </a:uFill>
                <a:latin typeface="Arial"/>
                <a:cs typeface="Arial"/>
              </a:rPr>
              <a:t>évité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pc="-4" dirty="0">
                <a:solidFill>
                  <a:prstClr val="black"/>
                </a:solidFill>
              </a:rPr>
              <a:t>28 </a:t>
            </a:r>
            <a:r>
              <a:rPr dirty="0">
                <a:solidFill>
                  <a:prstClr val="black"/>
                </a:solidFill>
              </a:rPr>
              <a:t>mai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spc="-4" dirty="0">
                <a:solidFill>
                  <a:prstClr val="black"/>
                </a:solidFill>
              </a:rPr>
              <a:t> du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Outil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Parapluie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pour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une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systématisation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la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gestion à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la </a:t>
            </a:r>
            <a:r>
              <a:rPr spc="-19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source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des</a:t>
            </a:r>
            <a:r>
              <a:rPr spc="-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pluviales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105318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38</a:t>
            </a:fld>
            <a:endParaRPr spc="-4" dirty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91827" y="5026304"/>
            <a:ext cx="203930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Ne</a:t>
            </a:r>
            <a:r>
              <a:rPr sz="1350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pas oublier </a:t>
            </a:r>
            <a:r>
              <a:rPr sz="1350" b="1" u="heavy" spc="-4" dirty="0">
                <a:solidFill>
                  <a:srgbClr val="459DD0"/>
                </a:solidFill>
                <a:uFill>
                  <a:solidFill>
                    <a:srgbClr val="459DD0"/>
                  </a:solidFill>
                </a:uFill>
                <a:latin typeface="Arial"/>
                <a:cs typeface="Arial"/>
              </a:rPr>
              <a:t>d’anticiper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1037425"/>
            <a:ext cx="2677953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dirty="0"/>
              <a:t>OUTIL</a:t>
            </a:r>
            <a:r>
              <a:rPr sz="2400" spc="-146" dirty="0"/>
              <a:t> </a:t>
            </a:r>
            <a:r>
              <a:rPr sz="2400" spc="-23" dirty="0"/>
              <a:t>PARAPLUIE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45896" y="1473613"/>
            <a:ext cx="6987540" cy="90938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</a:pP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pour</a:t>
            </a:r>
            <a:r>
              <a:rPr sz="1650" spc="1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une</a:t>
            </a:r>
            <a:r>
              <a:rPr sz="1650" spc="1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systématisation</a:t>
            </a:r>
            <a:r>
              <a:rPr sz="1650" spc="1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de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la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gestion à</a:t>
            </a:r>
            <a:r>
              <a:rPr sz="1650" spc="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dirty="0">
                <a:solidFill>
                  <a:srgbClr val="459DD0"/>
                </a:solidFill>
                <a:latin typeface="Arial MT"/>
                <a:cs typeface="Arial MT"/>
              </a:rPr>
              <a:t>la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source</a:t>
            </a:r>
            <a:r>
              <a:rPr sz="1650" spc="1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des</a:t>
            </a:r>
            <a:r>
              <a:rPr sz="1650" spc="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eaux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pluviales</a:t>
            </a:r>
            <a:endParaRPr sz="165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>
              <a:spcBef>
                <a:spcPts val="41"/>
              </a:spcBef>
            </a:pPr>
            <a:endParaRPr sz="1500">
              <a:solidFill>
                <a:prstClr val="black"/>
              </a:solidFill>
              <a:latin typeface="Arial MT"/>
              <a:cs typeface="Arial MT"/>
            </a:endParaRPr>
          </a:p>
          <a:p>
            <a:pPr marL="54293" marR="3810" defTabSz="685800"/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Fournir</a:t>
            </a:r>
            <a:r>
              <a:rPr sz="1350" spc="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aux</a:t>
            </a:r>
            <a:r>
              <a:rPr sz="13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porteurs</a:t>
            </a:r>
            <a:r>
              <a:rPr sz="135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de projets</a:t>
            </a:r>
            <a:r>
              <a:rPr sz="1350" spc="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un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outil</a:t>
            </a:r>
            <a:r>
              <a:rPr sz="1350" spc="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en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ligne,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 simple,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gratuit,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libre</a:t>
            </a:r>
            <a:r>
              <a:rPr sz="1350" b="1" spc="-8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et</a:t>
            </a:r>
            <a:r>
              <a:rPr sz="1350" b="1" spc="4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pédagogique</a:t>
            </a:r>
            <a:r>
              <a:rPr sz="1350" b="1" spc="-15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de </a:t>
            </a:r>
            <a:r>
              <a:rPr sz="1350" b="1" spc="-363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dimensionnement</a:t>
            </a:r>
            <a:r>
              <a:rPr sz="1350" b="1" spc="-8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de la</a:t>
            </a:r>
            <a:r>
              <a:rPr sz="1350" b="1" spc="-11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gestion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à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la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source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 des</a:t>
            </a:r>
            <a:r>
              <a:rPr sz="1350" b="1" spc="-8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eaux</a:t>
            </a:r>
            <a:r>
              <a:rPr sz="1350" b="1" spc="8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pluviales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6162" y="2642616"/>
            <a:ext cx="2257425" cy="40011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86678" marR="81915" indent="67151" defTabSz="685800">
              <a:spcBef>
                <a:spcPts val="240"/>
              </a:spcBef>
            </a:pP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Entrer</a:t>
            </a:r>
            <a:r>
              <a:rPr sz="1200" spc="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les</a:t>
            </a:r>
            <a:r>
              <a:rPr sz="120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surfaces</a:t>
            </a:r>
            <a:r>
              <a:rPr sz="120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du</a:t>
            </a:r>
            <a:r>
              <a:rPr sz="120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projet, </a:t>
            </a:r>
            <a:r>
              <a:rPr sz="12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ses volontés</a:t>
            </a:r>
            <a:r>
              <a:rPr sz="120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et</a:t>
            </a:r>
            <a:r>
              <a:rPr sz="120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ses contraintes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15483" y="2671191"/>
            <a:ext cx="3507105" cy="424339"/>
          </a:xfrm>
          <a:custGeom>
            <a:avLst/>
            <a:gdLst/>
            <a:ahLst/>
            <a:cxnLst/>
            <a:rect l="l" t="t" r="r" b="b"/>
            <a:pathLst>
              <a:path w="4676140" h="565785">
                <a:moveTo>
                  <a:pt x="0" y="565403"/>
                </a:moveTo>
                <a:lnTo>
                  <a:pt x="4675632" y="565403"/>
                </a:lnTo>
                <a:lnTo>
                  <a:pt x="4675632" y="0"/>
                </a:lnTo>
                <a:lnTo>
                  <a:pt x="0" y="0"/>
                </a:lnTo>
                <a:lnTo>
                  <a:pt x="0" y="56540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59204" y="2685478"/>
            <a:ext cx="3433763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algn="ctr" defTabSz="685800">
              <a:spcBef>
                <a:spcPts val="71"/>
              </a:spcBef>
            </a:pP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Proposition</a:t>
            </a:r>
            <a:r>
              <a:rPr sz="120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20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b="1" spc="-4" dirty="0">
                <a:solidFill>
                  <a:srgbClr val="2A78A6"/>
                </a:solidFill>
                <a:latin typeface="Arial"/>
                <a:cs typeface="Arial"/>
              </a:rPr>
              <a:t>«</a:t>
            </a:r>
            <a:r>
              <a:rPr sz="1200" b="1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2A78A6"/>
                </a:solidFill>
                <a:latin typeface="Arial"/>
                <a:cs typeface="Arial"/>
              </a:rPr>
              <a:t>dimensionnement</a:t>
            </a:r>
            <a:r>
              <a:rPr sz="1200" b="1" spc="34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2A78A6"/>
                </a:solidFill>
                <a:latin typeface="Arial"/>
                <a:cs typeface="Arial"/>
              </a:rPr>
              <a:t>à</a:t>
            </a:r>
            <a:r>
              <a:rPr sz="1200" b="1" spc="8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2A78A6"/>
                </a:solidFill>
                <a:latin typeface="Arial"/>
                <a:cs typeface="Arial"/>
              </a:rPr>
              <a:t>la</a:t>
            </a:r>
            <a:r>
              <a:rPr sz="1200" b="1" spc="4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2A78A6"/>
                </a:solidFill>
                <a:latin typeface="Arial"/>
                <a:cs typeface="Arial"/>
              </a:rPr>
              <a:t>source</a:t>
            </a:r>
            <a:r>
              <a:rPr sz="1200" b="1" spc="15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2A78A6"/>
                </a:solidFill>
                <a:latin typeface="Arial"/>
                <a:cs typeface="Arial"/>
              </a:rPr>
              <a:t>»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85800"/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Notées,</a:t>
            </a:r>
            <a:r>
              <a:rPr sz="1200" spc="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classées, avantages/inconvénients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99357" y="3937634"/>
            <a:ext cx="1041559" cy="240030"/>
          </a:xfrm>
          <a:custGeom>
            <a:avLst/>
            <a:gdLst/>
            <a:ahLst/>
            <a:cxnLst/>
            <a:rect l="l" t="t" r="r" b="b"/>
            <a:pathLst>
              <a:path w="1388745" h="320039">
                <a:moveTo>
                  <a:pt x="1228344" y="0"/>
                </a:moveTo>
                <a:lnTo>
                  <a:pt x="1228344" y="80010"/>
                </a:lnTo>
                <a:lnTo>
                  <a:pt x="0" y="80010"/>
                </a:lnTo>
                <a:lnTo>
                  <a:pt x="0" y="240030"/>
                </a:lnTo>
                <a:lnTo>
                  <a:pt x="1228344" y="240030"/>
                </a:lnTo>
                <a:lnTo>
                  <a:pt x="1228344" y="320040"/>
                </a:lnTo>
                <a:lnTo>
                  <a:pt x="1388364" y="160020"/>
                </a:lnTo>
                <a:lnTo>
                  <a:pt x="12283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90397" y="2654045"/>
            <a:ext cx="405765" cy="391001"/>
          </a:xfrm>
          <a:custGeom>
            <a:avLst/>
            <a:gdLst/>
            <a:ahLst/>
            <a:cxnLst/>
            <a:rect l="l" t="t" r="r" b="b"/>
            <a:pathLst>
              <a:path w="541019" h="521335">
                <a:moveTo>
                  <a:pt x="270509" y="0"/>
                </a:moveTo>
                <a:lnTo>
                  <a:pt x="221897" y="4199"/>
                </a:lnTo>
                <a:lnTo>
                  <a:pt x="176139" y="16308"/>
                </a:lnTo>
                <a:lnTo>
                  <a:pt x="133999" y="35588"/>
                </a:lnTo>
                <a:lnTo>
                  <a:pt x="96243" y="61302"/>
                </a:lnTo>
                <a:lnTo>
                  <a:pt x="63635" y="92715"/>
                </a:lnTo>
                <a:lnTo>
                  <a:pt x="36942" y="129088"/>
                </a:lnTo>
                <a:lnTo>
                  <a:pt x="16929" y="169685"/>
                </a:lnTo>
                <a:lnTo>
                  <a:pt x="4359" y="213769"/>
                </a:lnTo>
                <a:lnTo>
                  <a:pt x="0" y="260604"/>
                </a:lnTo>
                <a:lnTo>
                  <a:pt x="4359" y="307438"/>
                </a:lnTo>
                <a:lnTo>
                  <a:pt x="16929" y="351522"/>
                </a:lnTo>
                <a:lnTo>
                  <a:pt x="36942" y="392119"/>
                </a:lnTo>
                <a:lnTo>
                  <a:pt x="63635" y="428492"/>
                </a:lnTo>
                <a:lnTo>
                  <a:pt x="96243" y="459905"/>
                </a:lnTo>
                <a:lnTo>
                  <a:pt x="133999" y="485619"/>
                </a:lnTo>
                <a:lnTo>
                  <a:pt x="176139" y="504899"/>
                </a:lnTo>
                <a:lnTo>
                  <a:pt x="221897" y="517008"/>
                </a:lnTo>
                <a:lnTo>
                  <a:pt x="270509" y="521208"/>
                </a:lnTo>
                <a:lnTo>
                  <a:pt x="319122" y="517008"/>
                </a:lnTo>
                <a:lnTo>
                  <a:pt x="364880" y="504899"/>
                </a:lnTo>
                <a:lnTo>
                  <a:pt x="407020" y="485619"/>
                </a:lnTo>
                <a:lnTo>
                  <a:pt x="444776" y="459905"/>
                </a:lnTo>
                <a:lnTo>
                  <a:pt x="477384" y="428492"/>
                </a:lnTo>
                <a:lnTo>
                  <a:pt x="504077" y="392119"/>
                </a:lnTo>
                <a:lnTo>
                  <a:pt x="524090" y="351522"/>
                </a:lnTo>
                <a:lnTo>
                  <a:pt x="536660" y="307438"/>
                </a:lnTo>
                <a:lnTo>
                  <a:pt x="541020" y="260604"/>
                </a:lnTo>
                <a:lnTo>
                  <a:pt x="536660" y="213769"/>
                </a:lnTo>
                <a:lnTo>
                  <a:pt x="524090" y="169685"/>
                </a:lnTo>
                <a:lnTo>
                  <a:pt x="504077" y="129088"/>
                </a:lnTo>
                <a:lnTo>
                  <a:pt x="477384" y="92715"/>
                </a:lnTo>
                <a:lnTo>
                  <a:pt x="444776" y="61302"/>
                </a:lnTo>
                <a:lnTo>
                  <a:pt x="407020" y="35588"/>
                </a:lnTo>
                <a:lnTo>
                  <a:pt x="364880" y="16308"/>
                </a:lnTo>
                <a:lnTo>
                  <a:pt x="319122" y="4199"/>
                </a:lnTo>
                <a:lnTo>
                  <a:pt x="270509" y="0"/>
                </a:lnTo>
                <a:close/>
              </a:path>
            </a:pathLst>
          </a:custGeom>
          <a:solidFill>
            <a:srgbClr val="459DD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6607" y="2755640"/>
            <a:ext cx="93821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33722" y="2690622"/>
            <a:ext cx="407194" cy="390049"/>
          </a:xfrm>
          <a:custGeom>
            <a:avLst/>
            <a:gdLst/>
            <a:ahLst/>
            <a:cxnLst/>
            <a:rect l="l" t="t" r="r" b="b"/>
            <a:pathLst>
              <a:path w="542925" h="520064">
                <a:moveTo>
                  <a:pt x="271271" y="0"/>
                </a:moveTo>
                <a:lnTo>
                  <a:pt x="222499" y="4186"/>
                </a:lnTo>
                <a:lnTo>
                  <a:pt x="176600" y="16255"/>
                </a:lnTo>
                <a:lnTo>
                  <a:pt x="134337" y="35475"/>
                </a:lnTo>
                <a:lnTo>
                  <a:pt x="96478" y="61110"/>
                </a:lnTo>
                <a:lnTo>
                  <a:pt x="63786" y="92427"/>
                </a:lnTo>
                <a:lnTo>
                  <a:pt x="37027" y="128693"/>
                </a:lnTo>
                <a:lnTo>
                  <a:pt x="16966" y="169173"/>
                </a:lnTo>
                <a:lnTo>
                  <a:pt x="4369" y="213134"/>
                </a:lnTo>
                <a:lnTo>
                  <a:pt x="0" y="259841"/>
                </a:lnTo>
                <a:lnTo>
                  <a:pt x="4369" y="306549"/>
                </a:lnTo>
                <a:lnTo>
                  <a:pt x="16966" y="350510"/>
                </a:lnTo>
                <a:lnTo>
                  <a:pt x="37027" y="390990"/>
                </a:lnTo>
                <a:lnTo>
                  <a:pt x="63786" y="427256"/>
                </a:lnTo>
                <a:lnTo>
                  <a:pt x="96478" y="458573"/>
                </a:lnTo>
                <a:lnTo>
                  <a:pt x="134337" y="484208"/>
                </a:lnTo>
                <a:lnTo>
                  <a:pt x="176600" y="503427"/>
                </a:lnTo>
                <a:lnTo>
                  <a:pt x="222499" y="515497"/>
                </a:lnTo>
                <a:lnTo>
                  <a:pt x="271271" y="519683"/>
                </a:lnTo>
                <a:lnTo>
                  <a:pt x="320044" y="515497"/>
                </a:lnTo>
                <a:lnTo>
                  <a:pt x="365943" y="503428"/>
                </a:lnTo>
                <a:lnTo>
                  <a:pt x="408206" y="484208"/>
                </a:lnTo>
                <a:lnTo>
                  <a:pt x="446065" y="458573"/>
                </a:lnTo>
                <a:lnTo>
                  <a:pt x="478757" y="427256"/>
                </a:lnTo>
                <a:lnTo>
                  <a:pt x="505516" y="390990"/>
                </a:lnTo>
                <a:lnTo>
                  <a:pt x="525577" y="350510"/>
                </a:lnTo>
                <a:lnTo>
                  <a:pt x="538174" y="306549"/>
                </a:lnTo>
                <a:lnTo>
                  <a:pt x="542544" y="259841"/>
                </a:lnTo>
                <a:lnTo>
                  <a:pt x="538174" y="213134"/>
                </a:lnTo>
                <a:lnTo>
                  <a:pt x="525577" y="169173"/>
                </a:lnTo>
                <a:lnTo>
                  <a:pt x="505516" y="128693"/>
                </a:lnTo>
                <a:lnTo>
                  <a:pt x="478757" y="92427"/>
                </a:lnTo>
                <a:lnTo>
                  <a:pt x="446065" y="61110"/>
                </a:lnTo>
                <a:lnTo>
                  <a:pt x="408206" y="35475"/>
                </a:lnTo>
                <a:lnTo>
                  <a:pt x="365943" y="16255"/>
                </a:lnTo>
                <a:lnTo>
                  <a:pt x="320044" y="4186"/>
                </a:lnTo>
                <a:lnTo>
                  <a:pt x="271271" y="0"/>
                </a:lnTo>
                <a:close/>
              </a:path>
            </a:pathLst>
          </a:custGeom>
          <a:solidFill>
            <a:srgbClr val="459DD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91076" y="2791968"/>
            <a:ext cx="93821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25830" y="3175254"/>
            <a:ext cx="2841784" cy="1764983"/>
            <a:chOff x="1234439" y="3090672"/>
            <a:chExt cx="3789045" cy="235331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3583" y="3170566"/>
              <a:ext cx="3770376" cy="226401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39011" y="3095244"/>
              <a:ext cx="3779520" cy="2344420"/>
            </a:xfrm>
            <a:custGeom>
              <a:avLst/>
              <a:gdLst/>
              <a:ahLst/>
              <a:cxnLst/>
              <a:rect l="l" t="t" r="r" b="b"/>
              <a:pathLst>
                <a:path w="3779520" h="2344420">
                  <a:moveTo>
                    <a:pt x="0" y="2343911"/>
                  </a:moveTo>
                  <a:lnTo>
                    <a:pt x="3779520" y="2343911"/>
                  </a:lnTo>
                  <a:lnTo>
                    <a:pt x="3779520" y="0"/>
                  </a:lnTo>
                  <a:lnTo>
                    <a:pt x="0" y="0"/>
                  </a:lnTo>
                  <a:lnTo>
                    <a:pt x="0" y="2343911"/>
                  </a:lnTo>
                  <a:close/>
                </a:path>
              </a:pathLst>
            </a:custGeom>
            <a:ln w="9144">
              <a:solidFill>
                <a:srgbClr val="459DD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1001" y="3233547"/>
            <a:ext cx="1641348" cy="222884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506843" y="3254216"/>
            <a:ext cx="1054894" cy="54870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defTabSz="685800">
              <a:spcBef>
                <a:spcPts val="79"/>
              </a:spcBef>
            </a:pPr>
            <a:r>
              <a:rPr sz="1050" spc="-4" dirty="0">
                <a:solidFill>
                  <a:prstClr val="black"/>
                </a:solidFill>
                <a:latin typeface="Arial MT"/>
                <a:cs typeface="Arial MT"/>
              </a:rPr>
              <a:t>Exemple</a:t>
            </a:r>
            <a:r>
              <a:rPr sz="1050" spc="-4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spc="-4" dirty="0">
                <a:solidFill>
                  <a:prstClr val="black"/>
                </a:solidFill>
                <a:latin typeface="Arial MT"/>
                <a:cs typeface="Arial MT"/>
              </a:rPr>
              <a:t>ouvrage </a:t>
            </a:r>
            <a:r>
              <a:rPr sz="1050" spc="-28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multifonction</a:t>
            </a:r>
            <a:endParaRPr sz="1050">
              <a:solidFill>
                <a:prstClr val="black"/>
              </a:solidFill>
              <a:latin typeface="Arial MT"/>
              <a:cs typeface="Arial MT"/>
            </a:endParaRPr>
          </a:p>
          <a:p>
            <a:pPr marL="388144" defTabSz="685800">
              <a:spcBef>
                <a:spcPts val="574"/>
              </a:spcBef>
            </a:pPr>
            <a:r>
              <a:rPr sz="900" spc="-94" dirty="0">
                <a:solidFill>
                  <a:srgbClr val="2A78A6"/>
                </a:solidFill>
                <a:latin typeface="Arial MT"/>
                <a:cs typeface="Arial MT"/>
              </a:rPr>
              <a:t>T</a:t>
            </a:r>
            <a:r>
              <a:rPr sz="900" spc="-4" dirty="0">
                <a:solidFill>
                  <a:srgbClr val="2A78A6"/>
                </a:solidFill>
                <a:latin typeface="Arial MT"/>
                <a:cs typeface="Arial MT"/>
              </a:rPr>
              <a:t>e</a:t>
            </a:r>
            <a:r>
              <a:rPr sz="900" spc="4" dirty="0">
                <a:solidFill>
                  <a:srgbClr val="2A78A6"/>
                </a:solidFill>
                <a:latin typeface="Arial MT"/>
                <a:cs typeface="Arial MT"/>
              </a:rPr>
              <a:t>m</a:t>
            </a:r>
            <a:r>
              <a:rPr sz="900" spc="-4" dirty="0">
                <a:solidFill>
                  <a:srgbClr val="2A78A6"/>
                </a:solidFill>
                <a:latin typeface="Arial MT"/>
                <a:cs typeface="Arial MT"/>
              </a:rPr>
              <a:t>p</a:t>
            </a:r>
            <a:r>
              <a:rPr sz="900" dirty="0">
                <a:solidFill>
                  <a:srgbClr val="2A78A6"/>
                </a:solidFill>
                <a:latin typeface="Arial MT"/>
                <a:cs typeface="Arial MT"/>
              </a:rPr>
              <a:t>s</a:t>
            </a:r>
            <a:r>
              <a:rPr sz="900" spc="-26" dirty="0">
                <a:solidFill>
                  <a:srgbClr val="2A78A6"/>
                </a:solidFill>
                <a:latin typeface="Arial MT"/>
                <a:cs typeface="Arial MT"/>
              </a:rPr>
              <a:t> </a:t>
            </a:r>
            <a:r>
              <a:rPr sz="900" spc="-4" dirty="0">
                <a:solidFill>
                  <a:srgbClr val="2A78A6"/>
                </a:solidFill>
                <a:latin typeface="Arial MT"/>
                <a:cs typeface="Arial MT"/>
              </a:rPr>
              <a:t>se</a:t>
            </a:r>
            <a:r>
              <a:rPr sz="900" dirty="0">
                <a:solidFill>
                  <a:srgbClr val="2A78A6"/>
                </a:solidFill>
                <a:latin typeface="Arial MT"/>
                <a:cs typeface="Arial MT"/>
              </a:rPr>
              <a:t>c</a:t>
            </a:r>
            <a:endParaRPr sz="9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pc="-4" dirty="0">
                <a:solidFill>
                  <a:prstClr val="black"/>
                </a:solidFill>
              </a:rPr>
              <a:t>28 </a:t>
            </a:r>
            <a:r>
              <a:rPr dirty="0">
                <a:solidFill>
                  <a:prstClr val="black"/>
                </a:solidFill>
              </a:rPr>
              <a:t>mai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spc="-4" dirty="0">
                <a:solidFill>
                  <a:prstClr val="black"/>
                </a:solidFill>
              </a:rPr>
              <a:t> du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Outil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Parapluie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pour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une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systématisation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la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gestion à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la </a:t>
            </a:r>
            <a:r>
              <a:rPr spc="-19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source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des</a:t>
            </a:r>
            <a:r>
              <a:rPr spc="-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pluviales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105318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39</a:t>
            </a:fld>
            <a:endParaRPr spc="-4" dirty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85842" y="4333684"/>
            <a:ext cx="75533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900" spc="-4" dirty="0">
                <a:solidFill>
                  <a:srgbClr val="2A78A6"/>
                </a:solidFill>
                <a:latin typeface="Arial MT"/>
                <a:cs typeface="Arial MT"/>
              </a:rPr>
              <a:t>Pluie</a:t>
            </a:r>
            <a:r>
              <a:rPr sz="900" spc="-45" dirty="0">
                <a:solidFill>
                  <a:srgbClr val="2A78A6"/>
                </a:solidFill>
                <a:latin typeface="Arial MT"/>
                <a:cs typeface="Arial MT"/>
              </a:rPr>
              <a:t> </a:t>
            </a:r>
            <a:r>
              <a:rPr sz="900" spc="-4" dirty="0">
                <a:solidFill>
                  <a:srgbClr val="2A78A6"/>
                </a:solidFill>
                <a:latin typeface="Arial MT"/>
                <a:cs typeface="Arial MT"/>
              </a:rPr>
              <a:t>modérée</a:t>
            </a:r>
            <a:endParaRPr sz="9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02322" y="5072482"/>
            <a:ext cx="53387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900" spc="-4" dirty="0">
                <a:solidFill>
                  <a:srgbClr val="2A78A6"/>
                </a:solidFill>
                <a:latin typeface="Arial MT"/>
                <a:cs typeface="Arial MT"/>
              </a:rPr>
              <a:t>Pluie</a:t>
            </a:r>
            <a:r>
              <a:rPr sz="900" spc="-53" dirty="0">
                <a:solidFill>
                  <a:srgbClr val="2A78A6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2A78A6"/>
                </a:solidFill>
                <a:latin typeface="Arial MT"/>
                <a:cs typeface="Arial MT"/>
              </a:rPr>
              <a:t>forte</a:t>
            </a:r>
            <a:endParaRPr sz="900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604176" cy="1116360"/>
          </a:xfrm>
        </p:spPr>
        <p:txBody>
          <a:bodyPr/>
          <a:lstStyle/>
          <a:p>
            <a:pPr eaLnBrk="1" hangingPunct="1"/>
            <a:r>
              <a:rPr lang="fr-FR" altLang="fr-FR" sz="2800" dirty="0"/>
              <a:t>1 – Introduction – vidéo de l’Agence de l’eau « Repenser l’eau dans la ville »</a:t>
            </a:r>
            <a:br>
              <a:rPr lang="fr-FR" altLang="fr-FR" sz="2800" dirty="0"/>
            </a:br>
            <a:endParaRPr lang="fr-FR" altLang="fr-FR" sz="1800" cap="all" dirty="0">
              <a:solidFill>
                <a:schemeClr val="tx2"/>
              </a:solidFill>
              <a:latin typeface="Barlow Condensed SemiBold"/>
            </a:endParaRPr>
          </a:p>
        </p:txBody>
      </p:sp>
      <p:pic>
        <p:nvPicPr>
          <p:cNvPr id="3" name="Média en ligne 2">
            <a:hlinkClick r:id="" action="ppaction://media"/>
            <a:extLst>
              <a:ext uri="{FF2B5EF4-FFF2-40B4-BE49-F238E27FC236}">
                <a16:creationId xmlns:a16="http://schemas.microsoft.com/office/drawing/2014/main" id="{0F1BDFAE-4A21-444D-952D-499015AF6C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1560" y="1700808"/>
            <a:ext cx="768085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79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3528" y="699018"/>
            <a:ext cx="6293215" cy="809837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724150" marR="3810" indent="-2141220">
              <a:lnSpc>
                <a:spcPts val="1950"/>
              </a:lnSpc>
              <a:spcBef>
                <a:spcPts val="315"/>
              </a:spcBef>
            </a:pPr>
            <a:r>
              <a:rPr dirty="0"/>
              <a:t>OUTIL</a:t>
            </a:r>
            <a:r>
              <a:rPr spc="-79" dirty="0"/>
              <a:t> </a:t>
            </a:r>
            <a:r>
              <a:rPr spc="-19" dirty="0"/>
              <a:t>PARAPLUIE</a:t>
            </a:r>
            <a:r>
              <a:rPr spc="30" dirty="0"/>
              <a:t> </a:t>
            </a:r>
            <a:r>
              <a:rPr dirty="0"/>
              <a:t>POUR</a:t>
            </a:r>
            <a:r>
              <a:rPr spc="-4" dirty="0"/>
              <a:t> UNE</a:t>
            </a:r>
            <a:r>
              <a:rPr spc="8" dirty="0"/>
              <a:t> </a:t>
            </a:r>
            <a:r>
              <a:rPr spc="-23" dirty="0"/>
              <a:t>SYSTÉMATISATION</a:t>
            </a:r>
            <a:r>
              <a:rPr spc="8" dirty="0"/>
              <a:t> </a:t>
            </a:r>
            <a:r>
              <a:rPr spc="-4" dirty="0"/>
              <a:t>DE LA</a:t>
            </a:r>
            <a:r>
              <a:rPr spc="-98" dirty="0"/>
              <a:t> </a:t>
            </a:r>
            <a:r>
              <a:rPr spc="-4" dirty="0"/>
              <a:t>GESTION</a:t>
            </a:r>
            <a:r>
              <a:rPr spc="-11" dirty="0"/>
              <a:t> </a:t>
            </a:r>
            <a:r>
              <a:rPr dirty="0"/>
              <a:t>À</a:t>
            </a:r>
            <a:r>
              <a:rPr spc="4" dirty="0"/>
              <a:t> </a:t>
            </a:r>
            <a:r>
              <a:rPr spc="-4" dirty="0"/>
              <a:t>LA </a:t>
            </a:r>
            <a:r>
              <a:rPr spc="-491" dirty="0"/>
              <a:t> </a:t>
            </a:r>
            <a:r>
              <a:rPr spc="-4" dirty="0"/>
              <a:t>SOURCE</a:t>
            </a:r>
            <a:r>
              <a:rPr dirty="0"/>
              <a:t> </a:t>
            </a:r>
            <a:r>
              <a:rPr spc="-4" dirty="0"/>
              <a:t>DES</a:t>
            </a:r>
            <a:r>
              <a:rPr spc="8" dirty="0"/>
              <a:t> </a:t>
            </a:r>
            <a:r>
              <a:rPr spc="-4" dirty="0"/>
              <a:t>EAUX</a:t>
            </a:r>
            <a:r>
              <a:rPr spc="4" dirty="0"/>
              <a:t> </a:t>
            </a:r>
            <a:r>
              <a:rPr spc="-4" dirty="0"/>
              <a:t>PLUVIALES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9046" y="1609343"/>
            <a:ext cx="6159818" cy="2792730"/>
            <a:chOff x="2025395" y="1002791"/>
            <a:chExt cx="8213090" cy="37236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3810" y="1021079"/>
              <a:ext cx="8194421" cy="37048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9587" y="3058668"/>
              <a:ext cx="2633472" cy="157124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70631" y="3029712"/>
              <a:ext cx="2691765" cy="1629410"/>
            </a:xfrm>
            <a:custGeom>
              <a:avLst/>
              <a:gdLst/>
              <a:ahLst/>
              <a:cxnLst/>
              <a:rect l="l" t="t" r="r" b="b"/>
              <a:pathLst>
                <a:path w="2691765" h="1629410">
                  <a:moveTo>
                    <a:pt x="0" y="1629156"/>
                  </a:moveTo>
                  <a:lnTo>
                    <a:pt x="2691384" y="1629156"/>
                  </a:lnTo>
                  <a:lnTo>
                    <a:pt x="2691384" y="0"/>
                  </a:lnTo>
                  <a:lnTo>
                    <a:pt x="0" y="0"/>
                  </a:lnTo>
                  <a:lnTo>
                    <a:pt x="0" y="1629156"/>
                  </a:lnTo>
                  <a:close/>
                </a:path>
              </a:pathLst>
            </a:custGeom>
            <a:ln w="579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277361" y="3577590"/>
              <a:ext cx="1697989" cy="902335"/>
            </a:xfrm>
            <a:custGeom>
              <a:avLst/>
              <a:gdLst/>
              <a:ahLst/>
              <a:cxnLst/>
              <a:rect l="l" t="t" r="r" b="b"/>
              <a:pathLst>
                <a:path w="1697989" h="902335">
                  <a:moveTo>
                    <a:pt x="0" y="902208"/>
                  </a:moveTo>
                  <a:lnTo>
                    <a:pt x="1697736" y="902208"/>
                  </a:lnTo>
                  <a:lnTo>
                    <a:pt x="1697736" y="0"/>
                  </a:lnTo>
                  <a:lnTo>
                    <a:pt x="0" y="0"/>
                  </a:lnTo>
                  <a:lnTo>
                    <a:pt x="0" y="902208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044445" y="1021841"/>
              <a:ext cx="1697989" cy="902335"/>
            </a:xfrm>
            <a:custGeom>
              <a:avLst/>
              <a:gdLst/>
              <a:ahLst/>
              <a:cxnLst/>
              <a:rect l="l" t="t" r="r" b="b"/>
              <a:pathLst>
                <a:path w="1697989" h="902335">
                  <a:moveTo>
                    <a:pt x="0" y="902208"/>
                  </a:moveTo>
                  <a:lnTo>
                    <a:pt x="1697735" y="902208"/>
                  </a:lnTo>
                  <a:lnTo>
                    <a:pt x="1697735" y="0"/>
                  </a:lnTo>
                  <a:lnTo>
                    <a:pt x="0" y="0"/>
                  </a:lnTo>
                  <a:lnTo>
                    <a:pt x="0" y="90220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044445" y="1018793"/>
              <a:ext cx="3412490" cy="3649979"/>
            </a:xfrm>
            <a:custGeom>
              <a:avLst/>
              <a:gdLst/>
              <a:ahLst/>
              <a:cxnLst/>
              <a:rect l="l" t="t" r="r" b="b"/>
              <a:pathLst>
                <a:path w="3412490" h="3649979">
                  <a:moveTo>
                    <a:pt x="0" y="908303"/>
                  </a:moveTo>
                  <a:lnTo>
                    <a:pt x="732028" y="3649599"/>
                  </a:lnTo>
                </a:path>
                <a:path w="3412490" h="3649979">
                  <a:moveTo>
                    <a:pt x="0" y="0"/>
                  </a:moveTo>
                  <a:lnTo>
                    <a:pt x="732663" y="2018029"/>
                  </a:lnTo>
                </a:path>
                <a:path w="3412490" h="3649979">
                  <a:moveTo>
                    <a:pt x="1697736" y="0"/>
                  </a:moveTo>
                  <a:lnTo>
                    <a:pt x="3412490" y="2018029"/>
                  </a:lnTo>
                </a:path>
                <a:path w="3412490" h="3649979">
                  <a:moveTo>
                    <a:pt x="1697736" y="905255"/>
                  </a:moveTo>
                  <a:lnTo>
                    <a:pt x="2396109" y="2022982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58443" y="4449699"/>
            <a:ext cx="6694646" cy="861774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30480" rIns="0" bIns="0" rtlCol="0">
            <a:spAutoFit/>
          </a:bodyPr>
          <a:lstStyle/>
          <a:p>
            <a:pPr algn="ctr" defTabSz="685800">
              <a:spcBef>
                <a:spcPts val="240"/>
              </a:spcBef>
            </a:pPr>
            <a:r>
              <a:rPr sz="1350" b="1"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Version</a:t>
            </a:r>
            <a:r>
              <a:rPr sz="1350" b="1" u="heavy" spc="-8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35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générique</a:t>
            </a:r>
            <a:r>
              <a:rPr sz="1350" b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déjà</a:t>
            </a:r>
            <a:r>
              <a:rPr sz="1350" b="1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disponible</a:t>
            </a:r>
            <a:r>
              <a:rPr sz="1350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en ligne</a:t>
            </a:r>
            <a:r>
              <a:rPr sz="1350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(adaptable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par</a:t>
            </a:r>
            <a:r>
              <a:rPr sz="1350" b="1" spc="-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collectivité)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  <a:p>
            <a:pPr marL="790575" marR="786289" algn="ctr" defTabSz="685800">
              <a:spcBef>
                <a:spcPts val="4"/>
              </a:spcBef>
            </a:pP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Mais nécessite</a:t>
            </a:r>
            <a:r>
              <a:rPr sz="1350" b="1" spc="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350" b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connaître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 et</a:t>
            </a:r>
            <a:r>
              <a:rPr sz="1350" b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remplir</a:t>
            </a:r>
            <a:r>
              <a:rPr sz="1350" b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les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 prescriptions</a:t>
            </a:r>
            <a:r>
              <a:rPr sz="1350" b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pluvial </a:t>
            </a:r>
            <a:r>
              <a:rPr sz="1350" b="1" spc="-36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« 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conditions</a:t>
            </a:r>
            <a:r>
              <a:rPr sz="1350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pluviométriques</a:t>
            </a:r>
            <a:r>
              <a:rPr sz="1350" b="1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(coef.</a:t>
            </a:r>
            <a:r>
              <a:rPr sz="1350" b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350" b="1" spc="-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Montana)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  <a:p>
            <a:pPr marL="1429" algn="ctr" defTabSz="685800"/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Parapluie-hydro.com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par</a:t>
            </a:r>
            <a:r>
              <a:rPr sz="13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Alison-Environnement</a:t>
            </a:r>
            <a:r>
              <a:rPr sz="1350" b="1" spc="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50" b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11" dirty="0">
                <a:solidFill>
                  <a:srgbClr val="FFFFFF"/>
                </a:solidFill>
                <a:latin typeface="Arial"/>
                <a:cs typeface="Arial"/>
              </a:rPr>
              <a:t>INSA-Lyon</a:t>
            </a:r>
            <a:r>
              <a:rPr sz="135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 Bernard</a:t>
            </a:r>
            <a:r>
              <a:rPr sz="13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Chocat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pc="-4" dirty="0">
                <a:solidFill>
                  <a:prstClr val="black"/>
                </a:solidFill>
              </a:rPr>
              <a:t>28 </a:t>
            </a:r>
            <a:r>
              <a:rPr dirty="0">
                <a:solidFill>
                  <a:prstClr val="black"/>
                </a:solidFill>
              </a:rPr>
              <a:t>mai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spc="-4" dirty="0">
                <a:solidFill>
                  <a:prstClr val="black"/>
                </a:solidFill>
              </a:rPr>
              <a:t> du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Outil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Parapluie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pour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une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systématisation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la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gestion à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la </a:t>
            </a:r>
            <a:r>
              <a:rPr spc="-19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source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des</a:t>
            </a:r>
            <a:r>
              <a:rPr spc="-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pluviales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105318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40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822" y="2075688"/>
            <a:ext cx="5801047" cy="272990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83323" y="2097024"/>
            <a:ext cx="2252663" cy="282019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6675" defTabSz="685800">
              <a:spcBef>
                <a:spcPts val="75"/>
              </a:spcBef>
            </a:pP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Projets max</a:t>
            </a:r>
            <a:r>
              <a:rPr sz="1200" spc="26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2025" baseline="-6172" dirty="0">
                <a:solidFill>
                  <a:srgbClr val="055CA8"/>
                </a:solidFill>
                <a:latin typeface="Arial MT"/>
                <a:cs typeface="Arial MT"/>
              </a:rPr>
              <a:t>~</a:t>
            </a:r>
            <a:r>
              <a:rPr sz="2025" spc="-259" baseline="-6172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1</a:t>
            </a:r>
            <a:r>
              <a:rPr sz="1200" spc="8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ha.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>
              <a:spcBef>
                <a:spcPts val="30"/>
              </a:spcBef>
            </a:pPr>
            <a:endParaRPr sz="1200">
              <a:solidFill>
                <a:prstClr val="black"/>
              </a:solidFill>
              <a:latin typeface="Arial MT"/>
              <a:cs typeface="Arial MT"/>
            </a:endParaRPr>
          </a:p>
          <a:p>
            <a:pPr marL="66675" defTabSz="685800"/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1</a:t>
            </a:r>
            <a:r>
              <a:rPr sz="1200" spc="-8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solution</a:t>
            </a:r>
            <a:r>
              <a:rPr sz="1200" spc="-15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=</a:t>
            </a:r>
            <a:r>
              <a:rPr sz="1200" spc="8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1,</a:t>
            </a:r>
            <a:r>
              <a:rPr sz="1200" spc="4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2</a:t>
            </a:r>
            <a:r>
              <a:rPr sz="1200" spc="-8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ou</a:t>
            </a:r>
            <a:r>
              <a:rPr sz="1200" spc="8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3</a:t>
            </a:r>
            <a:r>
              <a:rPr sz="1200" spc="-8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ouvrages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>
              <a:spcBef>
                <a:spcPts val="15"/>
              </a:spcBef>
            </a:pPr>
            <a:endParaRPr sz="1238">
              <a:solidFill>
                <a:prstClr val="black"/>
              </a:solidFill>
              <a:latin typeface="Arial MT"/>
              <a:cs typeface="Arial MT"/>
            </a:endParaRPr>
          </a:p>
          <a:p>
            <a:pPr marL="66675" defTabSz="685800"/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Environ</a:t>
            </a:r>
            <a:r>
              <a:rPr sz="1200" spc="-8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2</a:t>
            </a:r>
            <a:r>
              <a:rPr sz="1200" spc="-8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Millions</a:t>
            </a:r>
            <a:r>
              <a:rPr sz="1200" spc="-30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de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  <a:p>
            <a:pPr marL="66675" defTabSz="685800">
              <a:spcBef>
                <a:spcPts val="4"/>
              </a:spcBef>
            </a:pP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« solutions</a:t>
            </a:r>
            <a:r>
              <a:rPr sz="1200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» testées</a:t>
            </a:r>
            <a:r>
              <a:rPr sz="1200" spc="11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8" dirty="0">
                <a:solidFill>
                  <a:srgbClr val="055CA8"/>
                </a:solidFill>
                <a:latin typeface="Arial MT"/>
                <a:cs typeface="Arial MT"/>
              </a:rPr>
              <a:t>par</a:t>
            </a:r>
            <a:r>
              <a:rPr sz="1200" spc="4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l’outil.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>
              <a:spcBef>
                <a:spcPts val="15"/>
              </a:spcBef>
            </a:pPr>
            <a:endParaRPr sz="1238">
              <a:solidFill>
                <a:prstClr val="black"/>
              </a:solidFill>
              <a:latin typeface="Arial MT"/>
              <a:cs typeface="Arial MT"/>
            </a:endParaRPr>
          </a:p>
          <a:p>
            <a:pPr marL="66675" marR="22860" defTabSz="685800"/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Dimensionnement de base pour </a:t>
            </a:r>
            <a:r>
              <a:rPr sz="1200" spc="-323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T</a:t>
            </a:r>
            <a:r>
              <a:rPr sz="1200" spc="-30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=10</a:t>
            </a:r>
            <a:r>
              <a:rPr sz="1200" spc="4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ans</a:t>
            </a:r>
            <a:r>
              <a:rPr sz="1200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(méthode</a:t>
            </a:r>
            <a:r>
              <a:rPr sz="1200" spc="11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des</a:t>
            </a:r>
            <a:r>
              <a:rPr sz="1200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pluies)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>
              <a:spcBef>
                <a:spcPts val="19"/>
              </a:spcBef>
            </a:pPr>
            <a:endParaRPr sz="1238">
              <a:solidFill>
                <a:prstClr val="black"/>
              </a:solidFill>
              <a:latin typeface="Arial MT"/>
              <a:cs typeface="Arial MT"/>
            </a:endParaRPr>
          </a:p>
          <a:p>
            <a:pPr marL="66675" marR="281940" defTabSz="685800"/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En cas de dérogation, </a:t>
            </a:r>
            <a:r>
              <a:rPr sz="1200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Abattement</a:t>
            </a:r>
            <a:r>
              <a:rPr sz="1200" spc="4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de</a:t>
            </a:r>
            <a:r>
              <a:rPr sz="1200" spc="-11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25</a:t>
            </a:r>
            <a:r>
              <a:rPr sz="1200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mm PUIS </a:t>
            </a:r>
            <a:r>
              <a:rPr sz="1200" spc="-323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rejet</a:t>
            </a:r>
            <a:r>
              <a:rPr sz="1200" spc="4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à Qfuite</a:t>
            </a:r>
            <a:r>
              <a:rPr sz="1200" spc="11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limité </a:t>
            </a:r>
            <a:r>
              <a:rPr sz="1200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(l’utilisateur </a:t>
            </a:r>
            <a:r>
              <a:rPr sz="1200" spc="-8" dirty="0">
                <a:solidFill>
                  <a:srgbClr val="055CA8"/>
                </a:solidFill>
                <a:latin typeface="Arial MT"/>
                <a:cs typeface="Arial MT"/>
              </a:rPr>
              <a:t>peut descendre </a:t>
            </a:r>
            <a:r>
              <a:rPr sz="1200" spc="-4" dirty="0">
                <a:solidFill>
                  <a:srgbClr val="055CA8"/>
                </a:solidFill>
                <a:latin typeface="Arial MT"/>
                <a:cs typeface="Arial MT"/>
              </a:rPr>
              <a:t> jusqu’à</a:t>
            </a:r>
            <a:r>
              <a:rPr sz="1200" spc="-26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200" spc="-8" dirty="0">
                <a:solidFill>
                  <a:srgbClr val="055CA8"/>
                </a:solidFill>
                <a:latin typeface="Arial MT"/>
                <a:cs typeface="Arial MT"/>
              </a:rPr>
              <a:t>8mm)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pc="-4" dirty="0">
                <a:solidFill>
                  <a:prstClr val="black"/>
                </a:solidFill>
              </a:rPr>
              <a:t>28 </a:t>
            </a:r>
            <a:r>
              <a:rPr dirty="0">
                <a:solidFill>
                  <a:prstClr val="black"/>
                </a:solidFill>
              </a:rPr>
              <a:t>mai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spc="-4" dirty="0">
                <a:solidFill>
                  <a:prstClr val="black"/>
                </a:solidFill>
              </a:rPr>
              <a:t> du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Outil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Parapluie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pour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une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systématisation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la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gestion à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la </a:t>
            </a:r>
            <a:r>
              <a:rPr spc="-19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source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des</a:t>
            </a:r>
            <a:r>
              <a:rPr spc="-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pluviales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41</a:t>
            </a:fld>
            <a:endParaRPr spc="-4" dirty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2393" y="935260"/>
            <a:ext cx="6293215" cy="809837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724150" marR="3810" indent="-2141220">
              <a:lnSpc>
                <a:spcPts val="1950"/>
              </a:lnSpc>
              <a:spcBef>
                <a:spcPts val="315"/>
              </a:spcBef>
            </a:pPr>
            <a:r>
              <a:rPr dirty="0"/>
              <a:t>OUTIL</a:t>
            </a:r>
            <a:r>
              <a:rPr spc="-79" dirty="0"/>
              <a:t> </a:t>
            </a:r>
            <a:r>
              <a:rPr spc="-19" dirty="0"/>
              <a:t>PARAPLUIE</a:t>
            </a:r>
            <a:r>
              <a:rPr spc="30" dirty="0"/>
              <a:t> </a:t>
            </a:r>
            <a:r>
              <a:rPr dirty="0"/>
              <a:t>POUR</a:t>
            </a:r>
            <a:r>
              <a:rPr spc="-4" dirty="0"/>
              <a:t> UNE</a:t>
            </a:r>
            <a:r>
              <a:rPr spc="8" dirty="0"/>
              <a:t> </a:t>
            </a:r>
            <a:r>
              <a:rPr spc="-23" dirty="0"/>
              <a:t>SYSTÉMATISATION</a:t>
            </a:r>
            <a:r>
              <a:rPr spc="8" dirty="0"/>
              <a:t> </a:t>
            </a:r>
            <a:r>
              <a:rPr spc="-4" dirty="0"/>
              <a:t>DE LA</a:t>
            </a:r>
            <a:r>
              <a:rPr spc="-98" dirty="0"/>
              <a:t> </a:t>
            </a:r>
            <a:r>
              <a:rPr spc="-4" dirty="0"/>
              <a:t>GESTION</a:t>
            </a:r>
            <a:r>
              <a:rPr spc="-11" dirty="0"/>
              <a:t> </a:t>
            </a:r>
            <a:r>
              <a:rPr dirty="0"/>
              <a:t>À</a:t>
            </a:r>
            <a:r>
              <a:rPr spc="4" dirty="0"/>
              <a:t> </a:t>
            </a:r>
            <a:r>
              <a:rPr spc="-4" dirty="0"/>
              <a:t>LA </a:t>
            </a:r>
            <a:r>
              <a:rPr spc="-491" dirty="0"/>
              <a:t> </a:t>
            </a:r>
            <a:r>
              <a:rPr spc="-4" dirty="0"/>
              <a:t>SOURCE</a:t>
            </a:r>
            <a:r>
              <a:rPr dirty="0"/>
              <a:t> </a:t>
            </a:r>
            <a:r>
              <a:rPr spc="-4" dirty="0"/>
              <a:t>DES</a:t>
            </a:r>
            <a:r>
              <a:rPr spc="8" dirty="0"/>
              <a:t> </a:t>
            </a:r>
            <a:r>
              <a:rPr spc="-4" dirty="0"/>
              <a:t>EAUX</a:t>
            </a:r>
            <a:r>
              <a:rPr spc="4" dirty="0"/>
              <a:t> </a:t>
            </a:r>
            <a:r>
              <a:rPr spc="-4" dirty="0"/>
              <a:t>PLUVIALES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752880" y="911923"/>
            <a:ext cx="5352241" cy="122790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381125" marR="3810" indent="-1372076">
              <a:lnSpc>
                <a:spcPts val="2348"/>
              </a:lnSpc>
              <a:spcBef>
                <a:spcPts val="375"/>
              </a:spcBef>
            </a:pPr>
            <a:r>
              <a:rPr dirty="0"/>
              <a:t>UN</a:t>
            </a:r>
            <a:r>
              <a:rPr spc="4" dirty="0"/>
              <a:t> </a:t>
            </a:r>
            <a:r>
              <a:rPr dirty="0"/>
              <a:t>EXEMPLE DE</a:t>
            </a:r>
            <a:r>
              <a:rPr spc="-4" dirty="0"/>
              <a:t> </a:t>
            </a:r>
            <a:r>
              <a:rPr dirty="0"/>
              <a:t>DÉVELOPPEMENT</a:t>
            </a:r>
            <a:r>
              <a:rPr spc="-34" dirty="0"/>
              <a:t> </a:t>
            </a:r>
            <a:r>
              <a:rPr dirty="0"/>
              <a:t>NOUVEAU</a:t>
            </a:r>
            <a:r>
              <a:rPr spc="-4" dirty="0"/>
              <a:t> </a:t>
            </a:r>
            <a:r>
              <a:rPr dirty="0"/>
              <a:t>POUR </a:t>
            </a:r>
            <a:r>
              <a:rPr spc="-593" dirty="0"/>
              <a:t> </a:t>
            </a:r>
            <a:r>
              <a:rPr spc="-19" dirty="0"/>
              <a:t>L’AGGLOMÉRATION</a:t>
            </a:r>
            <a:r>
              <a:rPr spc="-41" dirty="0"/>
              <a:t> </a:t>
            </a:r>
            <a:r>
              <a:rPr spc="-19" dirty="0"/>
              <a:t>PARISIENNE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167" y="2074545"/>
            <a:ext cx="4366260" cy="32324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97146" y="2074545"/>
            <a:ext cx="4429125" cy="32184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26118" y="1635252"/>
            <a:ext cx="2634139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1500" spc="-11" dirty="0">
                <a:solidFill>
                  <a:srgbClr val="055CA8"/>
                </a:solidFill>
                <a:latin typeface="Arial MT"/>
                <a:cs typeface="Arial MT"/>
              </a:rPr>
              <a:t>Version</a:t>
            </a:r>
            <a:r>
              <a:rPr sz="1500" spc="-34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055CA8"/>
                </a:solidFill>
                <a:latin typeface="Arial MT"/>
                <a:cs typeface="Arial MT"/>
              </a:rPr>
              <a:t>simple</a:t>
            </a:r>
            <a:r>
              <a:rPr sz="1500" spc="-23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055CA8"/>
                </a:solidFill>
                <a:latin typeface="Arial MT"/>
                <a:cs typeface="Arial MT"/>
              </a:rPr>
              <a:t>/</a:t>
            </a:r>
            <a:r>
              <a:rPr sz="1500" spc="-23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500" spc="-11" dirty="0">
                <a:solidFill>
                  <a:srgbClr val="055CA8"/>
                </a:solidFill>
                <a:latin typeface="Arial MT"/>
                <a:cs typeface="Arial MT"/>
              </a:rPr>
              <a:t>Version</a:t>
            </a:r>
            <a:r>
              <a:rPr sz="1500" spc="-34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055CA8"/>
                </a:solidFill>
                <a:latin typeface="Arial MT"/>
                <a:cs typeface="Arial MT"/>
              </a:rPr>
              <a:t>expert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pc="-4" dirty="0">
                <a:solidFill>
                  <a:prstClr val="black"/>
                </a:solidFill>
              </a:rPr>
              <a:t>28 </a:t>
            </a:r>
            <a:r>
              <a:rPr dirty="0">
                <a:solidFill>
                  <a:prstClr val="black"/>
                </a:solidFill>
              </a:rPr>
              <a:t>mai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spc="-4" dirty="0">
                <a:solidFill>
                  <a:prstClr val="black"/>
                </a:solidFill>
              </a:rPr>
              <a:t> du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Outil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Parapluie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pour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une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systématisation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la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gestion à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la </a:t>
            </a:r>
            <a:r>
              <a:rPr spc="-19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source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des</a:t>
            </a:r>
            <a:r>
              <a:rPr spc="-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pluviales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42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8472" y="1039750"/>
            <a:ext cx="671036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/>
              <a:t>UNE</a:t>
            </a:r>
            <a:r>
              <a:rPr spc="11" dirty="0"/>
              <a:t> </a:t>
            </a:r>
            <a:r>
              <a:rPr spc="-4" dirty="0"/>
              <a:t>FICHE</a:t>
            </a:r>
            <a:r>
              <a:rPr spc="8" dirty="0"/>
              <a:t> </a:t>
            </a:r>
            <a:r>
              <a:rPr spc="-4" dirty="0"/>
              <a:t>PÉDAGOGIQUE</a:t>
            </a:r>
            <a:r>
              <a:rPr spc="-116" dirty="0"/>
              <a:t> </a:t>
            </a:r>
            <a:r>
              <a:rPr spc="-4" dirty="0"/>
              <a:t>ASSOCIÉE</a:t>
            </a:r>
            <a:r>
              <a:rPr spc="19" dirty="0"/>
              <a:t> </a:t>
            </a:r>
            <a:r>
              <a:rPr dirty="0"/>
              <a:t>À</a:t>
            </a:r>
            <a:r>
              <a:rPr spc="-8" dirty="0"/>
              <a:t> </a:t>
            </a:r>
            <a:r>
              <a:rPr spc="-4" dirty="0"/>
              <a:t>CHAQUE</a:t>
            </a:r>
            <a:r>
              <a:rPr spc="15" dirty="0"/>
              <a:t> </a:t>
            </a:r>
            <a:r>
              <a:rPr spc="-4" dirty="0"/>
              <a:t>OUVRAGE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070" y="1473685"/>
            <a:ext cx="4211955" cy="171528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68070" y="3299841"/>
            <a:ext cx="8165783" cy="2135505"/>
            <a:chOff x="757427" y="3256788"/>
            <a:chExt cx="10887710" cy="28473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7427" y="3256788"/>
              <a:ext cx="5615940" cy="20101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7607" y="5062727"/>
              <a:ext cx="5637276" cy="1040891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44033" y="1469897"/>
            <a:ext cx="3973068" cy="310667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pc="-4" dirty="0">
                <a:solidFill>
                  <a:prstClr val="black"/>
                </a:solidFill>
              </a:rPr>
              <a:t>28 </a:t>
            </a:r>
            <a:r>
              <a:rPr dirty="0">
                <a:solidFill>
                  <a:prstClr val="black"/>
                </a:solidFill>
              </a:rPr>
              <a:t>mai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spc="-4" dirty="0">
                <a:solidFill>
                  <a:prstClr val="black"/>
                </a:solidFill>
              </a:rPr>
              <a:t> du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Outil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Parapluie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pour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une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systématisation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la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gestion à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la </a:t>
            </a:r>
            <a:r>
              <a:rPr spc="-19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source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des</a:t>
            </a:r>
            <a:r>
              <a:rPr spc="-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pluviales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43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7626" y="929831"/>
            <a:ext cx="5987891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dirty="0"/>
              <a:t>UNE</a:t>
            </a:r>
            <a:r>
              <a:rPr sz="2400" spc="-19" dirty="0"/>
              <a:t> </a:t>
            </a:r>
            <a:r>
              <a:rPr sz="2400" dirty="0"/>
              <a:t>PÉDAGOGIE</a:t>
            </a:r>
            <a:r>
              <a:rPr sz="2400" spc="-8" dirty="0"/>
              <a:t> </a:t>
            </a:r>
            <a:r>
              <a:rPr sz="2400" dirty="0"/>
              <a:t>COMPLÈTE</a:t>
            </a:r>
            <a:r>
              <a:rPr sz="2400" spc="-38" dirty="0"/>
              <a:t> </a:t>
            </a:r>
            <a:r>
              <a:rPr sz="2400" dirty="0"/>
              <a:t>ET</a:t>
            </a:r>
            <a:r>
              <a:rPr sz="2400" spc="-56" dirty="0"/>
              <a:t> </a:t>
            </a:r>
            <a:r>
              <a:rPr sz="2400" spc="-30" dirty="0"/>
              <a:t>VARIÉE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738378" y="1456171"/>
            <a:ext cx="7929086" cy="3991451"/>
            <a:chOff x="984503" y="798561"/>
            <a:chExt cx="10572115" cy="53219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4503" y="829055"/>
              <a:ext cx="5647944" cy="28087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32447" y="798561"/>
              <a:ext cx="4924044" cy="32598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24811" y="3637787"/>
              <a:ext cx="8897112" cy="248259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pc="-4" dirty="0">
                <a:solidFill>
                  <a:prstClr val="black"/>
                </a:solidFill>
              </a:rPr>
              <a:t>28 </a:t>
            </a:r>
            <a:r>
              <a:rPr dirty="0">
                <a:solidFill>
                  <a:prstClr val="black"/>
                </a:solidFill>
              </a:rPr>
              <a:t>mai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spc="-4" dirty="0">
                <a:solidFill>
                  <a:prstClr val="black"/>
                </a:solidFill>
              </a:rPr>
              <a:t> du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Outil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Parapluie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pour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une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systématisation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la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gestion à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la </a:t>
            </a:r>
            <a:r>
              <a:rPr spc="-19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source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des</a:t>
            </a:r>
            <a:r>
              <a:rPr spc="-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pluviales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44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61688" y="1560195"/>
            <a:ext cx="4234815" cy="653545"/>
          </a:xfrm>
          <a:prstGeom prst="rect">
            <a:avLst/>
          </a:prstGeom>
          <a:ln w="9144">
            <a:solidFill>
              <a:srgbClr val="00AFEF"/>
            </a:solidFill>
          </a:ln>
        </p:spPr>
        <p:txBody>
          <a:bodyPr vert="horz" wrap="square" lIns="0" tIns="30004" rIns="0" bIns="0" rtlCol="0">
            <a:spAutoFit/>
          </a:bodyPr>
          <a:lstStyle/>
          <a:p>
            <a:pPr marL="393383" marR="387191" indent="-2381" algn="ctr" defTabSz="685800">
              <a:spcBef>
                <a:spcPts val="236"/>
              </a:spcBef>
            </a:pP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Un</a:t>
            </a:r>
            <a:r>
              <a:rPr sz="135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important</a:t>
            </a:r>
            <a:r>
              <a:rPr sz="135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travail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 a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 permis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 de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clarifier</a:t>
            </a:r>
            <a:r>
              <a:rPr sz="13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et 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cartographier l’ensemble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des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prescriptions</a:t>
            </a:r>
            <a:r>
              <a:rPr sz="1350" b="1" spc="4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«</a:t>
            </a:r>
            <a:r>
              <a:rPr sz="1350" b="1" spc="4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8" dirty="0">
                <a:solidFill>
                  <a:srgbClr val="2A78A6"/>
                </a:solidFill>
                <a:latin typeface="Arial"/>
                <a:cs typeface="Arial"/>
              </a:rPr>
              <a:t>pluvial</a:t>
            </a:r>
            <a:r>
              <a:rPr sz="1350" b="1" spc="23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»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35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tous</a:t>
            </a:r>
            <a:r>
              <a:rPr sz="13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les</a:t>
            </a:r>
            <a:r>
              <a:rPr sz="13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acteurs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61688" y="2617470"/>
            <a:ext cx="4234815" cy="445315"/>
          </a:xfrm>
          <a:prstGeom prst="rect">
            <a:avLst/>
          </a:prstGeom>
          <a:ln w="9144">
            <a:solidFill>
              <a:srgbClr val="00AFEF"/>
            </a:solidFill>
          </a:ln>
        </p:spPr>
        <p:txBody>
          <a:bodyPr vert="horz" wrap="square" lIns="0" tIns="29528" rIns="0" bIns="0" rtlCol="0">
            <a:spAutoFit/>
          </a:bodyPr>
          <a:lstStyle/>
          <a:p>
            <a:pPr marL="288608" marR="282416" indent="51435" defTabSz="685800">
              <a:spcBef>
                <a:spcPts val="233"/>
              </a:spcBef>
            </a:pP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1</a:t>
            </a:r>
            <a:r>
              <a:rPr sz="1350" spc="-5" baseline="25462" dirty="0">
                <a:solidFill>
                  <a:prstClr val="black"/>
                </a:solidFill>
                <a:latin typeface="Arial MT"/>
                <a:cs typeface="Arial MT"/>
              </a:rPr>
              <a:t>ère</a:t>
            </a:r>
            <a:r>
              <a:rPr sz="1350" baseline="2546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étape pour assurer la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« cohérence »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de la </a:t>
            </a:r>
            <a:r>
              <a:rPr sz="1350" b="1" spc="-368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politique</a:t>
            </a:r>
            <a:r>
              <a:rPr sz="1350" b="1" spc="-23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« pluvial</a:t>
            </a:r>
            <a:r>
              <a:rPr sz="1350" b="1" spc="11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»</a:t>
            </a:r>
            <a:r>
              <a:rPr sz="1350" b="1" spc="-8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sur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 l’ensemble</a:t>
            </a:r>
            <a:r>
              <a:rPr sz="1350" spc="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du</a:t>
            </a:r>
            <a:r>
              <a:rPr sz="135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territoire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61688" y="3467861"/>
            <a:ext cx="4234815" cy="445795"/>
          </a:xfrm>
          <a:prstGeom prst="rect">
            <a:avLst/>
          </a:prstGeom>
          <a:ln w="9144">
            <a:solidFill>
              <a:srgbClr val="00AFEF"/>
            </a:solidFill>
          </a:ln>
        </p:spPr>
        <p:txBody>
          <a:bodyPr vert="horz" wrap="square" lIns="0" tIns="30004" rIns="0" bIns="0" rtlCol="0">
            <a:spAutoFit/>
          </a:bodyPr>
          <a:lstStyle/>
          <a:p>
            <a:pPr algn="ctr" defTabSz="685800">
              <a:spcBef>
                <a:spcPts val="236"/>
              </a:spcBef>
            </a:pPr>
            <a:r>
              <a:rPr sz="1350" b="1" spc="-8" dirty="0">
                <a:solidFill>
                  <a:srgbClr val="2A78A6"/>
                </a:solidFill>
                <a:latin typeface="Arial"/>
                <a:cs typeface="Arial"/>
              </a:rPr>
              <a:t>Accompagner</a:t>
            </a:r>
            <a:r>
              <a:rPr sz="1350" b="1" spc="45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et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faciliter</a:t>
            </a:r>
            <a:r>
              <a:rPr sz="1350" b="1" spc="4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le</a:t>
            </a:r>
            <a:r>
              <a:rPr sz="135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travail des</a:t>
            </a:r>
            <a:r>
              <a:rPr sz="1350" spc="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aménageurs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  <a:p>
            <a:pPr marL="476" algn="ctr" defTabSz="685800"/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(publics</a:t>
            </a:r>
            <a:r>
              <a:rPr sz="135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et</a:t>
            </a:r>
            <a:r>
              <a:rPr sz="135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privés)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45351" y="2322576"/>
            <a:ext cx="216218" cy="307657"/>
          </a:xfrm>
          <a:custGeom>
            <a:avLst/>
            <a:gdLst/>
            <a:ahLst/>
            <a:cxnLst/>
            <a:rect l="l" t="t" r="r" b="b"/>
            <a:pathLst>
              <a:path w="288290" h="410210">
                <a:moveTo>
                  <a:pt x="216027" y="0"/>
                </a:moveTo>
                <a:lnTo>
                  <a:pt x="72009" y="0"/>
                </a:lnTo>
                <a:lnTo>
                  <a:pt x="72009" y="265938"/>
                </a:lnTo>
                <a:lnTo>
                  <a:pt x="0" y="265938"/>
                </a:lnTo>
                <a:lnTo>
                  <a:pt x="144018" y="409956"/>
                </a:lnTo>
                <a:lnTo>
                  <a:pt x="288036" y="265938"/>
                </a:lnTo>
                <a:lnTo>
                  <a:pt x="216027" y="265938"/>
                </a:lnTo>
                <a:lnTo>
                  <a:pt x="2160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45351" y="3160395"/>
            <a:ext cx="216218" cy="307657"/>
          </a:xfrm>
          <a:custGeom>
            <a:avLst/>
            <a:gdLst/>
            <a:ahLst/>
            <a:cxnLst/>
            <a:rect l="l" t="t" r="r" b="b"/>
            <a:pathLst>
              <a:path w="288290" h="410210">
                <a:moveTo>
                  <a:pt x="216027" y="0"/>
                </a:moveTo>
                <a:lnTo>
                  <a:pt x="72009" y="0"/>
                </a:lnTo>
                <a:lnTo>
                  <a:pt x="72009" y="265938"/>
                </a:lnTo>
                <a:lnTo>
                  <a:pt x="0" y="265938"/>
                </a:lnTo>
                <a:lnTo>
                  <a:pt x="144018" y="409955"/>
                </a:lnTo>
                <a:lnTo>
                  <a:pt x="288036" y="265938"/>
                </a:lnTo>
                <a:lnTo>
                  <a:pt x="216027" y="265938"/>
                </a:lnTo>
                <a:lnTo>
                  <a:pt x="2160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61688" y="4146804"/>
            <a:ext cx="4234815" cy="445795"/>
          </a:xfrm>
          <a:prstGeom prst="rect">
            <a:avLst/>
          </a:prstGeom>
          <a:ln w="9144">
            <a:solidFill>
              <a:srgbClr val="00AFEF"/>
            </a:solidFill>
          </a:ln>
        </p:spPr>
        <p:txBody>
          <a:bodyPr vert="horz" wrap="square" lIns="0" tIns="30004" rIns="0" bIns="0" rtlCol="0">
            <a:spAutoFit/>
          </a:bodyPr>
          <a:lstStyle/>
          <a:p>
            <a:pPr marL="1652111" marR="411004" indent="-1235869" defTabSz="685800">
              <a:spcBef>
                <a:spcPts val="236"/>
              </a:spcBef>
            </a:pPr>
            <a:r>
              <a:rPr sz="1350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=&gt; </a:t>
            </a:r>
            <a:r>
              <a:rPr sz="1350" u="heavy" spc="-8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Aujourd’hui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: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un portage 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fort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du « 0 rejet » </a:t>
            </a:r>
            <a:r>
              <a:rPr sz="1350" spc="-36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(~</a:t>
            </a:r>
            <a:r>
              <a:rPr sz="1350" spc="-3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T=10ans)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26821" y="998601"/>
            <a:ext cx="7822406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spc="-23" dirty="0"/>
              <a:t>L’OUTIL</a:t>
            </a:r>
            <a:r>
              <a:rPr sz="2400" spc="-113" dirty="0"/>
              <a:t> </a:t>
            </a:r>
            <a:r>
              <a:rPr sz="2400" spc="-19" dirty="0"/>
              <a:t>PARAPLUIE</a:t>
            </a:r>
            <a:r>
              <a:rPr sz="2400" spc="-15" dirty="0"/>
              <a:t> </a:t>
            </a:r>
            <a:r>
              <a:rPr sz="2400" dirty="0"/>
              <a:t>PERMET</a:t>
            </a:r>
            <a:r>
              <a:rPr sz="2400" spc="-56" dirty="0"/>
              <a:t> </a:t>
            </a:r>
            <a:r>
              <a:rPr sz="2400" dirty="0"/>
              <a:t>UN</a:t>
            </a:r>
            <a:r>
              <a:rPr sz="2400" spc="-15" dirty="0"/>
              <a:t> </a:t>
            </a:r>
            <a:r>
              <a:rPr sz="2400" spc="-4" dirty="0"/>
              <a:t>LANGAGE</a:t>
            </a:r>
            <a:r>
              <a:rPr sz="2400" spc="-15" dirty="0"/>
              <a:t> </a:t>
            </a:r>
            <a:r>
              <a:rPr sz="2400" spc="-4" dirty="0"/>
              <a:t>COMMUN</a:t>
            </a:r>
            <a:endParaRPr sz="2400"/>
          </a:p>
        </p:txBody>
      </p:sp>
      <p:grpSp>
        <p:nvGrpSpPr>
          <p:cNvPr id="9" name="object 9"/>
          <p:cNvGrpSpPr/>
          <p:nvPr/>
        </p:nvGrpSpPr>
        <p:grpSpPr>
          <a:xfrm>
            <a:off x="680085" y="1560195"/>
            <a:ext cx="3293269" cy="3343275"/>
            <a:chOff x="906780" y="937260"/>
            <a:chExt cx="4391025" cy="44577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6780" y="938784"/>
              <a:ext cx="4390644" cy="44561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0359" y="937260"/>
              <a:ext cx="2193036" cy="148132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975229" y="1905381"/>
            <a:ext cx="696277" cy="8415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34" rIns="0" bIns="0" rtlCol="0">
            <a:spAutoFit/>
          </a:bodyPr>
          <a:lstStyle/>
          <a:p>
            <a:pPr marL="87629" defTabSz="685800">
              <a:spcBef>
                <a:spcPts val="26"/>
              </a:spcBef>
            </a:pPr>
            <a:r>
              <a:rPr sz="525" spc="-4" dirty="0">
                <a:solidFill>
                  <a:srgbClr val="7E7E7E"/>
                </a:solidFill>
                <a:latin typeface="Arial MT"/>
                <a:cs typeface="Arial MT"/>
              </a:rPr>
              <a:t>48mm</a:t>
            </a:r>
            <a:r>
              <a:rPr sz="525" spc="-11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525" spc="-4" dirty="0">
                <a:solidFill>
                  <a:srgbClr val="7E7E7E"/>
                </a:solidFill>
                <a:latin typeface="Arial MT"/>
                <a:cs typeface="Arial MT"/>
              </a:rPr>
              <a:t>–</a:t>
            </a:r>
            <a:r>
              <a:rPr sz="525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525" spc="-4" dirty="0">
                <a:solidFill>
                  <a:srgbClr val="7E7E7E"/>
                </a:solidFill>
                <a:latin typeface="Arial MT"/>
                <a:cs typeface="Arial MT"/>
              </a:rPr>
              <a:t>T=10ans</a:t>
            </a:r>
            <a:endParaRPr sz="525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276856" y="2871216"/>
            <a:ext cx="326231" cy="424339"/>
          </a:xfrm>
          <a:custGeom>
            <a:avLst/>
            <a:gdLst/>
            <a:ahLst/>
            <a:cxnLst/>
            <a:rect l="l" t="t" r="r" b="b"/>
            <a:pathLst>
              <a:path w="434975" h="565785">
                <a:moveTo>
                  <a:pt x="174371" y="15239"/>
                </a:moveTo>
                <a:lnTo>
                  <a:pt x="9143" y="194437"/>
                </a:lnTo>
              </a:path>
              <a:path w="434975" h="565785">
                <a:moveTo>
                  <a:pt x="246761" y="48767"/>
                </a:moveTo>
                <a:lnTo>
                  <a:pt x="44196" y="268477"/>
                </a:lnTo>
              </a:path>
              <a:path w="434975" h="565785">
                <a:moveTo>
                  <a:pt x="322961" y="102108"/>
                </a:moveTo>
                <a:lnTo>
                  <a:pt x="120396" y="321817"/>
                </a:lnTo>
              </a:path>
              <a:path w="434975" h="565785">
                <a:moveTo>
                  <a:pt x="377825" y="193548"/>
                </a:moveTo>
                <a:lnTo>
                  <a:pt x="175260" y="413258"/>
                </a:lnTo>
              </a:path>
              <a:path w="434975" h="565785">
                <a:moveTo>
                  <a:pt x="434594" y="303275"/>
                </a:moveTo>
                <a:lnTo>
                  <a:pt x="245364" y="500125"/>
                </a:lnTo>
              </a:path>
              <a:path w="434975" h="565785">
                <a:moveTo>
                  <a:pt x="345186" y="499872"/>
                </a:moveTo>
                <a:lnTo>
                  <a:pt x="281940" y="565785"/>
                </a:lnTo>
              </a:path>
              <a:path w="434975" h="565785">
                <a:moveTo>
                  <a:pt x="66548" y="0"/>
                </a:moveTo>
                <a:lnTo>
                  <a:pt x="0" y="72262"/>
                </a:lnTo>
              </a:path>
            </a:pathLst>
          </a:custGeom>
          <a:ln w="609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61688" y="4705731"/>
            <a:ext cx="4234815" cy="585256"/>
          </a:xfrm>
          <a:prstGeom prst="rect">
            <a:avLst/>
          </a:prstGeom>
          <a:solidFill>
            <a:srgbClr val="055CA8"/>
          </a:solidFill>
          <a:ln w="9144">
            <a:solidFill>
              <a:srgbClr val="00AFEF"/>
            </a:solidFill>
          </a:ln>
        </p:spPr>
        <p:txBody>
          <a:bodyPr vert="horz" wrap="square" lIns="0" tIns="30956" rIns="0" bIns="0" rtlCol="0">
            <a:spAutoFit/>
          </a:bodyPr>
          <a:lstStyle/>
          <a:p>
            <a:pPr marL="261938" marR="256699" algn="ctr" defTabSz="685800">
              <a:spcBef>
                <a:spcPts val="244"/>
              </a:spcBef>
            </a:pP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r>
              <a:rPr sz="1181" spc="-5" baseline="26455" dirty="0">
                <a:solidFill>
                  <a:srgbClr val="FFFFFF"/>
                </a:solidFill>
                <a:latin typeface="Arial MT"/>
                <a:cs typeface="Arial MT"/>
              </a:rPr>
              <a:t>er</a:t>
            </a:r>
            <a:r>
              <a:rPr sz="1181" spc="180" baseline="264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temps</a:t>
            </a:r>
            <a:r>
              <a:rPr sz="1200" spc="11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r>
              <a:rPr sz="1200" spc="11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Construit</a:t>
            </a:r>
            <a:r>
              <a:rPr sz="1200" spc="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sur</a:t>
            </a:r>
            <a:r>
              <a:rPr sz="1200" spc="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Petite</a:t>
            </a:r>
            <a:r>
              <a:rPr sz="1200" spc="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Couronne</a:t>
            </a:r>
            <a:r>
              <a:rPr sz="1200" spc="2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1200" spc="11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Baignade </a:t>
            </a:r>
            <a:r>
              <a:rPr sz="1200" spc="-32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4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r>
              <a:rPr sz="1181" spc="5" baseline="26455" dirty="0">
                <a:solidFill>
                  <a:srgbClr val="FFFFFF"/>
                </a:solidFill>
                <a:latin typeface="Arial MT"/>
                <a:cs typeface="Arial MT"/>
              </a:rPr>
              <a:t>ème</a:t>
            </a:r>
            <a:r>
              <a:rPr sz="1181" spc="11" baseline="264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temps : Sera élargi à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Grande Couronne et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syndicats</a:t>
            </a:r>
            <a:r>
              <a:rPr sz="1200" spc="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raccordés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pc="-4" dirty="0">
                <a:solidFill>
                  <a:prstClr val="black"/>
                </a:solidFill>
              </a:rPr>
              <a:t>28 </a:t>
            </a:r>
            <a:r>
              <a:rPr dirty="0">
                <a:solidFill>
                  <a:prstClr val="black"/>
                </a:solidFill>
              </a:rPr>
              <a:t>mai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spc="-4" dirty="0">
                <a:solidFill>
                  <a:prstClr val="black"/>
                </a:solidFill>
              </a:rPr>
              <a:t> du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Outil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Parapluie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pour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une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systématisation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la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gestion à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la </a:t>
            </a:r>
            <a:r>
              <a:rPr spc="-19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source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des</a:t>
            </a:r>
            <a:r>
              <a:rPr spc="-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pluviales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45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9637" y="933698"/>
            <a:ext cx="4419124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dirty="0"/>
              <a:t>MERCI</a:t>
            </a:r>
            <a:r>
              <a:rPr sz="2400" spc="-30" dirty="0"/>
              <a:t> </a:t>
            </a:r>
            <a:r>
              <a:rPr sz="2400" dirty="0"/>
              <a:t>DE</a:t>
            </a:r>
            <a:r>
              <a:rPr sz="2400" spc="-11" dirty="0"/>
              <a:t> </a:t>
            </a:r>
            <a:r>
              <a:rPr sz="2400" dirty="0"/>
              <a:t>VOTRE</a:t>
            </a:r>
            <a:r>
              <a:rPr sz="2400" spc="-165" dirty="0"/>
              <a:t> </a:t>
            </a:r>
            <a:r>
              <a:rPr sz="2400" spc="-19" dirty="0"/>
              <a:t>ATTENTION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632080" y="4361688"/>
            <a:ext cx="5198744" cy="715804"/>
          </a:xfrm>
          <a:custGeom>
            <a:avLst/>
            <a:gdLst/>
            <a:ahLst/>
            <a:cxnLst/>
            <a:rect l="l" t="t" r="r" b="b"/>
            <a:pathLst>
              <a:path w="6931659" h="954404">
                <a:moveTo>
                  <a:pt x="6931152" y="0"/>
                </a:moveTo>
                <a:lnTo>
                  <a:pt x="0" y="0"/>
                </a:lnTo>
                <a:lnTo>
                  <a:pt x="0" y="954023"/>
                </a:lnTo>
                <a:lnTo>
                  <a:pt x="6931152" y="954023"/>
                </a:lnTo>
                <a:lnTo>
                  <a:pt x="693115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080" y="4361688"/>
            <a:ext cx="5198744" cy="674704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8099" rIns="0" bIns="0" rtlCol="0">
            <a:spAutoFit/>
          </a:bodyPr>
          <a:lstStyle/>
          <a:p>
            <a:pPr marL="68580" defTabSz="685800">
              <a:spcBef>
                <a:spcPts val="221"/>
              </a:spcBef>
            </a:pPr>
            <a:r>
              <a:rPr sz="2100" spc="-4" dirty="0">
                <a:solidFill>
                  <a:srgbClr val="FFFFFF"/>
                </a:solidFill>
                <a:latin typeface="Arial MT"/>
                <a:cs typeface="Arial MT"/>
              </a:rPr>
              <a:t>Ensemble</a:t>
            </a:r>
            <a:r>
              <a:rPr sz="2100" spc="11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4" dirty="0">
                <a:solidFill>
                  <a:srgbClr val="FFFFFF"/>
                </a:solidFill>
                <a:latin typeface="Arial MT"/>
                <a:cs typeface="Arial MT"/>
              </a:rPr>
              <a:t>des</a:t>
            </a:r>
            <a:r>
              <a:rPr sz="2100" spc="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4" dirty="0">
                <a:solidFill>
                  <a:srgbClr val="FFFFFF"/>
                </a:solidFill>
                <a:latin typeface="Arial MT"/>
                <a:cs typeface="Arial MT"/>
              </a:rPr>
              <a:t>actes en</a:t>
            </a:r>
            <a:r>
              <a:rPr sz="2100" spc="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4" dirty="0">
                <a:solidFill>
                  <a:srgbClr val="FFFFFF"/>
                </a:solidFill>
                <a:latin typeface="Arial MT"/>
                <a:cs typeface="Arial MT"/>
              </a:rPr>
              <a:t>ligne</a:t>
            </a:r>
            <a:endParaRPr sz="2100">
              <a:solidFill>
                <a:prstClr val="black"/>
              </a:solidFill>
              <a:latin typeface="Arial MT"/>
              <a:cs typeface="Arial MT"/>
            </a:endParaRPr>
          </a:p>
          <a:p>
            <a:pPr marL="68580" defTabSz="685800">
              <a:tabLst>
                <a:tab pos="1488281" algn="l"/>
              </a:tabLst>
            </a:pPr>
            <a:r>
              <a:rPr sz="2100" spc="-4" dirty="0">
                <a:solidFill>
                  <a:srgbClr val="FFFFFF"/>
                </a:solidFill>
                <a:latin typeface="Arial MT"/>
                <a:cs typeface="Arial MT"/>
              </a:rPr>
              <a:t>(et	du</a:t>
            </a:r>
            <a:r>
              <a:rPr sz="2100" spc="-11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4" dirty="0">
                <a:solidFill>
                  <a:srgbClr val="FFFFFF"/>
                </a:solidFill>
                <a:latin typeface="Arial MT"/>
                <a:cs typeface="Arial MT"/>
              </a:rPr>
              <a:t>SIAAP)</a:t>
            </a:r>
            <a:r>
              <a:rPr sz="2100" spc="-11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4" dirty="0">
                <a:solidFill>
                  <a:srgbClr val="FFFFFF"/>
                </a:solidFill>
                <a:latin typeface="Arial MT"/>
                <a:cs typeface="Arial MT"/>
              </a:rPr>
              <a:t>et</a:t>
            </a:r>
            <a:r>
              <a:rPr sz="2100" spc="-11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documents utiles</a:t>
            </a:r>
            <a:endParaRPr sz="2100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32079" y="1409318"/>
            <a:ext cx="5433060" cy="3615690"/>
            <a:chOff x="842772" y="736091"/>
            <a:chExt cx="7244080" cy="48209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2372" y="5221224"/>
              <a:ext cx="1307592" cy="3352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772" y="736091"/>
              <a:ext cx="3631691" cy="39380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4463" y="812291"/>
              <a:ext cx="3611880" cy="2299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71499" y="5127346"/>
            <a:ext cx="4208145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Rappel du</a:t>
            </a:r>
            <a:r>
              <a:rPr sz="10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lien</a:t>
            </a:r>
            <a:r>
              <a:rPr sz="105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à</a:t>
            </a:r>
            <a:r>
              <a:rPr sz="105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spc="-4" dirty="0">
                <a:solidFill>
                  <a:prstClr val="black"/>
                </a:solidFill>
                <a:latin typeface="Arial MT"/>
                <a:cs typeface="Arial MT"/>
              </a:rPr>
              <a:t>diffuser</a:t>
            </a:r>
            <a:r>
              <a:rPr sz="1050" spc="-2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050" spc="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i="1" spc="-8" dirty="0">
                <a:solidFill>
                  <a:prstClr val="black"/>
                </a:solidFill>
                <a:latin typeface="Arial"/>
                <a:cs typeface="Arial"/>
              </a:rPr>
              <a:t>https://</a:t>
            </a:r>
            <a:r>
              <a:rPr sz="1050" i="1" spc="-8" dirty="0">
                <a:solidFill>
                  <a:prstClr val="black"/>
                </a:solidFill>
                <a:latin typeface="Arial"/>
                <a:cs typeface="Arial"/>
                <a:hlinkClick r:id="rId5"/>
              </a:rPr>
              <a:t>www.f--s.fr/siaap/retour-seminaire.php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35335" y="1466468"/>
            <a:ext cx="2533912" cy="316227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pc="-4" dirty="0">
                <a:solidFill>
                  <a:prstClr val="black"/>
                </a:solidFill>
              </a:rPr>
              <a:t>28 </a:t>
            </a:r>
            <a:r>
              <a:rPr dirty="0">
                <a:solidFill>
                  <a:prstClr val="black"/>
                </a:solidFill>
              </a:rPr>
              <a:t>mai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5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spc="-4" dirty="0">
                <a:solidFill>
                  <a:prstClr val="black"/>
                </a:solidFill>
              </a:rPr>
              <a:t> du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 Outil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Parapluie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pour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une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systématisation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la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gestion à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la </a:t>
            </a:r>
            <a:r>
              <a:rPr spc="-19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source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des</a:t>
            </a:r>
            <a:r>
              <a:rPr spc="-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pluviales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46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800" dirty="0"/>
              <a:t>4 - Présentation de la démarche d’élaboration du PLUi et intégration des eaux pluviales </a:t>
            </a:r>
            <a:br>
              <a:rPr lang="fr-FR" altLang="fr-FR" sz="2800" dirty="0"/>
            </a:br>
            <a:endParaRPr lang="fr-FR" altLang="fr-FR" sz="1800" cap="all" dirty="0">
              <a:solidFill>
                <a:schemeClr val="tx2"/>
              </a:solidFill>
              <a:latin typeface="Barlow Condensed SemiBold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B140CB-58E0-457B-8BA6-921D25F82D43}"/>
              </a:ext>
            </a:extLst>
          </p:cNvPr>
          <p:cNvSpPr txBox="1"/>
          <p:nvPr/>
        </p:nvSpPr>
        <p:spPr>
          <a:xfrm>
            <a:off x="1666165" y="2852936"/>
            <a:ext cx="581167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cap="all" dirty="0">
                <a:solidFill>
                  <a:schemeClr val="tx2"/>
                </a:solidFill>
                <a:latin typeface="Barlow Condensed SemiBold"/>
              </a:rPr>
              <a:t>M. POUPIN</a:t>
            </a:r>
          </a:p>
          <a:p>
            <a:pPr algn="ctr"/>
            <a:endParaRPr lang="fr-FR" altLang="fr-FR" sz="500" cap="all" dirty="0">
              <a:solidFill>
                <a:schemeClr val="tx2"/>
              </a:solidFill>
              <a:latin typeface="Barlow Condensed SemiBold"/>
            </a:endParaRPr>
          </a:p>
          <a:p>
            <a:pPr algn="ctr"/>
            <a:r>
              <a:rPr lang="fr-FR" dirty="0">
                <a:solidFill>
                  <a:schemeClr val="tx2"/>
                </a:solidFill>
                <a:latin typeface="Barlow Condensed SemiBold"/>
              </a:rPr>
              <a:t>Chargé d’étude Risques naturels et technologiques, DDT 78</a:t>
            </a:r>
            <a:endParaRPr lang="fr-FR" altLang="fr-FR" dirty="0">
              <a:solidFill>
                <a:schemeClr val="tx2"/>
              </a:solidFill>
              <a:latin typeface="Barlow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382923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3" y="545"/>
            <a:ext cx="9137090" cy="68545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6163" y="341429"/>
            <a:ext cx="1301350" cy="20706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270" spc="-5" dirty="0">
                <a:solidFill>
                  <a:prstClr val="black"/>
                </a:solidFill>
                <a:latin typeface="Arial MT"/>
                <a:cs typeface="Arial MT"/>
              </a:rPr>
              <a:t>DDT</a:t>
            </a:r>
            <a:r>
              <a:rPr sz="1270" spc="-6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70" spc="-5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270" spc="-6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70" spc="-9" dirty="0">
                <a:solidFill>
                  <a:prstClr val="black"/>
                </a:solidFill>
                <a:latin typeface="Arial MT"/>
                <a:cs typeface="Arial MT"/>
              </a:rPr>
              <a:t>Yvelines</a:t>
            </a:r>
            <a:endParaRPr sz="1270">
              <a:solidFill>
                <a:prstClr val="black"/>
              </a:solidFill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7647" y="2148348"/>
            <a:ext cx="5419605" cy="405491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7162" y="1323776"/>
            <a:ext cx="7649751" cy="1465880"/>
          </a:xfrm>
          <a:prstGeom prst="rect">
            <a:avLst/>
          </a:prstGeom>
        </p:spPr>
        <p:txBody>
          <a:bodyPr vert="horz" wrap="square" lIns="0" tIns="54703" rIns="0" bIns="0" rtlCol="0">
            <a:spAutoFit/>
          </a:bodyPr>
          <a:lstStyle/>
          <a:p>
            <a:pPr marL="10941" marR="4607" algn="ctr">
              <a:lnSpc>
                <a:spcPts val="3653"/>
              </a:lnSpc>
              <a:spcBef>
                <a:spcPts val="431"/>
              </a:spcBef>
            </a:pPr>
            <a:r>
              <a:rPr sz="3264" spc="-5" dirty="0"/>
              <a:t>Plan </a:t>
            </a:r>
            <a:r>
              <a:rPr sz="3264" dirty="0"/>
              <a:t>de </a:t>
            </a:r>
            <a:r>
              <a:rPr sz="3264" spc="-5" dirty="0"/>
              <a:t>prévention du </a:t>
            </a:r>
            <a:r>
              <a:rPr sz="3264" dirty="0"/>
              <a:t>risque </a:t>
            </a:r>
            <a:r>
              <a:rPr sz="3264" spc="-5" dirty="0"/>
              <a:t>d’inondation </a:t>
            </a:r>
            <a:r>
              <a:rPr sz="3264" spc="-898" dirty="0"/>
              <a:t> </a:t>
            </a:r>
            <a:r>
              <a:rPr sz="3264" spc="-5" dirty="0"/>
              <a:t>(PPRI)</a:t>
            </a:r>
            <a:r>
              <a:rPr sz="3264" spc="-18" dirty="0"/>
              <a:t> </a:t>
            </a:r>
            <a:r>
              <a:rPr sz="3264" dirty="0"/>
              <a:t>de</a:t>
            </a:r>
            <a:r>
              <a:rPr sz="3264" spc="-5" dirty="0"/>
              <a:t> la</a:t>
            </a:r>
            <a:r>
              <a:rPr sz="3264" spc="-9" dirty="0"/>
              <a:t> </a:t>
            </a:r>
            <a:r>
              <a:rPr sz="3264" spc="-5" dirty="0"/>
              <a:t>vallée</a:t>
            </a:r>
            <a:r>
              <a:rPr sz="3264" spc="-9" dirty="0"/>
              <a:t> </a:t>
            </a:r>
            <a:r>
              <a:rPr sz="3264" spc="-5" dirty="0"/>
              <a:t>de</a:t>
            </a:r>
            <a:r>
              <a:rPr sz="3264" spc="-9" dirty="0"/>
              <a:t> </a:t>
            </a:r>
            <a:r>
              <a:rPr sz="3264" dirty="0"/>
              <a:t>la</a:t>
            </a:r>
            <a:r>
              <a:rPr sz="3264" spc="-5" dirty="0"/>
              <a:t> Bièvre</a:t>
            </a:r>
            <a:endParaRPr sz="3264"/>
          </a:p>
          <a:p>
            <a:pPr marL="1727" algn="ctr">
              <a:lnSpc>
                <a:spcPts val="3577"/>
              </a:lnSpc>
            </a:pPr>
            <a:r>
              <a:rPr sz="3264" dirty="0"/>
              <a:t>et</a:t>
            </a:r>
            <a:r>
              <a:rPr sz="3264" spc="-27" dirty="0"/>
              <a:t> </a:t>
            </a:r>
            <a:r>
              <a:rPr sz="3264" spc="-5" dirty="0"/>
              <a:t>du</a:t>
            </a:r>
            <a:r>
              <a:rPr sz="3264" spc="-23" dirty="0"/>
              <a:t> </a:t>
            </a:r>
            <a:r>
              <a:rPr sz="3264" dirty="0"/>
              <a:t>ru</a:t>
            </a:r>
            <a:r>
              <a:rPr sz="3264" spc="-23" dirty="0"/>
              <a:t> </a:t>
            </a:r>
            <a:r>
              <a:rPr sz="3264" dirty="0"/>
              <a:t>de</a:t>
            </a:r>
            <a:r>
              <a:rPr sz="3264" spc="-14" dirty="0"/>
              <a:t> </a:t>
            </a:r>
            <a:r>
              <a:rPr sz="3264" spc="-32" dirty="0"/>
              <a:t>Vauhallan</a:t>
            </a:r>
            <a:endParaRPr sz="3264"/>
          </a:p>
        </p:txBody>
      </p:sp>
      <p:sp>
        <p:nvSpPr>
          <p:cNvPr id="6" name="object 6"/>
          <p:cNvSpPr txBox="1"/>
          <p:nvPr/>
        </p:nvSpPr>
        <p:spPr>
          <a:xfrm>
            <a:off x="2413832" y="4889243"/>
            <a:ext cx="4176988" cy="10247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algn="ctr" defTabSz="829178">
              <a:lnSpc>
                <a:spcPts val="2938"/>
              </a:lnSpc>
              <a:spcBef>
                <a:spcPts val="91"/>
              </a:spcBef>
            </a:pPr>
            <a:r>
              <a:rPr sz="2539" spc="-9" dirty="0">
                <a:solidFill>
                  <a:srgbClr val="FFFFFF"/>
                </a:solidFill>
                <a:latin typeface="Arial MT"/>
                <a:cs typeface="Arial MT"/>
              </a:rPr>
              <a:t>SMBVB</a:t>
            </a:r>
            <a:r>
              <a:rPr sz="2539" spc="-2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39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539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39" spc="-5" dirty="0">
                <a:solidFill>
                  <a:srgbClr val="FFFFFF"/>
                </a:solidFill>
                <a:latin typeface="Arial MT"/>
                <a:cs typeface="Arial MT"/>
              </a:rPr>
              <a:t>Classe</a:t>
            </a:r>
            <a:r>
              <a:rPr sz="2539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39" spc="-5" dirty="0">
                <a:solidFill>
                  <a:srgbClr val="FFFFFF"/>
                </a:solidFill>
                <a:latin typeface="Arial MT"/>
                <a:cs typeface="Arial MT"/>
              </a:rPr>
              <a:t>d’eau</a:t>
            </a:r>
            <a:r>
              <a:rPr sz="2539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39" spc="-5" dirty="0">
                <a:solidFill>
                  <a:srgbClr val="FFFFFF"/>
                </a:solidFill>
                <a:latin typeface="Arial MT"/>
                <a:cs typeface="Arial MT"/>
              </a:rPr>
              <a:t>2021</a:t>
            </a:r>
            <a:endParaRPr sz="2539">
              <a:solidFill>
                <a:prstClr val="black"/>
              </a:solidFill>
              <a:latin typeface="Arial MT"/>
              <a:cs typeface="Arial MT"/>
            </a:endParaRPr>
          </a:p>
          <a:p>
            <a:pPr algn="ctr" defTabSz="829178">
              <a:lnSpc>
                <a:spcPts val="2865"/>
              </a:lnSpc>
            </a:pPr>
            <a:r>
              <a:rPr sz="2539" dirty="0">
                <a:solidFill>
                  <a:srgbClr val="FFFFFF"/>
                </a:solidFill>
                <a:latin typeface="Arial MT"/>
                <a:cs typeface="Arial MT"/>
              </a:rPr>
              <a:t>«</a:t>
            </a:r>
            <a:r>
              <a:rPr sz="2539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39" spc="-5" dirty="0">
                <a:solidFill>
                  <a:srgbClr val="FFFFFF"/>
                </a:solidFill>
                <a:latin typeface="Arial MT"/>
                <a:cs typeface="Arial MT"/>
              </a:rPr>
              <a:t>Gestion</a:t>
            </a:r>
            <a:r>
              <a:rPr sz="2539" spc="-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39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539" spc="-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39" spc="-5" dirty="0">
                <a:solidFill>
                  <a:srgbClr val="FFFFFF"/>
                </a:solidFill>
                <a:latin typeface="Arial MT"/>
                <a:cs typeface="Arial MT"/>
              </a:rPr>
              <a:t>l’eau</a:t>
            </a:r>
            <a:r>
              <a:rPr sz="2539" spc="-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39" spc="-5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539" spc="-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39" spc="-5" dirty="0">
                <a:solidFill>
                  <a:srgbClr val="FFFFFF"/>
                </a:solidFill>
                <a:latin typeface="Arial MT"/>
                <a:cs typeface="Arial MT"/>
              </a:rPr>
              <a:t>ville</a:t>
            </a:r>
            <a:r>
              <a:rPr sz="2539" spc="-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39" dirty="0">
                <a:solidFill>
                  <a:srgbClr val="FFFFFF"/>
                </a:solidFill>
                <a:latin typeface="Arial MT"/>
                <a:cs typeface="Arial MT"/>
              </a:rPr>
              <a:t>»</a:t>
            </a:r>
            <a:endParaRPr sz="2539">
              <a:solidFill>
                <a:prstClr val="black"/>
              </a:solidFill>
              <a:latin typeface="Arial MT"/>
              <a:cs typeface="Arial MT"/>
            </a:endParaRPr>
          </a:p>
          <a:p>
            <a:pPr marL="5182" algn="ctr" defTabSz="829178">
              <a:lnSpc>
                <a:spcPts val="2104"/>
              </a:lnSpc>
            </a:pPr>
            <a:r>
              <a:rPr sz="1814" spc="-5" dirty="0">
                <a:solidFill>
                  <a:srgbClr val="FFFFFF"/>
                </a:solidFill>
                <a:latin typeface="Arial MT"/>
                <a:cs typeface="Arial MT"/>
              </a:rPr>
              <a:t>31</a:t>
            </a:r>
            <a:r>
              <a:rPr sz="1814" spc="-2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srgbClr val="FFFFFF"/>
                </a:solidFill>
                <a:latin typeface="Arial MT"/>
                <a:cs typeface="Arial MT"/>
              </a:rPr>
              <a:t>mai</a:t>
            </a:r>
            <a:r>
              <a:rPr sz="1814" spc="-2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FFFFFF"/>
                </a:solidFill>
                <a:latin typeface="Arial MT"/>
                <a:cs typeface="Arial MT"/>
              </a:rPr>
              <a:t>2021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1557" y="1192489"/>
            <a:ext cx="8357432" cy="4227660"/>
            <a:chOff x="431800" y="1315050"/>
            <a:chExt cx="9216390" cy="46621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800" y="1315050"/>
              <a:ext cx="9216390" cy="46609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31800" y="1316320"/>
              <a:ext cx="9216390" cy="4660900"/>
            </a:xfrm>
            <a:custGeom>
              <a:avLst/>
              <a:gdLst/>
              <a:ahLst/>
              <a:cxnLst/>
              <a:rect l="l" t="t" r="r" b="b"/>
              <a:pathLst>
                <a:path w="9216390" h="4660900">
                  <a:moveTo>
                    <a:pt x="0" y="0"/>
                  </a:moveTo>
                  <a:lnTo>
                    <a:pt x="9216390" y="0"/>
                  </a:lnTo>
                  <a:lnTo>
                    <a:pt x="9216390" y="4660900"/>
                  </a:lnTo>
                  <a:lnTo>
                    <a:pt x="0" y="4660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07680" y="5636657"/>
            <a:ext cx="6747443" cy="2348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451" b="1" spc="-5" dirty="0">
                <a:solidFill>
                  <a:prstClr val="black"/>
                </a:solidFill>
                <a:latin typeface="Arial"/>
                <a:cs typeface="Arial"/>
              </a:rPr>
              <a:t>Périmètre</a:t>
            </a:r>
            <a:r>
              <a:rPr sz="1451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1" b="1" spc="-5" dirty="0">
                <a:solidFill>
                  <a:prstClr val="black"/>
                </a:solidFill>
                <a:latin typeface="Arial"/>
                <a:cs typeface="Arial"/>
              </a:rPr>
              <a:t>du PPRI</a:t>
            </a:r>
            <a:r>
              <a:rPr sz="1451" b="1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1" spc="-5" dirty="0">
                <a:solidFill>
                  <a:prstClr val="black"/>
                </a:solidFill>
                <a:latin typeface="Arial MT"/>
                <a:cs typeface="Arial MT"/>
              </a:rPr>
              <a:t>de </a:t>
            </a:r>
            <a:r>
              <a:rPr sz="1451" dirty="0">
                <a:solidFill>
                  <a:prstClr val="black"/>
                </a:solidFill>
                <a:latin typeface="Arial MT"/>
                <a:cs typeface="Arial MT"/>
              </a:rPr>
              <a:t>la</a:t>
            </a:r>
            <a:r>
              <a:rPr sz="1451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51" spc="-5" dirty="0">
                <a:solidFill>
                  <a:prstClr val="black"/>
                </a:solidFill>
                <a:latin typeface="Arial MT"/>
                <a:cs typeface="Arial MT"/>
              </a:rPr>
              <a:t>vallée</a:t>
            </a:r>
            <a:r>
              <a:rPr sz="1451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51" spc="-5" dirty="0">
                <a:solidFill>
                  <a:prstClr val="black"/>
                </a:solidFill>
                <a:latin typeface="Arial MT"/>
                <a:cs typeface="Arial MT"/>
              </a:rPr>
              <a:t>de </a:t>
            </a:r>
            <a:r>
              <a:rPr sz="1451" dirty="0">
                <a:solidFill>
                  <a:prstClr val="black"/>
                </a:solidFill>
                <a:latin typeface="Arial MT"/>
                <a:cs typeface="Arial MT"/>
              </a:rPr>
              <a:t>la</a:t>
            </a:r>
            <a:r>
              <a:rPr sz="1451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51" spc="-5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45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51" spc="-5" dirty="0">
                <a:solidFill>
                  <a:prstClr val="black"/>
                </a:solidFill>
                <a:latin typeface="Arial MT"/>
                <a:cs typeface="Arial MT"/>
              </a:rPr>
              <a:t>et</a:t>
            </a:r>
            <a:r>
              <a:rPr sz="1451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51" spc="-5" dirty="0">
                <a:solidFill>
                  <a:prstClr val="black"/>
                </a:solidFill>
                <a:latin typeface="Arial MT"/>
                <a:cs typeface="Arial MT"/>
              </a:rPr>
              <a:t>du</a:t>
            </a:r>
            <a:r>
              <a:rPr sz="1451" dirty="0">
                <a:solidFill>
                  <a:prstClr val="black"/>
                </a:solidFill>
                <a:latin typeface="Arial MT"/>
                <a:cs typeface="Arial MT"/>
              </a:rPr>
              <a:t> Ru</a:t>
            </a:r>
            <a:r>
              <a:rPr sz="1451" spc="-5" dirty="0">
                <a:solidFill>
                  <a:prstClr val="black"/>
                </a:solidFill>
                <a:latin typeface="Arial MT"/>
                <a:cs typeface="Arial MT"/>
              </a:rPr>
              <a:t> de </a:t>
            </a:r>
            <a:r>
              <a:rPr sz="1451" spc="-18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r>
              <a:rPr sz="1451" spc="-5" dirty="0">
                <a:solidFill>
                  <a:prstClr val="black"/>
                </a:solidFill>
                <a:latin typeface="Arial MT"/>
                <a:cs typeface="Arial MT"/>
              </a:rPr>
              <a:t> (Bièvre amont)</a:t>
            </a:r>
            <a:endParaRPr sz="1451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604176" cy="1116360"/>
          </a:xfrm>
        </p:spPr>
        <p:txBody>
          <a:bodyPr/>
          <a:lstStyle/>
          <a:p>
            <a:pPr eaLnBrk="1" hangingPunct="1"/>
            <a:r>
              <a:rPr lang="fr-FR" altLang="fr-FR" sz="2800" dirty="0"/>
              <a:t>2 – Présentation de l’historique des inondations sur l’amont</a:t>
            </a:r>
            <a:br>
              <a:rPr lang="fr-FR" altLang="fr-FR" sz="2800" dirty="0"/>
            </a:br>
            <a:endParaRPr lang="fr-FR" altLang="fr-FR" sz="1800" cap="all" dirty="0">
              <a:solidFill>
                <a:schemeClr val="tx2"/>
              </a:solidFill>
              <a:latin typeface="Barlow Condensed SemiBold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B140CB-58E0-457B-8BA6-921D25F82D43}"/>
              </a:ext>
            </a:extLst>
          </p:cNvPr>
          <p:cNvSpPr txBox="1"/>
          <p:nvPr/>
        </p:nvSpPr>
        <p:spPr>
          <a:xfrm>
            <a:off x="1666165" y="2492896"/>
            <a:ext cx="5811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cap="all" dirty="0">
                <a:solidFill>
                  <a:schemeClr val="tx2"/>
                </a:solidFill>
                <a:latin typeface="Barlow Condensed SemiBold"/>
              </a:rPr>
              <a:t>M. CARDINAL</a:t>
            </a:r>
          </a:p>
          <a:p>
            <a:pPr algn="ctr"/>
            <a:endParaRPr lang="fr-FR" altLang="fr-FR" cap="all" dirty="0">
              <a:solidFill>
                <a:schemeClr val="tx2"/>
              </a:solidFill>
              <a:latin typeface="Barlow Condensed SemiBold"/>
            </a:endParaRPr>
          </a:p>
          <a:p>
            <a:pPr algn="ctr"/>
            <a:r>
              <a:rPr lang="fr-FR" altLang="fr-FR" dirty="0">
                <a:solidFill>
                  <a:schemeClr val="tx2"/>
                </a:solidFill>
                <a:latin typeface="Barlow Condensed SemiBold"/>
              </a:rPr>
              <a:t>Directeur technique du SIAVB</a:t>
            </a:r>
          </a:p>
          <a:p>
            <a:pPr algn="ctr"/>
            <a:endParaRPr lang="fr-FR" altLang="fr-FR" dirty="0">
              <a:solidFill>
                <a:schemeClr val="tx2"/>
              </a:solidFill>
              <a:latin typeface="Barlow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6078798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684" y="1260436"/>
            <a:ext cx="6864333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Rappel</a:t>
            </a:r>
            <a:r>
              <a:rPr sz="290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des objectifs</a:t>
            </a:r>
            <a:r>
              <a:rPr sz="290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généraux </a:t>
            </a:r>
            <a:r>
              <a:rPr sz="2902" b="1" dirty="0">
                <a:solidFill>
                  <a:prstClr val="black"/>
                </a:solidFill>
                <a:latin typeface="Arial"/>
                <a:cs typeface="Arial"/>
              </a:rPr>
              <a:t>du</a:t>
            </a:r>
            <a:r>
              <a:rPr sz="290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PPRI</a:t>
            </a:r>
            <a:endParaRPr sz="29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5684" y="1852377"/>
            <a:ext cx="4600791" cy="2348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451" i="1" spc="-5" dirty="0">
                <a:solidFill>
                  <a:prstClr val="black"/>
                </a:solidFill>
                <a:latin typeface="Arial"/>
                <a:cs typeface="Arial"/>
              </a:rPr>
              <a:t>(Code de</a:t>
            </a:r>
            <a:r>
              <a:rPr sz="1451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1" i="1" spc="-5" dirty="0">
                <a:solidFill>
                  <a:prstClr val="black"/>
                </a:solidFill>
                <a:latin typeface="Arial"/>
                <a:cs typeface="Arial"/>
              </a:rPr>
              <a:t>l’environnement, articles</a:t>
            </a:r>
            <a:r>
              <a:rPr sz="1451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1" i="1" spc="-5" dirty="0">
                <a:solidFill>
                  <a:prstClr val="black"/>
                </a:solidFill>
                <a:latin typeface="Arial"/>
                <a:cs typeface="Arial"/>
              </a:rPr>
              <a:t>L.562-1-II et</a:t>
            </a:r>
            <a:r>
              <a:rPr sz="1451" i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1" i="1" spc="-5" dirty="0">
                <a:solidFill>
                  <a:prstClr val="black"/>
                </a:solidFill>
                <a:latin typeface="Arial"/>
                <a:cs typeface="Arial"/>
              </a:rPr>
              <a:t>L.562-8)</a:t>
            </a:r>
            <a:endParaRPr sz="145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0867" y="2283090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0867" y="2678100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0867" y="3305743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4534" y="2073491"/>
            <a:ext cx="7379116" cy="1667228"/>
          </a:xfrm>
          <a:prstGeom prst="rect">
            <a:avLst/>
          </a:prstGeom>
        </p:spPr>
        <p:txBody>
          <a:bodyPr vert="horz" wrap="square" lIns="0" tIns="157774" rIns="0" bIns="0" rtlCol="0">
            <a:spAutoFit/>
          </a:bodyPr>
          <a:lstStyle/>
          <a:p>
            <a:pPr marL="11516" defTabSz="829178">
              <a:spcBef>
                <a:spcPts val="1242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ne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pas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aggraver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le risque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pour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les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vies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humaines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218811" marR="304608" indent="-207294" defTabSz="829178">
              <a:lnSpc>
                <a:spcPts val="1832"/>
              </a:lnSpc>
              <a:spcBef>
                <a:spcPts val="1315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prescrire les conditions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dans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lesquelles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les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constructions,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ouvrages,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aménagements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ou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exploitations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doivent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être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réalisés,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utilisés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ou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exploités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218811" marR="4607" indent="-207294" defTabSz="829178">
              <a:lnSpc>
                <a:spcPts val="1832"/>
              </a:lnSpc>
              <a:spcBef>
                <a:spcPts val="1279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assurer le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libre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écoulement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eaux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et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la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préservation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champs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d’expansion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crues.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pc="-5" dirty="0"/>
              <a:t>PPRI</a:t>
            </a:r>
            <a:r>
              <a:rPr dirty="0"/>
              <a:t> </a:t>
            </a:r>
            <a:r>
              <a:rPr spc="-5" dirty="0"/>
              <a:t>de la vallée </a:t>
            </a:r>
            <a:r>
              <a:rPr spc="-9" dirty="0"/>
              <a:t>de</a:t>
            </a:r>
            <a:r>
              <a:rPr spc="-5" dirty="0"/>
              <a:t> la </a:t>
            </a:r>
            <a:r>
              <a:rPr spc="-9" dirty="0"/>
              <a:t>Bièvre</a:t>
            </a:r>
            <a:r>
              <a:rPr spc="-5" dirty="0"/>
              <a:t> et du Ru </a:t>
            </a:r>
            <a:r>
              <a:rPr spc="-9" dirty="0"/>
              <a:t>de</a:t>
            </a:r>
            <a:r>
              <a:rPr spc="-5" dirty="0"/>
              <a:t> </a:t>
            </a:r>
            <a:r>
              <a:rPr spc="-23" dirty="0"/>
              <a:t>Vauhallan</a:t>
            </a:r>
          </a:p>
        </p:txBody>
      </p:sp>
      <p:sp>
        <p:nvSpPr>
          <p:cNvPr id="9" name="object 9"/>
          <p:cNvSpPr/>
          <p:nvPr/>
        </p:nvSpPr>
        <p:spPr>
          <a:xfrm>
            <a:off x="457200" y="1828192"/>
            <a:ext cx="8226145" cy="0"/>
          </a:xfrm>
          <a:custGeom>
            <a:avLst/>
            <a:gdLst/>
            <a:ahLst/>
            <a:cxnLst/>
            <a:rect l="l" t="t" r="r" b="b"/>
            <a:pathLst>
              <a:path w="9071610">
                <a:moveTo>
                  <a:pt x="0" y="0"/>
                </a:moveTo>
                <a:lnTo>
                  <a:pt x="90716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1942" y="3913808"/>
            <a:ext cx="3500402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Réglementation en</a:t>
            </a:r>
            <a:r>
              <a:rPr sz="1632" b="1" u="sng" spc="-1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vigueur</a:t>
            </a:r>
            <a:r>
              <a:rPr sz="1632" b="1" u="sng" spc="-1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</a:t>
            </a:r>
            <a:r>
              <a:rPr sz="1632" b="1" u="sng" spc="-1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spc="-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2015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1942" y="4441258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7720" y="4377918"/>
            <a:ext cx="3209036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u="sng" spc="-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Essonne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PPRN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prescrit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2002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8486" y="5614775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2998" y="5551435"/>
            <a:ext cx="3321898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u="sng" spc="-18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Yvelines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AP</a:t>
            </a:r>
            <a:r>
              <a:rPr sz="1632" b="1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du </a:t>
            </a:r>
            <a:r>
              <a:rPr sz="1632" b="1" spc="-18" dirty="0">
                <a:solidFill>
                  <a:prstClr val="black"/>
                </a:solidFill>
                <a:latin typeface="Arial"/>
                <a:cs typeface="Arial"/>
              </a:rPr>
              <a:t>02/11/1992</a:t>
            </a:r>
            <a:r>
              <a:rPr sz="163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(PPRI)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309427" y="4440105"/>
            <a:ext cx="391557" cy="195778"/>
            <a:chOff x="4752340" y="4896449"/>
            <a:chExt cx="431800" cy="215900"/>
          </a:xfrm>
        </p:grpSpPr>
        <p:sp>
          <p:nvSpPr>
            <p:cNvPr id="16" name="object 16"/>
            <p:cNvSpPr/>
            <p:nvPr/>
          </p:nvSpPr>
          <p:spPr>
            <a:xfrm>
              <a:off x="4752340" y="4896449"/>
              <a:ext cx="431800" cy="215900"/>
            </a:xfrm>
            <a:custGeom>
              <a:avLst/>
              <a:gdLst/>
              <a:ahLst/>
              <a:cxnLst/>
              <a:rect l="l" t="t" r="r" b="b"/>
              <a:pathLst>
                <a:path w="431800" h="215900">
                  <a:moveTo>
                    <a:pt x="323850" y="0"/>
                  </a:moveTo>
                  <a:lnTo>
                    <a:pt x="323850" y="54609"/>
                  </a:lnTo>
                  <a:lnTo>
                    <a:pt x="0" y="54609"/>
                  </a:lnTo>
                  <a:lnTo>
                    <a:pt x="0" y="162559"/>
                  </a:lnTo>
                  <a:lnTo>
                    <a:pt x="323850" y="162559"/>
                  </a:lnTo>
                  <a:lnTo>
                    <a:pt x="323850" y="215900"/>
                  </a:lnTo>
                  <a:lnTo>
                    <a:pt x="431800" y="107950"/>
                  </a:lnTo>
                  <a:lnTo>
                    <a:pt x="323850" y="0"/>
                  </a:lnTo>
                  <a:close/>
                </a:path>
              </a:pathLst>
            </a:custGeom>
            <a:solidFill>
              <a:srgbClr val="719ECE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752340" y="4896449"/>
              <a:ext cx="431800" cy="215900"/>
            </a:xfrm>
            <a:custGeom>
              <a:avLst/>
              <a:gdLst/>
              <a:ahLst/>
              <a:cxnLst/>
              <a:rect l="l" t="t" r="r" b="b"/>
              <a:pathLst>
                <a:path w="431800" h="215900">
                  <a:moveTo>
                    <a:pt x="0" y="54609"/>
                  </a:moveTo>
                  <a:lnTo>
                    <a:pt x="323850" y="54609"/>
                  </a:lnTo>
                  <a:lnTo>
                    <a:pt x="323850" y="0"/>
                  </a:lnTo>
                  <a:lnTo>
                    <a:pt x="431800" y="107950"/>
                  </a:lnTo>
                  <a:lnTo>
                    <a:pt x="323850" y="215900"/>
                  </a:lnTo>
                  <a:lnTo>
                    <a:pt x="323850" y="162559"/>
                  </a:lnTo>
                  <a:lnTo>
                    <a:pt x="0" y="162559"/>
                  </a:lnTo>
                  <a:lnTo>
                    <a:pt x="0" y="54609"/>
                  </a:lnTo>
                  <a:close/>
                </a:path>
                <a:path w="431800" h="215900">
                  <a:moveTo>
                    <a:pt x="0" y="0"/>
                  </a:moveTo>
                  <a:lnTo>
                    <a:pt x="0" y="0"/>
                  </a:lnTo>
                </a:path>
                <a:path w="431800" h="215900">
                  <a:moveTo>
                    <a:pt x="431800" y="215900"/>
                  </a:moveTo>
                  <a:lnTo>
                    <a:pt x="431800" y="215900"/>
                  </a:lnTo>
                </a:path>
              </a:pathLst>
            </a:custGeom>
            <a:ln w="3175">
              <a:solidFill>
                <a:srgbClr val="3364A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309427" y="5615928"/>
            <a:ext cx="391557" cy="195778"/>
            <a:chOff x="4752340" y="6193120"/>
            <a:chExt cx="431800" cy="215900"/>
          </a:xfrm>
        </p:grpSpPr>
        <p:sp>
          <p:nvSpPr>
            <p:cNvPr id="19" name="object 19"/>
            <p:cNvSpPr/>
            <p:nvPr/>
          </p:nvSpPr>
          <p:spPr>
            <a:xfrm>
              <a:off x="4752340" y="6193120"/>
              <a:ext cx="431800" cy="215900"/>
            </a:xfrm>
            <a:custGeom>
              <a:avLst/>
              <a:gdLst/>
              <a:ahLst/>
              <a:cxnLst/>
              <a:rect l="l" t="t" r="r" b="b"/>
              <a:pathLst>
                <a:path w="431800" h="215900">
                  <a:moveTo>
                    <a:pt x="323850" y="0"/>
                  </a:moveTo>
                  <a:lnTo>
                    <a:pt x="323850" y="53340"/>
                  </a:lnTo>
                  <a:lnTo>
                    <a:pt x="0" y="53340"/>
                  </a:lnTo>
                  <a:lnTo>
                    <a:pt x="0" y="161290"/>
                  </a:lnTo>
                  <a:lnTo>
                    <a:pt x="323850" y="161290"/>
                  </a:lnTo>
                  <a:lnTo>
                    <a:pt x="323850" y="215900"/>
                  </a:lnTo>
                  <a:lnTo>
                    <a:pt x="431800" y="107950"/>
                  </a:lnTo>
                  <a:lnTo>
                    <a:pt x="323850" y="0"/>
                  </a:lnTo>
                  <a:close/>
                </a:path>
              </a:pathLst>
            </a:custGeom>
            <a:solidFill>
              <a:srgbClr val="719ECE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752340" y="6193120"/>
              <a:ext cx="431800" cy="215900"/>
            </a:xfrm>
            <a:custGeom>
              <a:avLst/>
              <a:gdLst/>
              <a:ahLst/>
              <a:cxnLst/>
              <a:rect l="l" t="t" r="r" b="b"/>
              <a:pathLst>
                <a:path w="431800" h="215900">
                  <a:moveTo>
                    <a:pt x="0" y="53340"/>
                  </a:moveTo>
                  <a:lnTo>
                    <a:pt x="323850" y="53340"/>
                  </a:lnTo>
                  <a:lnTo>
                    <a:pt x="323850" y="0"/>
                  </a:lnTo>
                  <a:lnTo>
                    <a:pt x="431800" y="107950"/>
                  </a:lnTo>
                  <a:lnTo>
                    <a:pt x="323850" y="215900"/>
                  </a:lnTo>
                  <a:lnTo>
                    <a:pt x="323850" y="161290"/>
                  </a:lnTo>
                  <a:lnTo>
                    <a:pt x="0" y="161290"/>
                  </a:lnTo>
                  <a:lnTo>
                    <a:pt x="0" y="53340"/>
                  </a:lnTo>
                  <a:close/>
                </a:path>
                <a:path w="431800" h="215900">
                  <a:moveTo>
                    <a:pt x="0" y="0"/>
                  </a:moveTo>
                  <a:lnTo>
                    <a:pt x="0" y="0"/>
                  </a:lnTo>
                </a:path>
                <a:path w="431800" h="215900">
                  <a:moveTo>
                    <a:pt x="431800" y="215900"/>
                  </a:moveTo>
                  <a:lnTo>
                    <a:pt x="431800" y="215900"/>
                  </a:lnTo>
                </a:path>
              </a:pathLst>
            </a:custGeom>
            <a:ln w="3175">
              <a:solidFill>
                <a:srgbClr val="3364A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835724" y="4128012"/>
            <a:ext cx="3677178" cy="962267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11516" marR="4607" defTabSz="829178">
              <a:lnSpc>
                <a:spcPct val="93400"/>
              </a:lnSpc>
              <a:spcBef>
                <a:spcPts val="218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information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obligatoire</a:t>
            </a:r>
            <a:r>
              <a:rPr sz="1632" b="1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sur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le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risque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dans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le cadre de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l’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IAL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.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Zones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potentiellement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inondables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retranscrites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dans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le PLU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(à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titre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informatif)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835724" y="5364871"/>
            <a:ext cx="3469883" cy="962849"/>
          </a:xfrm>
          <a:prstGeom prst="rect">
            <a:avLst/>
          </a:prstGeom>
        </p:spPr>
        <p:txBody>
          <a:bodyPr vert="horz" wrap="square" lIns="0" tIns="28215" rIns="0" bIns="0" rtlCol="0">
            <a:spAutoFit/>
          </a:bodyPr>
          <a:lstStyle/>
          <a:p>
            <a:pPr marL="11516" marR="4607" defTabSz="829178">
              <a:lnSpc>
                <a:spcPct val="93200"/>
              </a:lnSpc>
              <a:spcBef>
                <a:spcPts val="222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information obligatoire</a:t>
            </a:r>
            <a:r>
              <a:rPr sz="1632" b="1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sur</a:t>
            </a: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le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risque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dans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le cadre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l’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IAL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.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Zonages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inondables délimités par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AP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avec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 prescriptions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684" y="1260436"/>
            <a:ext cx="6092736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2902" b="1" dirty="0">
                <a:solidFill>
                  <a:prstClr val="black"/>
                </a:solidFill>
                <a:latin typeface="Arial"/>
                <a:cs typeface="Arial"/>
              </a:rPr>
              <a:t>Démarche</a:t>
            </a:r>
            <a:r>
              <a:rPr sz="2902" b="1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d’élaboration</a:t>
            </a:r>
            <a:r>
              <a:rPr sz="290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dirty="0">
                <a:solidFill>
                  <a:prstClr val="black"/>
                </a:solidFill>
                <a:latin typeface="Arial"/>
                <a:cs typeface="Arial"/>
              </a:rPr>
              <a:t>2015-2018</a:t>
            </a:r>
            <a:endParaRPr sz="29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3573" y="2143742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7240" y="2080401"/>
            <a:ext cx="5882563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Étude</a:t>
            </a:r>
            <a:r>
              <a:rPr sz="1632" b="1" u="sng" spc="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</a:t>
            </a:r>
            <a:r>
              <a:rPr sz="1632" b="1" u="sng" spc="1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l’aléa</a:t>
            </a:r>
            <a:r>
              <a:rPr sz="1632" b="1" u="sng" spc="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inondation</a:t>
            </a:r>
            <a:r>
              <a:rPr sz="1632" b="1" u="sng" spc="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par</a:t>
            </a:r>
            <a:r>
              <a:rPr sz="1632" b="1" u="sng" spc="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débordement</a:t>
            </a:r>
            <a:r>
              <a:rPr sz="1632" b="1" u="sng" spc="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</a:t>
            </a:r>
            <a:r>
              <a:rPr sz="1632" b="1" u="sng" spc="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cours</a:t>
            </a:r>
            <a:r>
              <a:rPr sz="1632" b="1" u="sng" spc="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d’eau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7240" y="2538752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7240" y="2869273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3018" y="2393647"/>
            <a:ext cx="6527479" cy="64391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lnSpc>
                <a:spcPct val="132900"/>
              </a:lnSpc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Cartes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hauteurs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d’eau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et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vitesses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présentées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novembre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2016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Cartographie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de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l’aléa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inondation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en avril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2017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3573" y="3561407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7240" y="3499219"/>
            <a:ext cx="1732637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Étude</a:t>
            </a:r>
            <a:r>
              <a:rPr sz="1632" b="1" u="sng" spc="-32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des</a:t>
            </a:r>
            <a:r>
              <a:rPr sz="1632" b="1" u="sng" spc="-2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enjeux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7240" y="3956418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3018" y="3894230"/>
            <a:ext cx="4056066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Cartographie des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enjeux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en novembre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2016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3573" y="4649704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7240" y="4586364"/>
            <a:ext cx="2969497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Finalisation</a:t>
            </a:r>
            <a:r>
              <a:rPr sz="1632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du</a:t>
            </a:r>
            <a:r>
              <a:rPr sz="1632" b="1" u="sng" spc="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projet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</a:t>
            </a:r>
            <a:r>
              <a:rPr sz="1632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PPRI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7240" y="5044715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7240" y="5375236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7240" y="5704604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7240" y="6035123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33018" y="4901912"/>
            <a:ext cx="7100995" cy="1300092"/>
          </a:xfrm>
          <a:prstGeom prst="rect">
            <a:avLst/>
          </a:prstGeom>
        </p:spPr>
        <p:txBody>
          <a:bodyPr vert="horz" wrap="square" lIns="0" tIns="92131" rIns="0" bIns="0" rtlCol="0">
            <a:spAutoFit/>
          </a:bodyPr>
          <a:lstStyle/>
          <a:p>
            <a:pPr marL="11516" defTabSz="829178">
              <a:spcBef>
                <a:spcPts val="725"/>
              </a:spcBef>
            </a:pP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Croisement</a:t>
            </a: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aléa</a:t>
            </a: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/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enjeux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defTabSz="829178">
              <a:spcBef>
                <a:spcPts val="635"/>
              </a:spcBef>
            </a:pP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Rédaction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du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projet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1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2017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4607" defTabSz="829178">
              <a:lnSpc>
                <a:spcPct val="132400"/>
              </a:lnSpc>
              <a:spcBef>
                <a:spcPts val="9"/>
              </a:spcBef>
            </a:pP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Consultation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instances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délibératives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632" spc="1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collectivités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territoriales</a:t>
            </a:r>
            <a:r>
              <a:rPr sz="1632" spc="1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2018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Concertation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avec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le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public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2017-2018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(réunion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publique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janvier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2018)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pc="-5" dirty="0"/>
              <a:t>PPRI</a:t>
            </a:r>
            <a:r>
              <a:rPr dirty="0"/>
              <a:t> </a:t>
            </a:r>
            <a:r>
              <a:rPr spc="-5" dirty="0"/>
              <a:t>de la vallée </a:t>
            </a:r>
            <a:r>
              <a:rPr spc="-9" dirty="0"/>
              <a:t>de</a:t>
            </a:r>
            <a:r>
              <a:rPr spc="-5" dirty="0"/>
              <a:t> la </a:t>
            </a:r>
            <a:r>
              <a:rPr spc="-9" dirty="0"/>
              <a:t>Bièvre</a:t>
            </a:r>
            <a:r>
              <a:rPr spc="-5" dirty="0"/>
              <a:t> et du Ru </a:t>
            </a:r>
            <a:r>
              <a:rPr spc="-9" dirty="0"/>
              <a:t>de</a:t>
            </a:r>
            <a:r>
              <a:rPr spc="-5" dirty="0"/>
              <a:t> </a:t>
            </a:r>
            <a:r>
              <a:rPr spc="-23" dirty="0"/>
              <a:t>Vauhallan</a:t>
            </a:r>
          </a:p>
        </p:txBody>
      </p:sp>
      <p:sp>
        <p:nvSpPr>
          <p:cNvPr id="20" name="object 20"/>
          <p:cNvSpPr/>
          <p:nvPr/>
        </p:nvSpPr>
        <p:spPr>
          <a:xfrm>
            <a:off x="457200" y="1828192"/>
            <a:ext cx="8226145" cy="0"/>
          </a:xfrm>
          <a:custGeom>
            <a:avLst/>
            <a:gdLst/>
            <a:ahLst/>
            <a:cxnLst/>
            <a:rect l="l" t="t" r="r" b="b"/>
            <a:pathLst>
              <a:path w="9071610">
                <a:moveTo>
                  <a:pt x="0" y="0"/>
                </a:moveTo>
                <a:lnTo>
                  <a:pt x="90716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5684" y="1260436"/>
            <a:ext cx="6092736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Démarche</a:t>
            </a:r>
            <a:r>
              <a:rPr sz="2902" b="1" spc="-18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d’élaboration</a:t>
            </a:r>
            <a:r>
              <a:rPr sz="2902" b="1" spc="-14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2015-2018</a:t>
            </a:r>
            <a:endParaRPr sz="2902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544"/>
            <a:ext cx="9139393" cy="6466443"/>
            <a:chOff x="0" y="600"/>
            <a:chExt cx="10078720" cy="7131050"/>
          </a:xfrm>
        </p:grpSpPr>
        <p:sp>
          <p:nvSpPr>
            <p:cNvPr id="5" name="object 5"/>
            <p:cNvSpPr/>
            <p:nvPr/>
          </p:nvSpPr>
          <p:spPr>
            <a:xfrm>
              <a:off x="504190" y="2016090"/>
              <a:ext cx="9071610" cy="0"/>
            </a:xfrm>
            <a:custGeom>
              <a:avLst/>
              <a:gdLst/>
              <a:ahLst/>
              <a:cxnLst/>
              <a:rect l="l" t="t" r="r" b="b"/>
              <a:pathLst>
                <a:path w="9071610">
                  <a:moveTo>
                    <a:pt x="0" y="0"/>
                  </a:moveTo>
                  <a:lnTo>
                    <a:pt x="90716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00"/>
              <a:ext cx="10078720" cy="713105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5684" y="1260436"/>
            <a:ext cx="6092736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Démarche</a:t>
            </a:r>
            <a:r>
              <a:rPr sz="2902" b="1" spc="-18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d’élaboration</a:t>
            </a:r>
            <a:r>
              <a:rPr sz="2902" b="1" spc="-14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2015-2018</a:t>
            </a:r>
            <a:endParaRPr sz="2902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544"/>
            <a:ext cx="9139393" cy="6460685"/>
            <a:chOff x="0" y="600"/>
            <a:chExt cx="10078720" cy="7124700"/>
          </a:xfrm>
        </p:grpSpPr>
        <p:sp>
          <p:nvSpPr>
            <p:cNvPr id="5" name="object 5"/>
            <p:cNvSpPr/>
            <p:nvPr/>
          </p:nvSpPr>
          <p:spPr>
            <a:xfrm>
              <a:off x="504190" y="2016090"/>
              <a:ext cx="9071610" cy="0"/>
            </a:xfrm>
            <a:custGeom>
              <a:avLst/>
              <a:gdLst/>
              <a:ahLst/>
              <a:cxnLst/>
              <a:rect l="l" t="t" r="r" b="b"/>
              <a:pathLst>
                <a:path w="9071610">
                  <a:moveTo>
                    <a:pt x="0" y="0"/>
                  </a:moveTo>
                  <a:lnTo>
                    <a:pt x="90716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00"/>
              <a:ext cx="10078720" cy="71247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4650" y="468109"/>
            <a:ext cx="484724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9141" y="2625126"/>
            <a:ext cx="105950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816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44919" y="2554876"/>
            <a:ext cx="3096752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une</a:t>
            </a:r>
            <a:r>
              <a:rPr sz="1814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notice de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présentation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;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9141" y="3138755"/>
            <a:ext cx="105950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816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4919" y="3068506"/>
            <a:ext cx="1610565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un</a:t>
            </a:r>
            <a:r>
              <a:rPr sz="1814" b="1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règlement</a:t>
            </a:r>
            <a:r>
              <a:rPr sz="1814" b="1" spc="-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;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9141" y="3652386"/>
            <a:ext cx="105950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816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44919" y="3582135"/>
            <a:ext cx="3916718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un</a:t>
            </a:r>
            <a:r>
              <a:rPr sz="1814" b="1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atlas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 des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zones</a:t>
            </a:r>
            <a:r>
              <a:rPr sz="1814" b="1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réglementaires</a:t>
            </a:r>
            <a:r>
              <a:rPr sz="1814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;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9141" y="4167168"/>
            <a:ext cx="105950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816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44919" y="4095767"/>
            <a:ext cx="2010759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un</a:t>
            </a:r>
            <a:r>
              <a:rPr sz="1814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atlas</a:t>
            </a:r>
            <a:r>
              <a:rPr sz="1814" spc="-1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aléas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9141" y="4680798"/>
            <a:ext cx="105950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816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44919" y="4609397"/>
            <a:ext cx="2075250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un</a:t>
            </a:r>
            <a:r>
              <a:rPr sz="1814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atlas</a:t>
            </a:r>
            <a:r>
              <a:rPr sz="1814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814" spc="-1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enjeux.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353961" y="2546814"/>
            <a:ext cx="718622" cy="1502887"/>
            <a:chOff x="5904229" y="2808570"/>
            <a:chExt cx="792480" cy="1657350"/>
          </a:xfrm>
        </p:grpSpPr>
        <p:sp>
          <p:nvSpPr>
            <p:cNvPr id="14" name="object 14"/>
            <p:cNvSpPr/>
            <p:nvPr/>
          </p:nvSpPr>
          <p:spPr>
            <a:xfrm>
              <a:off x="5904229" y="2808570"/>
              <a:ext cx="792480" cy="1656080"/>
            </a:xfrm>
            <a:custGeom>
              <a:avLst/>
              <a:gdLst/>
              <a:ahLst/>
              <a:cxnLst/>
              <a:rect l="l" t="t" r="r" b="b"/>
              <a:pathLst>
                <a:path w="792479" h="1656079">
                  <a:moveTo>
                    <a:pt x="59690" y="0"/>
                  </a:moveTo>
                  <a:lnTo>
                    <a:pt x="0" y="0"/>
                  </a:lnTo>
                  <a:lnTo>
                    <a:pt x="0" y="1656080"/>
                  </a:lnTo>
                  <a:lnTo>
                    <a:pt x="59690" y="1656080"/>
                  </a:lnTo>
                  <a:lnTo>
                    <a:pt x="59690" y="863600"/>
                  </a:lnTo>
                  <a:lnTo>
                    <a:pt x="743989" y="863600"/>
                  </a:lnTo>
                  <a:lnTo>
                    <a:pt x="792479" y="828040"/>
                  </a:lnTo>
                  <a:lnTo>
                    <a:pt x="743989" y="792480"/>
                  </a:lnTo>
                  <a:lnTo>
                    <a:pt x="59690" y="792480"/>
                  </a:lnTo>
                  <a:lnTo>
                    <a:pt x="59690" y="0"/>
                  </a:lnTo>
                  <a:close/>
                </a:path>
                <a:path w="792479" h="1656079">
                  <a:moveTo>
                    <a:pt x="743989" y="863600"/>
                  </a:moveTo>
                  <a:lnTo>
                    <a:pt x="640079" y="863600"/>
                  </a:lnTo>
                  <a:lnTo>
                    <a:pt x="640079" y="939800"/>
                  </a:lnTo>
                  <a:lnTo>
                    <a:pt x="743989" y="863600"/>
                  </a:lnTo>
                  <a:close/>
                </a:path>
                <a:path w="792479" h="1656079">
                  <a:moveTo>
                    <a:pt x="640079" y="716280"/>
                  </a:moveTo>
                  <a:lnTo>
                    <a:pt x="640079" y="792480"/>
                  </a:lnTo>
                  <a:lnTo>
                    <a:pt x="743989" y="792480"/>
                  </a:lnTo>
                  <a:lnTo>
                    <a:pt x="640079" y="716280"/>
                  </a:lnTo>
                  <a:close/>
                </a:path>
              </a:pathLst>
            </a:custGeom>
            <a:solidFill>
              <a:srgbClr val="719ECE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904229" y="2808570"/>
              <a:ext cx="792480" cy="1656080"/>
            </a:xfrm>
            <a:custGeom>
              <a:avLst/>
              <a:gdLst/>
              <a:ahLst/>
              <a:cxnLst/>
              <a:rect l="l" t="t" r="r" b="b"/>
              <a:pathLst>
                <a:path w="792479" h="1656079">
                  <a:moveTo>
                    <a:pt x="0" y="0"/>
                  </a:moveTo>
                  <a:lnTo>
                    <a:pt x="59690" y="0"/>
                  </a:lnTo>
                  <a:lnTo>
                    <a:pt x="59690" y="792480"/>
                  </a:lnTo>
                  <a:lnTo>
                    <a:pt x="640079" y="792480"/>
                  </a:lnTo>
                  <a:lnTo>
                    <a:pt x="640079" y="716280"/>
                  </a:lnTo>
                  <a:lnTo>
                    <a:pt x="792479" y="828040"/>
                  </a:lnTo>
                  <a:lnTo>
                    <a:pt x="640079" y="939800"/>
                  </a:lnTo>
                  <a:lnTo>
                    <a:pt x="640079" y="863600"/>
                  </a:lnTo>
                  <a:lnTo>
                    <a:pt x="59690" y="863600"/>
                  </a:lnTo>
                  <a:lnTo>
                    <a:pt x="59690" y="1656080"/>
                  </a:lnTo>
                  <a:lnTo>
                    <a:pt x="0" y="1656080"/>
                  </a:lnTo>
                  <a:lnTo>
                    <a:pt x="0" y="0"/>
                  </a:lnTo>
                  <a:close/>
                </a:path>
                <a:path w="792479" h="1656079">
                  <a:moveTo>
                    <a:pt x="0" y="0"/>
                  </a:moveTo>
                  <a:lnTo>
                    <a:pt x="0" y="0"/>
                  </a:lnTo>
                </a:path>
                <a:path w="792479" h="1656079">
                  <a:moveTo>
                    <a:pt x="792479" y="1656080"/>
                  </a:moveTo>
                  <a:lnTo>
                    <a:pt x="792479" y="1656080"/>
                  </a:lnTo>
                </a:path>
              </a:pathLst>
            </a:custGeom>
            <a:ln w="3175">
              <a:solidFill>
                <a:srgbClr val="3364A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904229" y="2808570"/>
              <a:ext cx="792480" cy="1657350"/>
            </a:xfrm>
            <a:custGeom>
              <a:avLst/>
              <a:gdLst/>
              <a:ahLst/>
              <a:cxnLst/>
              <a:rect l="l" t="t" r="r" b="b"/>
              <a:pathLst>
                <a:path w="792479" h="1657350">
                  <a:moveTo>
                    <a:pt x="59690" y="0"/>
                  </a:moveTo>
                  <a:lnTo>
                    <a:pt x="0" y="0"/>
                  </a:lnTo>
                  <a:lnTo>
                    <a:pt x="0" y="1657350"/>
                  </a:lnTo>
                  <a:lnTo>
                    <a:pt x="59690" y="1657350"/>
                  </a:lnTo>
                  <a:lnTo>
                    <a:pt x="59690" y="864870"/>
                  </a:lnTo>
                  <a:lnTo>
                    <a:pt x="742257" y="864870"/>
                  </a:lnTo>
                  <a:lnTo>
                    <a:pt x="792479" y="828040"/>
                  </a:lnTo>
                  <a:lnTo>
                    <a:pt x="743989" y="792480"/>
                  </a:lnTo>
                  <a:lnTo>
                    <a:pt x="59690" y="792480"/>
                  </a:lnTo>
                  <a:lnTo>
                    <a:pt x="59690" y="0"/>
                  </a:lnTo>
                  <a:close/>
                </a:path>
                <a:path w="792479" h="1657350">
                  <a:moveTo>
                    <a:pt x="742257" y="864870"/>
                  </a:moveTo>
                  <a:lnTo>
                    <a:pt x="640079" y="864870"/>
                  </a:lnTo>
                  <a:lnTo>
                    <a:pt x="640079" y="939800"/>
                  </a:lnTo>
                  <a:lnTo>
                    <a:pt x="742257" y="864870"/>
                  </a:lnTo>
                  <a:close/>
                </a:path>
                <a:path w="792479" h="1657350">
                  <a:moveTo>
                    <a:pt x="640079" y="716280"/>
                  </a:moveTo>
                  <a:lnTo>
                    <a:pt x="640079" y="792480"/>
                  </a:lnTo>
                  <a:lnTo>
                    <a:pt x="743989" y="792480"/>
                  </a:lnTo>
                  <a:lnTo>
                    <a:pt x="640079" y="716280"/>
                  </a:lnTo>
                  <a:close/>
                </a:path>
              </a:pathLst>
            </a:custGeom>
            <a:solidFill>
              <a:srgbClr val="719ECE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904229" y="2808570"/>
              <a:ext cx="792480" cy="1657350"/>
            </a:xfrm>
            <a:custGeom>
              <a:avLst/>
              <a:gdLst/>
              <a:ahLst/>
              <a:cxnLst/>
              <a:rect l="l" t="t" r="r" b="b"/>
              <a:pathLst>
                <a:path w="792479" h="1657350">
                  <a:moveTo>
                    <a:pt x="0" y="0"/>
                  </a:moveTo>
                  <a:lnTo>
                    <a:pt x="59690" y="0"/>
                  </a:lnTo>
                  <a:lnTo>
                    <a:pt x="59690" y="792480"/>
                  </a:lnTo>
                  <a:lnTo>
                    <a:pt x="640079" y="792480"/>
                  </a:lnTo>
                  <a:lnTo>
                    <a:pt x="640079" y="716280"/>
                  </a:lnTo>
                  <a:lnTo>
                    <a:pt x="792479" y="828040"/>
                  </a:lnTo>
                  <a:lnTo>
                    <a:pt x="640079" y="939800"/>
                  </a:lnTo>
                  <a:lnTo>
                    <a:pt x="640079" y="864870"/>
                  </a:lnTo>
                  <a:lnTo>
                    <a:pt x="59690" y="864870"/>
                  </a:lnTo>
                  <a:lnTo>
                    <a:pt x="5969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  <a:path w="792479" h="1657350">
                  <a:moveTo>
                    <a:pt x="0" y="0"/>
                  </a:moveTo>
                  <a:lnTo>
                    <a:pt x="0" y="0"/>
                  </a:lnTo>
                </a:path>
                <a:path w="792479" h="1657350">
                  <a:moveTo>
                    <a:pt x="792479" y="1657350"/>
                  </a:moveTo>
                  <a:lnTo>
                    <a:pt x="792479" y="1657350"/>
                  </a:lnTo>
                </a:path>
              </a:pathLst>
            </a:custGeom>
            <a:ln w="3175">
              <a:solidFill>
                <a:srgbClr val="3364A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5353961" y="4114192"/>
            <a:ext cx="718622" cy="848757"/>
            <a:chOff x="5904229" y="4537040"/>
            <a:chExt cx="792480" cy="935990"/>
          </a:xfrm>
        </p:grpSpPr>
        <p:sp>
          <p:nvSpPr>
            <p:cNvPr id="19" name="object 19"/>
            <p:cNvSpPr/>
            <p:nvPr/>
          </p:nvSpPr>
          <p:spPr>
            <a:xfrm>
              <a:off x="5904229" y="4537040"/>
              <a:ext cx="792480" cy="935990"/>
            </a:xfrm>
            <a:custGeom>
              <a:avLst/>
              <a:gdLst/>
              <a:ahLst/>
              <a:cxnLst/>
              <a:rect l="l" t="t" r="r" b="b"/>
              <a:pathLst>
                <a:path w="792479" h="935989">
                  <a:moveTo>
                    <a:pt x="59690" y="0"/>
                  </a:moveTo>
                  <a:lnTo>
                    <a:pt x="0" y="0"/>
                  </a:lnTo>
                  <a:lnTo>
                    <a:pt x="0" y="935989"/>
                  </a:lnTo>
                  <a:lnTo>
                    <a:pt x="59690" y="935989"/>
                  </a:lnTo>
                  <a:lnTo>
                    <a:pt x="59690" y="509269"/>
                  </a:lnTo>
                  <a:lnTo>
                    <a:pt x="734797" y="509269"/>
                  </a:lnTo>
                  <a:lnTo>
                    <a:pt x="792479" y="467360"/>
                  </a:lnTo>
                  <a:lnTo>
                    <a:pt x="734797" y="425450"/>
                  </a:lnTo>
                  <a:lnTo>
                    <a:pt x="59690" y="425450"/>
                  </a:lnTo>
                  <a:lnTo>
                    <a:pt x="59690" y="0"/>
                  </a:lnTo>
                  <a:close/>
                </a:path>
                <a:path w="792479" h="935989">
                  <a:moveTo>
                    <a:pt x="734797" y="509269"/>
                  </a:moveTo>
                  <a:lnTo>
                    <a:pt x="629920" y="509269"/>
                  </a:lnTo>
                  <a:lnTo>
                    <a:pt x="629920" y="585469"/>
                  </a:lnTo>
                  <a:lnTo>
                    <a:pt x="734797" y="509269"/>
                  </a:lnTo>
                  <a:close/>
                </a:path>
                <a:path w="792479" h="935989">
                  <a:moveTo>
                    <a:pt x="629920" y="349250"/>
                  </a:moveTo>
                  <a:lnTo>
                    <a:pt x="629920" y="425450"/>
                  </a:lnTo>
                  <a:lnTo>
                    <a:pt x="734797" y="425450"/>
                  </a:lnTo>
                  <a:lnTo>
                    <a:pt x="629920" y="349250"/>
                  </a:lnTo>
                  <a:close/>
                </a:path>
              </a:pathLst>
            </a:custGeom>
            <a:solidFill>
              <a:srgbClr val="719ECE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904229" y="4537040"/>
              <a:ext cx="792480" cy="935990"/>
            </a:xfrm>
            <a:custGeom>
              <a:avLst/>
              <a:gdLst/>
              <a:ahLst/>
              <a:cxnLst/>
              <a:rect l="l" t="t" r="r" b="b"/>
              <a:pathLst>
                <a:path w="792479" h="935989">
                  <a:moveTo>
                    <a:pt x="0" y="0"/>
                  </a:moveTo>
                  <a:lnTo>
                    <a:pt x="59690" y="0"/>
                  </a:lnTo>
                  <a:lnTo>
                    <a:pt x="59690" y="425450"/>
                  </a:lnTo>
                  <a:lnTo>
                    <a:pt x="629920" y="425450"/>
                  </a:lnTo>
                  <a:lnTo>
                    <a:pt x="629920" y="349250"/>
                  </a:lnTo>
                  <a:lnTo>
                    <a:pt x="792479" y="467360"/>
                  </a:lnTo>
                  <a:lnTo>
                    <a:pt x="629920" y="585469"/>
                  </a:lnTo>
                  <a:lnTo>
                    <a:pt x="629920" y="509269"/>
                  </a:lnTo>
                  <a:lnTo>
                    <a:pt x="59690" y="509269"/>
                  </a:lnTo>
                  <a:lnTo>
                    <a:pt x="59690" y="935989"/>
                  </a:lnTo>
                  <a:lnTo>
                    <a:pt x="0" y="935989"/>
                  </a:lnTo>
                  <a:lnTo>
                    <a:pt x="0" y="0"/>
                  </a:lnTo>
                  <a:close/>
                </a:path>
                <a:path w="792479" h="935989">
                  <a:moveTo>
                    <a:pt x="0" y="0"/>
                  </a:moveTo>
                  <a:lnTo>
                    <a:pt x="0" y="0"/>
                  </a:lnTo>
                </a:path>
                <a:path w="792479" h="935989">
                  <a:moveTo>
                    <a:pt x="792479" y="935989"/>
                  </a:moveTo>
                  <a:lnTo>
                    <a:pt x="792479" y="935989"/>
                  </a:lnTo>
                </a:path>
              </a:pathLst>
            </a:custGeom>
            <a:ln w="3175">
              <a:solidFill>
                <a:srgbClr val="3364A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337460" y="2989042"/>
            <a:ext cx="1495401" cy="494226"/>
          </a:xfrm>
          <a:prstGeom prst="rect">
            <a:avLst/>
          </a:prstGeom>
        </p:spPr>
        <p:txBody>
          <a:bodyPr vert="horz" wrap="square" lIns="0" tIns="32246" rIns="0" bIns="0" rtlCol="0">
            <a:spAutoFit/>
          </a:bodyPr>
          <a:lstStyle/>
          <a:p>
            <a:pPr marL="11516" marR="4607" defTabSz="829178">
              <a:lnSpc>
                <a:spcPts val="1832"/>
              </a:lnSpc>
              <a:spcBef>
                <a:spcPts val="254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Pièces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réglementaires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37459" y="4384828"/>
            <a:ext cx="146200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632" spc="-8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t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i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t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re</a:t>
            </a: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inform</a:t>
            </a: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t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f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445684" y="1260436"/>
            <a:ext cx="7417119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spc="-5" dirty="0">
                <a:latin typeface="Arial"/>
                <a:cs typeface="Arial"/>
              </a:rPr>
              <a:t>Présentation</a:t>
            </a:r>
            <a:r>
              <a:rPr sz="2902" b="1" spc="-9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des</a:t>
            </a:r>
            <a:r>
              <a:rPr sz="2902" b="1" spc="-5" dirty="0">
                <a:latin typeface="Arial"/>
                <a:cs typeface="Arial"/>
              </a:rPr>
              <a:t> pièces</a:t>
            </a:r>
            <a:r>
              <a:rPr sz="2902" b="1" dirty="0">
                <a:latin typeface="Arial"/>
                <a:cs typeface="Arial"/>
              </a:rPr>
              <a:t> du</a:t>
            </a:r>
            <a:r>
              <a:rPr sz="2902" b="1" spc="-9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projet</a:t>
            </a:r>
            <a:r>
              <a:rPr sz="2902" b="1" spc="-9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de</a:t>
            </a:r>
            <a:r>
              <a:rPr sz="2902" b="1" spc="-5" dirty="0">
                <a:latin typeface="Arial"/>
                <a:cs typeface="Arial"/>
              </a:rPr>
              <a:t> PPRI</a:t>
            </a:r>
            <a:endParaRPr sz="2902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7200" y="1828192"/>
            <a:ext cx="8226145" cy="0"/>
          </a:xfrm>
          <a:custGeom>
            <a:avLst/>
            <a:gdLst/>
            <a:ahLst/>
            <a:cxnLst/>
            <a:rect l="l" t="t" r="r" b="b"/>
            <a:pathLst>
              <a:path w="9071610">
                <a:moveTo>
                  <a:pt x="0" y="0"/>
                </a:moveTo>
                <a:lnTo>
                  <a:pt x="90716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720" y="1989422"/>
            <a:ext cx="6488900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Détermination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du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zonage</a:t>
            </a:r>
            <a:r>
              <a:rPr sz="1632" b="1" u="sng" spc="-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réglementaire</a:t>
            </a:r>
            <a:r>
              <a:rPr sz="1632" b="1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(croisement</a:t>
            </a:r>
            <a:r>
              <a:rPr sz="1632" b="1" spc="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enjeux</a:t>
            </a:r>
            <a:r>
              <a:rPr sz="1632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/</a:t>
            </a:r>
            <a:r>
              <a:rPr sz="1632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aléas)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83114" y="2459290"/>
            <a:ext cx="7051474" cy="3678329"/>
            <a:chOff x="863600" y="2712050"/>
            <a:chExt cx="7776209" cy="405637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3600" y="2712050"/>
              <a:ext cx="7776209" cy="40563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63600" y="2712050"/>
              <a:ext cx="7776209" cy="4056379"/>
            </a:xfrm>
            <a:custGeom>
              <a:avLst/>
              <a:gdLst/>
              <a:ahLst/>
              <a:cxnLst/>
              <a:rect l="l" t="t" r="r" b="b"/>
              <a:pathLst>
                <a:path w="7776209" h="4056379">
                  <a:moveTo>
                    <a:pt x="0" y="0"/>
                  </a:moveTo>
                  <a:lnTo>
                    <a:pt x="7776209" y="0"/>
                  </a:lnTo>
                  <a:lnTo>
                    <a:pt x="7776209" y="4056379"/>
                  </a:lnTo>
                  <a:lnTo>
                    <a:pt x="0" y="405637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10101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84650" y="468109"/>
            <a:ext cx="484724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pc="-5" dirty="0"/>
              <a:t>PPRI</a:t>
            </a:r>
            <a:r>
              <a:rPr spc="5" dirty="0"/>
              <a:t> </a:t>
            </a:r>
            <a:r>
              <a:rPr spc="-5" dirty="0"/>
              <a:t>de la vallée </a:t>
            </a:r>
            <a:r>
              <a:rPr spc="-9" dirty="0"/>
              <a:t>de</a:t>
            </a:r>
            <a:r>
              <a:rPr spc="-5" dirty="0"/>
              <a:t> la </a:t>
            </a:r>
            <a:r>
              <a:rPr spc="-9" dirty="0"/>
              <a:t>Bièvre</a:t>
            </a:r>
            <a:r>
              <a:rPr spc="9" dirty="0"/>
              <a:t> </a:t>
            </a:r>
            <a:r>
              <a:rPr spc="-5" dirty="0"/>
              <a:t>et du Ru </a:t>
            </a:r>
            <a:r>
              <a:rPr spc="-9" dirty="0"/>
              <a:t>de</a:t>
            </a:r>
            <a:r>
              <a:rPr spc="-5" dirty="0"/>
              <a:t> </a:t>
            </a:r>
            <a:r>
              <a:rPr spc="-23" dirty="0"/>
              <a:t>Vauhallan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5684" y="1260436"/>
            <a:ext cx="5656266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Croisement</a:t>
            </a:r>
            <a:r>
              <a:rPr sz="290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enjeux/aléa </a:t>
            </a:r>
            <a:r>
              <a:rPr sz="2902" b="1" dirty="0">
                <a:solidFill>
                  <a:prstClr val="black"/>
                </a:solidFill>
                <a:latin typeface="Arial"/>
                <a:cs typeface="Arial"/>
              </a:rPr>
              <a:t>du</a:t>
            </a:r>
            <a:r>
              <a:rPr sz="290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PPRI</a:t>
            </a:r>
            <a:endParaRPr sz="29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7200" y="1828192"/>
            <a:ext cx="8226145" cy="0"/>
          </a:xfrm>
          <a:custGeom>
            <a:avLst/>
            <a:gdLst/>
            <a:ahLst/>
            <a:cxnLst/>
            <a:rect l="l" t="t" r="r" b="b"/>
            <a:pathLst>
              <a:path w="9071610">
                <a:moveTo>
                  <a:pt x="0" y="0"/>
                </a:moveTo>
                <a:lnTo>
                  <a:pt x="90716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4650" y="468109"/>
            <a:ext cx="484724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544"/>
            <a:ext cx="9139393" cy="6462988"/>
            <a:chOff x="0" y="600"/>
            <a:chExt cx="10078720" cy="71272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00"/>
              <a:ext cx="10078720" cy="71272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900" y="4717380"/>
              <a:ext cx="6840220" cy="161925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5" y="1456214"/>
            <a:ext cx="3998485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spc="-5" dirty="0">
                <a:latin typeface="Arial"/>
                <a:cs typeface="Arial"/>
              </a:rPr>
              <a:t>Notice</a:t>
            </a:r>
            <a:r>
              <a:rPr sz="2902" b="1" spc="-9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de</a:t>
            </a:r>
            <a:r>
              <a:rPr sz="2902" b="1" spc="-9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présentation</a:t>
            </a:r>
            <a:endParaRPr sz="2902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9140" y="2634338"/>
            <a:ext cx="122074" cy="161632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 defTabSz="829178">
              <a:spcBef>
                <a:spcPts val="118"/>
              </a:spcBef>
            </a:pPr>
            <a:r>
              <a:rPr sz="952" spc="18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952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9140" y="3040867"/>
            <a:ext cx="122074" cy="161632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 defTabSz="829178">
              <a:spcBef>
                <a:spcPts val="118"/>
              </a:spcBef>
            </a:pPr>
            <a:r>
              <a:rPr sz="952" spc="18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952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9140" y="3447395"/>
            <a:ext cx="122074" cy="161632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 defTabSz="829178">
              <a:spcBef>
                <a:spcPts val="118"/>
              </a:spcBef>
            </a:pPr>
            <a:r>
              <a:rPr sz="952" spc="18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952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9140" y="3852771"/>
            <a:ext cx="122074" cy="161632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 defTabSz="829178">
              <a:spcBef>
                <a:spcPts val="118"/>
              </a:spcBef>
            </a:pPr>
            <a:r>
              <a:rPr sz="952" spc="18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952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9140" y="4259299"/>
            <a:ext cx="122074" cy="161632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 defTabSz="829178">
              <a:spcBef>
                <a:spcPts val="118"/>
              </a:spcBef>
            </a:pPr>
            <a:r>
              <a:rPr sz="952" spc="18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952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9140" y="4665827"/>
            <a:ext cx="122074" cy="161632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 defTabSz="829178">
              <a:spcBef>
                <a:spcPts val="118"/>
              </a:spcBef>
            </a:pPr>
            <a:r>
              <a:rPr sz="952" spc="18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952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4919" y="2476564"/>
            <a:ext cx="6115194" cy="242991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1369295" defTabSz="829178">
              <a:lnSpc>
                <a:spcPct val="122200"/>
              </a:lnSpc>
              <a:spcBef>
                <a:spcPts val="91"/>
              </a:spcBef>
            </a:pPr>
            <a:r>
              <a:rPr sz="2176" spc="-5" dirty="0">
                <a:solidFill>
                  <a:prstClr val="black"/>
                </a:solidFill>
                <a:latin typeface="Arial MT"/>
                <a:cs typeface="Arial MT"/>
              </a:rPr>
              <a:t>démarche du </a:t>
            </a:r>
            <a:r>
              <a:rPr sz="2176" spc="-9" dirty="0">
                <a:solidFill>
                  <a:prstClr val="black"/>
                </a:solidFill>
                <a:latin typeface="Arial MT"/>
                <a:cs typeface="Arial MT"/>
              </a:rPr>
              <a:t>PPRI </a:t>
            </a:r>
            <a:r>
              <a:rPr sz="2176" dirty="0">
                <a:solidFill>
                  <a:prstClr val="black"/>
                </a:solidFill>
                <a:latin typeface="Arial MT"/>
                <a:cs typeface="Arial MT"/>
              </a:rPr>
              <a:t>et </a:t>
            </a:r>
            <a:r>
              <a:rPr sz="2176" spc="-5" dirty="0">
                <a:solidFill>
                  <a:prstClr val="black"/>
                </a:solidFill>
                <a:latin typeface="Arial MT"/>
                <a:cs typeface="Arial MT"/>
              </a:rPr>
              <a:t>son contenu </a:t>
            </a:r>
            <a:r>
              <a:rPr sz="2176" dirty="0">
                <a:solidFill>
                  <a:prstClr val="black"/>
                </a:solidFill>
                <a:latin typeface="Arial MT"/>
                <a:cs typeface="Arial MT"/>
              </a:rPr>
              <a:t>; </a:t>
            </a:r>
            <a:r>
              <a:rPr sz="2176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176" spc="-5" dirty="0">
                <a:solidFill>
                  <a:prstClr val="black"/>
                </a:solidFill>
                <a:latin typeface="Arial MT"/>
                <a:cs typeface="Arial MT"/>
              </a:rPr>
              <a:t>contexte</a:t>
            </a:r>
            <a:r>
              <a:rPr sz="2176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176" spc="-5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2176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176" spc="-5" dirty="0">
                <a:solidFill>
                  <a:prstClr val="black"/>
                </a:solidFill>
                <a:latin typeface="Arial MT"/>
                <a:cs typeface="Arial MT"/>
              </a:rPr>
              <a:t>la prévention</a:t>
            </a:r>
            <a:r>
              <a:rPr sz="2176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176" spc="-5" dirty="0">
                <a:solidFill>
                  <a:prstClr val="black"/>
                </a:solidFill>
                <a:latin typeface="Arial MT"/>
                <a:cs typeface="Arial MT"/>
              </a:rPr>
              <a:t>des risques </a:t>
            </a:r>
            <a:r>
              <a:rPr sz="2176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2176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511902" defTabSz="829178">
              <a:lnSpc>
                <a:spcPct val="122200"/>
              </a:lnSpc>
              <a:spcBef>
                <a:spcPts val="9"/>
              </a:spcBef>
            </a:pPr>
            <a:r>
              <a:rPr sz="2176" spc="-5" dirty="0">
                <a:solidFill>
                  <a:prstClr val="black"/>
                </a:solidFill>
                <a:latin typeface="Arial MT"/>
                <a:cs typeface="Arial MT"/>
              </a:rPr>
              <a:t>raisons de la mise en œuvre du </a:t>
            </a:r>
            <a:r>
              <a:rPr sz="2176" spc="-9" dirty="0">
                <a:solidFill>
                  <a:prstClr val="black"/>
                </a:solidFill>
                <a:latin typeface="Arial MT"/>
                <a:cs typeface="Arial MT"/>
              </a:rPr>
              <a:t>PPRi </a:t>
            </a:r>
            <a:r>
              <a:rPr sz="2176" spc="-5" dirty="0">
                <a:solidFill>
                  <a:prstClr val="black"/>
                </a:solidFill>
                <a:latin typeface="Arial MT"/>
                <a:cs typeface="Arial MT"/>
              </a:rPr>
              <a:t>Bièvre </a:t>
            </a:r>
            <a:r>
              <a:rPr sz="2176" dirty="0">
                <a:solidFill>
                  <a:prstClr val="black"/>
                </a:solidFill>
                <a:latin typeface="Arial MT"/>
                <a:cs typeface="Arial MT"/>
              </a:rPr>
              <a:t>; </a:t>
            </a:r>
            <a:r>
              <a:rPr sz="2176" spc="-59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176" spc="-5" dirty="0">
                <a:solidFill>
                  <a:prstClr val="black"/>
                </a:solidFill>
                <a:latin typeface="Arial MT"/>
                <a:cs typeface="Arial MT"/>
              </a:rPr>
              <a:t>présentation du territoire </a:t>
            </a:r>
            <a:r>
              <a:rPr sz="2176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2176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4607" defTabSz="829178">
              <a:lnSpc>
                <a:spcPct val="122600"/>
              </a:lnSpc>
            </a:pPr>
            <a:r>
              <a:rPr sz="2176" spc="-5" dirty="0">
                <a:solidFill>
                  <a:prstClr val="black"/>
                </a:solidFill>
                <a:latin typeface="Arial MT"/>
                <a:cs typeface="Arial MT"/>
              </a:rPr>
              <a:t>aléa</a:t>
            </a:r>
            <a:r>
              <a:rPr sz="2176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176" spc="-5" dirty="0">
                <a:solidFill>
                  <a:prstClr val="black"/>
                </a:solidFill>
                <a:latin typeface="Arial MT"/>
                <a:cs typeface="Arial MT"/>
              </a:rPr>
              <a:t>de référence, </a:t>
            </a:r>
            <a:r>
              <a:rPr sz="2176" spc="-9" dirty="0">
                <a:solidFill>
                  <a:prstClr val="black"/>
                </a:solidFill>
                <a:latin typeface="Arial MT"/>
                <a:cs typeface="Arial MT"/>
              </a:rPr>
              <a:t>enjeux,</a:t>
            </a:r>
            <a:r>
              <a:rPr sz="2176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176" spc="-5" dirty="0">
                <a:solidFill>
                  <a:prstClr val="black"/>
                </a:solidFill>
                <a:latin typeface="Arial MT"/>
                <a:cs typeface="Arial MT"/>
              </a:rPr>
              <a:t>zonage</a:t>
            </a:r>
            <a:r>
              <a:rPr sz="2176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176" spc="-5" dirty="0">
                <a:solidFill>
                  <a:prstClr val="black"/>
                </a:solidFill>
                <a:latin typeface="Arial MT"/>
                <a:cs typeface="Arial MT"/>
              </a:rPr>
              <a:t>réglementaire </a:t>
            </a:r>
            <a:r>
              <a:rPr sz="2176" dirty="0">
                <a:solidFill>
                  <a:prstClr val="black"/>
                </a:solidFill>
                <a:latin typeface="Arial MT"/>
                <a:cs typeface="Arial MT"/>
              </a:rPr>
              <a:t>; </a:t>
            </a:r>
            <a:r>
              <a:rPr sz="2176" spc="-59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176" spc="-5" dirty="0">
                <a:solidFill>
                  <a:prstClr val="black"/>
                </a:solidFill>
                <a:latin typeface="Arial MT"/>
                <a:cs typeface="Arial MT"/>
              </a:rPr>
              <a:t>principes réglementaires</a:t>
            </a:r>
            <a:endParaRPr sz="2176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6" y="1456214"/>
            <a:ext cx="5351083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Règlement</a:t>
            </a:r>
            <a:r>
              <a:rPr sz="2902" b="1" spc="-32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–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Grands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principes</a:t>
            </a:r>
            <a:endParaRPr sz="2902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8622" y="2187503"/>
            <a:ext cx="7507523" cy="314397"/>
          </a:xfrm>
          <a:custGeom>
            <a:avLst/>
            <a:gdLst/>
            <a:ahLst/>
            <a:cxnLst/>
            <a:rect l="l" t="t" r="r" b="b"/>
            <a:pathLst>
              <a:path w="8279130" h="346710">
                <a:moveTo>
                  <a:pt x="8279130" y="0"/>
                </a:moveTo>
                <a:lnTo>
                  <a:pt x="0" y="0"/>
                </a:lnTo>
                <a:lnTo>
                  <a:pt x="0" y="346710"/>
                </a:lnTo>
                <a:lnTo>
                  <a:pt x="4138930" y="346710"/>
                </a:lnTo>
                <a:lnTo>
                  <a:pt x="8279130" y="346710"/>
                </a:lnTo>
                <a:lnTo>
                  <a:pt x="827913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227" y="2197868"/>
            <a:ext cx="7134968" cy="98093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76008" defTabSz="829178">
              <a:spcBef>
                <a:spcPts val="91"/>
              </a:spcBef>
            </a:pPr>
            <a:r>
              <a:rPr sz="1632" spc="-5" dirty="0">
                <a:solidFill>
                  <a:srgbClr val="FFFFFF"/>
                </a:solidFill>
                <a:latin typeface="Arial MT"/>
                <a:cs typeface="Arial MT"/>
              </a:rPr>
              <a:t>ZONE</a:t>
            </a:r>
            <a:r>
              <a:rPr sz="1632" spc="-2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srgbClr val="FFFFFF"/>
                </a:solidFill>
                <a:latin typeface="Arial MT"/>
                <a:cs typeface="Arial MT"/>
              </a:rPr>
              <a:t>ROUGE</a:t>
            </a:r>
            <a:r>
              <a:rPr sz="1632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srgbClr val="FFFFFF"/>
                </a:solidFill>
                <a:latin typeface="Arial MT"/>
                <a:cs typeface="Arial MT"/>
              </a:rPr>
              <a:t>FONCE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defTabSz="829178">
              <a:lnSpc>
                <a:spcPts val="2099"/>
              </a:lnSpc>
              <a:spcBef>
                <a:spcPts val="1360"/>
              </a:spcBef>
            </a:pPr>
            <a:r>
              <a:rPr sz="1814" spc="-36" dirty="0">
                <a:solidFill>
                  <a:prstClr val="black"/>
                </a:solidFill>
                <a:latin typeface="Arial MT"/>
                <a:cs typeface="Arial MT"/>
              </a:rPr>
              <a:t>Toutes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zones où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l’</a:t>
            </a:r>
            <a:r>
              <a:rPr sz="1814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aléa est</a:t>
            </a:r>
            <a:r>
              <a:rPr sz="1814" b="1" u="heavy" spc="-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14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très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fort</a:t>
            </a:r>
            <a:r>
              <a:rPr sz="1814" b="1" spc="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+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ZEC</a:t>
            </a:r>
            <a:r>
              <a:rPr sz="1814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</a:t>
            </a:r>
            <a:r>
              <a:rPr sz="1814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aléa fort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  <a:p>
            <a:pPr marL="11516" defTabSz="829178">
              <a:lnSpc>
                <a:spcPts val="2099"/>
              </a:lnSpc>
            </a:pP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Principe</a:t>
            </a:r>
            <a:r>
              <a:rPr sz="1814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814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Interdire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toute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construction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nouvelle,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 préservation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des ZEC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3227" y="3797493"/>
            <a:ext cx="2486385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Biens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et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activités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futurs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9141" y="4190201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9141" y="4520720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9141" y="5082720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4919" y="4045094"/>
            <a:ext cx="7162032" cy="1473867"/>
          </a:xfrm>
          <a:prstGeom prst="rect">
            <a:avLst/>
          </a:prstGeom>
        </p:spPr>
        <p:txBody>
          <a:bodyPr vert="horz" wrap="square" lIns="0" tIns="93283" rIns="0" bIns="0" rtlCol="0">
            <a:spAutoFit/>
          </a:bodyPr>
          <a:lstStyle/>
          <a:p>
            <a:pPr marL="11516" defTabSz="829178">
              <a:spcBef>
                <a:spcPts val="735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pas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d’habitation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nouvelle, pas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d’activité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nouvelle</a:t>
            </a:r>
            <a:r>
              <a:rPr sz="1632" b="1" spc="5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defTabSz="829178">
              <a:lnSpc>
                <a:spcPts val="1895"/>
              </a:lnSpc>
              <a:spcBef>
                <a:spcPts val="644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reconstruction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sous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conditions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(hors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établissements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sensibles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et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stratégiques,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defTabSz="829178">
              <a:lnSpc>
                <a:spcPts val="1895"/>
              </a:lnSpc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habitations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)</a:t>
            </a:r>
            <a:r>
              <a:rPr sz="1632" spc="-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658736" defTabSz="829178">
              <a:lnSpc>
                <a:spcPts val="1832"/>
              </a:lnSpc>
              <a:spcBef>
                <a:spcPts val="803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structures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légères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agricoles,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aménagements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sportifs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ou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récréatifs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sous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conditions.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6" y="1456214"/>
            <a:ext cx="5351083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Règlement</a:t>
            </a:r>
            <a:r>
              <a:rPr sz="2902" b="1" spc="-32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–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Grands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principes</a:t>
            </a:r>
            <a:endParaRPr sz="2902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8622" y="2187503"/>
            <a:ext cx="7507523" cy="314397"/>
          </a:xfrm>
          <a:custGeom>
            <a:avLst/>
            <a:gdLst/>
            <a:ahLst/>
            <a:cxnLst/>
            <a:rect l="l" t="t" r="r" b="b"/>
            <a:pathLst>
              <a:path w="8279130" h="346710">
                <a:moveTo>
                  <a:pt x="8279130" y="0"/>
                </a:moveTo>
                <a:lnTo>
                  <a:pt x="0" y="0"/>
                </a:lnTo>
                <a:lnTo>
                  <a:pt x="0" y="346710"/>
                </a:lnTo>
                <a:lnTo>
                  <a:pt x="4138930" y="346710"/>
                </a:lnTo>
                <a:lnTo>
                  <a:pt x="8279130" y="346710"/>
                </a:lnTo>
                <a:lnTo>
                  <a:pt x="827913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227" y="2197868"/>
            <a:ext cx="7134968" cy="98093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76008" defTabSz="829178">
              <a:spcBef>
                <a:spcPts val="91"/>
              </a:spcBef>
            </a:pPr>
            <a:r>
              <a:rPr sz="1632" spc="-5" dirty="0">
                <a:solidFill>
                  <a:srgbClr val="FFFFFF"/>
                </a:solidFill>
                <a:latin typeface="Arial MT"/>
                <a:cs typeface="Arial MT"/>
              </a:rPr>
              <a:t>ZONE</a:t>
            </a:r>
            <a:r>
              <a:rPr sz="1632" spc="-2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srgbClr val="FFFFFF"/>
                </a:solidFill>
                <a:latin typeface="Arial MT"/>
                <a:cs typeface="Arial MT"/>
              </a:rPr>
              <a:t>ROUGE</a:t>
            </a:r>
            <a:r>
              <a:rPr sz="1632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srgbClr val="FFFFFF"/>
                </a:solidFill>
                <a:latin typeface="Arial MT"/>
                <a:cs typeface="Arial MT"/>
              </a:rPr>
              <a:t>FONCE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defTabSz="829178">
              <a:lnSpc>
                <a:spcPts val="2099"/>
              </a:lnSpc>
              <a:spcBef>
                <a:spcPts val="1360"/>
              </a:spcBef>
            </a:pPr>
            <a:r>
              <a:rPr sz="1814" spc="-36" dirty="0">
                <a:solidFill>
                  <a:prstClr val="black"/>
                </a:solidFill>
                <a:latin typeface="Arial MT"/>
                <a:cs typeface="Arial MT"/>
              </a:rPr>
              <a:t>Toutes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zones où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l’</a:t>
            </a:r>
            <a:r>
              <a:rPr sz="1814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aléa est</a:t>
            </a:r>
            <a:r>
              <a:rPr sz="1814" b="1" u="heavy" spc="-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14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très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fort</a:t>
            </a:r>
            <a:r>
              <a:rPr sz="1814" b="1" spc="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+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ZEC</a:t>
            </a:r>
            <a:r>
              <a:rPr sz="1814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</a:t>
            </a:r>
            <a:r>
              <a:rPr sz="1814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aléa fort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  <a:p>
            <a:pPr marL="11516" defTabSz="829178">
              <a:lnSpc>
                <a:spcPts val="2099"/>
              </a:lnSpc>
            </a:pP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Principe</a:t>
            </a:r>
            <a:r>
              <a:rPr sz="1814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814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Interdire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toute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construction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nouvelle,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 préservation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des ZEC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3227" y="3797493"/>
            <a:ext cx="2796175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Biens</a:t>
            </a:r>
            <a:r>
              <a:rPr sz="163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et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activités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existants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9141" y="4190201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9141" y="4520720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9141" y="4850089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4919" y="4045094"/>
            <a:ext cx="7024987" cy="977641"/>
          </a:xfrm>
          <a:prstGeom prst="rect">
            <a:avLst/>
          </a:prstGeom>
        </p:spPr>
        <p:txBody>
          <a:bodyPr vert="horz" wrap="square" lIns="0" tIns="93283" rIns="0" bIns="0" rtlCol="0">
            <a:spAutoFit/>
          </a:bodyPr>
          <a:lstStyle/>
          <a:p>
            <a:pPr marL="11516" defTabSz="829178">
              <a:spcBef>
                <a:spcPts val="735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travaux</a:t>
            </a:r>
            <a:r>
              <a:rPr sz="163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d’entretien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et</a:t>
            </a:r>
            <a:r>
              <a:rPr sz="163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gestion courants</a:t>
            </a:r>
            <a:r>
              <a:rPr sz="1632" b="1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4607" defTabSz="829178">
              <a:lnSpc>
                <a:spcPct val="132900"/>
              </a:lnSpc>
            </a:pP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extensions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d’habitations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limitées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au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travaux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mise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aux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normes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confort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changement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destination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sous la CR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: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habitation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→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activités.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651278"/>
            <a:chOff x="0" y="0"/>
            <a:chExt cx="13004800" cy="94595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004292" cy="94590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9172" y="0"/>
              <a:ext cx="8193024" cy="79903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6" y="1456214"/>
            <a:ext cx="5351083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Règlement</a:t>
            </a:r>
            <a:r>
              <a:rPr sz="2902" b="1" spc="-32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–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Grands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principes</a:t>
            </a:r>
            <a:endParaRPr sz="2902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8622" y="2187503"/>
            <a:ext cx="7507523" cy="314397"/>
          </a:xfrm>
          <a:custGeom>
            <a:avLst/>
            <a:gdLst/>
            <a:ahLst/>
            <a:cxnLst/>
            <a:rect l="l" t="t" r="r" b="b"/>
            <a:pathLst>
              <a:path w="8279130" h="346710">
                <a:moveTo>
                  <a:pt x="8279130" y="0"/>
                </a:moveTo>
                <a:lnTo>
                  <a:pt x="0" y="0"/>
                </a:lnTo>
                <a:lnTo>
                  <a:pt x="0" y="346710"/>
                </a:lnTo>
                <a:lnTo>
                  <a:pt x="4138930" y="346710"/>
                </a:lnTo>
                <a:lnTo>
                  <a:pt x="8279130" y="346710"/>
                </a:lnTo>
                <a:lnTo>
                  <a:pt x="827913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227" y="2197868"/>
            <a:ext cx="7134968" cy="98093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76008" defTabSz="829178">
              <a:spcBef>
                <a:spcPts val="91"/>
              </a:spcBef>
            </a:pPr>
            <a:r>
              <a:rPr sz="1632" spc="-5" dirty="0">
                <a:solidFill>
                  <a:srgbClr val="FFFFFF"/>
                </a:solidFill>
                <a:latin typeface="Arial MT"/>
                <a:cs typeface="Arial MT"/>
              </a:rPr>
              <a:t>ZONE</a:t>
            </a:r>
            <a:r>
              <a:rPr sz="1632" spc="-2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srgbClr val="FFFFFF"/>
                </a:solidFill>
                <a:latin typeface="Arial MT"/>
                <a:cs typeface="Arial MT"/>
              </a:rPr>
              <a:t>ROUGE</a:t>
            </a:r>
            <a:r>
              <a:rPr sz="1632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srgbClr val="FFFFFF"/>
                </a:solidFill>
                <a:latin typeface="Arial MT"/>
                <a:cs typeface="Arial MT"/>
              </a:rPr>
              <a:t>FONCE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defTabSz="829178">
              <a:lnSpc>
                <a:spcPts val="2099"/>
              </a:lnSpc>
              <a:spcBef>
                <a:spcPts val="1360"/>
              </a:spcBef>
            </a:pPr>
            <a:r>
              <a:rPr sz="1814" spc="-36" dirty="0">
                <a:solidFill>
                  <a:prstClr val="black"/>
                </a:solidFill>
                <a:latin typeface="Arial MT"/>
                <a:cs typeface="Arial MT"/>
              </a:rPr>
              <a:t>Toutes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zones où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l’</a:t>
            </a:r>
            <a:r>
              <a:rPr sz="1814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aléa est</a:t>
            </a:r>
            <a:r>
              <a:rPr sz="1814" b="1" u="heavy" spc="-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14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très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fort</a:t>
            </a:r>
            <a:r>
              <a:rPr sz="1814" b="1" spc="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+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ZEC</a:t>
            </a:r>
            <a:r>
              <a:rPr sz="1814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</a:t>
            </a:r>
            <a:r>
              <a:rPr sz="1814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aléa fort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  <a:p>
            <a:pPr marL="11516" defTabSz="829178">
              <a:lnSpc>
                <a:spcPts val="2099"/>
              </a:lnSpc>
            </a:pP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Principe</a:t>
            </a:r>
            <a:r>
              <a:rPr sz="1814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814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Interdire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toute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construction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nouvelle,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 préservation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des ZEC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3227" y="3797493"/>
            <a:ext cx="5595806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Dispositions constructives</a:t>
            </a:r>
            <a:r>
              <a:rPr sz="1632" b="1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(projets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futurs ou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sur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existant)</a:t>
            </a:r>
            <a:r>
              <a:rPr sz="1632" spc="1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9141" y="4193656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9141" y="4760262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1887" y="4134921"/>
            <a:ext cx="7182186" cy="1059063"/>
          </a:xfrm>
          <a:prstGeom prst="rect">
            <a:avLst/>
          </a:prstGeom>
        </p:spPr>
        <p:txBody>
          <a:bodyPr vert="horz" wrap="square" lIns="0" tIns="32821" rIns="0" bIns="0" rtlCol="0">
            <a:spAutoFit/>
          </a:bodyPr>
          <a:lstStyle/>
          <a:p>
            <a:pPr marL="34549" marR="27639" defTabSz="829178">
              <a:lnSpc>
                <a:spcPts val="1832"/>
              </a:lnSpc>
              <a:spcBef>
                <a:spcPts val="258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reconstruction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ou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extension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: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428" b="1" spc="-14" baseline="39682" dirty="0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sz="1428" b="1" spc="299" baseline="3968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niveau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habitable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ou</a:t>
            </a:r>
            <a:r>
              <a:rPr sz="1632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fonctionnel</a:t>
            </a:r>
            <a:r>
              <a:rPr sz="1632" b="1" spc="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au</a:t>
            </a:r>
            <a:r>
              <a:rPr sz="1632" b="1" spc="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niveau </a:t>
            </a:r>
            <a:r>
              <a:rPr sz="1632" b="1" spc="-43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la crue de référence</a:t>
            </a:r>
            <a:r>
              <a:rPr sz="1632" b="1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34549" marR="241268" defTabSz="829178">
              <a:lnSpc>
                <a:spcPts val="1832"/>
              </a:lnSpc>
              <a:spcBef>
                <a:spcPts val="762"/>
              </a:spcBef>
            </a:pP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mesures</a:t>
            </a:r>
            <a:r>
              <a:rPr sz="1632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compensatoires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,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notamment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matière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d’équilibre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volumes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retirés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à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crue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rendus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à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crue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(notice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prise</a:t>
            </a: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en compte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du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risque).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6" y="1456214"/>
            <a:ext cx="5351083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Règlement</a:t>
            </a:r>
            <a:r>
              <a:rPr sz="2902" b="1" spc="-32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–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Grands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principes</a:t>
            </a:r>
            <a:endParaRPr sz="2902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8622" y="2187503"/>
            <a:ext cx="7507523" cy="314397"/>
          </a:xfrm>
          <a:custGeom>
            <a:avLst/>
            <a:gdLst/>
            <a:ahLst/>
            <a:cxnLst/>
            <a:rect l="l" t="t" r="r" b="b"/>
            <a:pathLst>
              <a:path w="8279130" h="346710">
                <a:moveTo>
                  <a:pt x="8279130" y="0"/>
                </a:moveTo>
                <a:lnTo>
                  <a:pt x="0" y="0"/>
                </a:lnTo>
                <a:lnTo>
                  <a:pt x="0" y="346710"/>
                </a:lnTo>
                <a:lnTo>
                  <a:pt x="4138930" y="346710"/>
                </a:lnTo>
                <a:lnTo>
                  <a:pt x="8279130" y="346710"/>
                </a:lnTo>
                <a:lnTo>
                  <a:pt x="8279130" y="0"/>
                </a:lnTo>
                <a:close/>
              </a:path>
            </a:pathLst>
          </a:custGeom>
          <a:solidFill>
            <a:srgbClr val="FF6666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227" y="2197868"/>
            <a:ext cx="7134968" cy="98093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76008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ZONE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ROUGE</a:t>
            </a: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CLAIR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defTabSz="829178">
              <a:lnSpc>
                <a:spcPts val="2099"/>
              </a:lnSpc>
              <a:spcBef>
                <a:spcPts val="1360"/>
              </a:spcBef>
            </a:pP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Autres</a:t>
            </a:r>
            <a:r>
              <a:rPr sz="1814" b="1" u="heavy" spc="-1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ZEC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(aléa</a:t>
            </a:r>
            <a:r>
              <a:rPr sz="1814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moyen)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defTabSz="829178">
              <a:lnSpc>
                <a:spcPts val="2099"/>
              </a:lnSpc>
            </a:pP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Principe</a:t>
            </a:r>
            <a:r>
              <a:rPr sz="1814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814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Interdire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toute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construction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nouvelle,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 préservation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des ZEC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3227" y="3797493"/>
            <a:ext cx="2486385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Biens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et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activités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futurs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9141" y="4190201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9141" y="4520720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9141" y="4850089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4919" y="4045095"/>
            <a:ext cx="7289864" cy="1237712"/>
          </a:xfrm>
          <a:prstGeom prst="rect">
            <a:avLst/>
          </a:prstGeom>
        </p:spPr>
        <p:txBody>
          <a:bodyPr vert="horz" wrap="square" lIns="0" tIns="93283" rIns="0" bIns="0" rtlCol="0">
            <a:spAutoFit/>
          </a:bodyPr>
          <a:lstStyle/>
          <a:p>
            <a:pPr marL="11516" defTabSz="829178">
              <a:spcBef>
                <a:spcPts val="735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pas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d’habitation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nouvelle, pas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d’activité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nouvelle</a:t>
            </a:r>
            <a:r>
              <a:rPr sz="1632" b="1" spc="5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defTabSz="829178">
              <a:spcBef>
                <a:spcPts val="644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reconstruction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sous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conditions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(hors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établissements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sensibles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et stratégiques)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785992" defTabSz="829178">
              <a:lnSpc>
                <a:spcPts val="1823"/>
              </a:lnSpc>
              <a:spcBef>
                <a:spcPts val="816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structures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légères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agricoles,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aménagements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sportifs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ou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récréatifs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sous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conditions.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6" y="1456214"/>
            <a:ext cx="5351083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Règlement</a:t>
            </a:r>
            <a:r>
              <a:rPr sz="2902" b="1" spc="-32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–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Grands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principes</a:t>
            </a:r>
            <a:endParaRPr sz="2902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3227" y="3797493"/>
            <a:ext cx="2796175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Biens</a:t>
            </a:r>
            <a:r>
              <a:rPr sz="163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et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activités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existants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9141" y="4190201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9141" y="4520720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9141" y="4850089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44919" y="4045094"/>
            <a:ext cx="5770854" cy="977641"/>
          </a:xfrm>
          <a:prstGeom prst="rect">
            <a:avLst/>
          </a:prstGeom>
        </p:spPr>
        <p:txBody>
          <a:bodyPr vert="horz" wrap="square" lIns="0" tIns="93283" rIns="0" bIns="0" rtlCol="0">
            <a:spAutoFit/>
          </a:bodyPr>
          <a:lstStyle/>
          <a:p>
            <a:pPr marL="11516" defTabSz="829178">
              <a:spcBef>
                <a:spcPts val="735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travaux</a:t>
            </a:r>
            <a:r>
              <a:rPr sz="163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d’entretien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et</a:t>
            </a:r>
            <a:r>
              <a:rPr sz="163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gestion courants</a:t>
            </a:r>
            <a:r>
              <a:rPr sz="1632" b="1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4607" defTabSz="829178">
              <a:lnSpc>
                <a:spcPct val="132900"/>
              </a:lnSpc>
            </a:pP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extensions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d’habitations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et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d’activités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limitées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surface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; 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changement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destination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sous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la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CR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habitation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→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activités.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8622" y="2187503"/>
            <a:ext cx="7507523" cy="314397"/>
          </a:xfrm>
          <a:custGeom>
            <a:avLst/>
            <a:gdLst/>
            <a:ahLst/>
            <a:cxnLst/>
            <a:rect l="l" t="t" r="r" b="b"/>
            <a:pathLst>
              <a:path w="8279130" h="346710">
                <a:moveTo>
                  <a:pt x="8279130" y="0"/>
                </a:moveTo>
                <a:lnTo>
                  <a:pt x="0" y="0"/>
                </a:lnTo>
                <a:lnTo>
                  <a:pt x="0" y="346710"/>
                </a:lnTo>
                <a:lnTo>
                  <a:pt x="4138930" y="346710"/>
                </a:lnTo>
                <a:lnTo>
                  <a:pt x="8279130" y="346710"/>
                </a:lnTo>
                <a:lnTo>
                  <a:pt x="8279130" y="0"/>
                </a:lnTo>
                <a:close/>
              </a:path>
            </a:pathLst>
          </a:custGeom>
          <a:solidFill>
            <a:srgbClr val="FF6666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3227" y="2197868"/>
            <a:ext cx="7134968" cy="98093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76008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ZONE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ROUGE</a:t>
            </a: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CLAIR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defTabSz="829178">
              <a:lnSpc>
                <a:spcPts val="2099"/>
              </a:lnSpc>
              <a:spcBef>
                <a:spcPts val="1360"/>
              </a:spcBef>
            </a:pP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Autres</a:t>
            </a:r>
            <a:r>
              <a:rPr sz="1814" b="1" u="heavy" spc="-1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ZEC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(aléa</a:t>
            </a:r>
            <a:r>
              <a:rPr sz="1814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moyen)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defTabSz="829178">
              <a:lnSpc>
                <a:spcPts val="2099"/>
              </a:lnSpc>
            </a:pP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Principe</a:t>
            </a:r>
            <a:r>
              <a:rPr sz="1814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814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Interdire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toute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construction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nouvelle,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 préservation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des ZEC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23227" y="5364871"/>
            <a:ext cx="5595806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Dispositions constructives</a:t>
            </a:r>
            <a:r>
              <a:rPr sz="1632" b="1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(projets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futurs ou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sur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existant)</a:t>
            </a:r>
            <a:r>
              <a:rPr sz="1632" spc="1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9141" y="5761034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1886" y="5702301"/>
            <a:ext cx="7141303" cy="495388"/>
          </a:xfrm>
          <a:prstGeom prst="rect">
            <a:avLst/>
          </a:prstGeom>
        </p:spPr>
        <p:txBody>
          <a:bodyPr vert="horz" wrap="square" lIns="0" tIns="33397" rIns="0" bIns="0" rtlCol="0">
            <a:spAutoFit/>
          </a:bodyPr>
          <a:lstStyle/>
          <a:p>
            <a:pPr marL="34549" marR="27639" defTabSz="829178">
              <a:lnSpc>
                <a:spcPts val="1823"/>
              </a:lnSpc>
              <a:spcBef>
                <a:spcPts val="263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reconstruction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ou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extension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: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1</a:t>
            </a:r>
            <a:r>
              <a:rPr sz="1428" spc="-14" baseline="39682" dirty="0">
                <a:solidFill>
                  <a:prstClr val="black"/>
                </a:solidFill>
                <a:latin typeface="Arial MT"/>
                <a:cs typeface="Arial MT"/>
              </a:rPr>
              <a:t>er</a:t>
            </a:r>
            <a:r>
              <a:rPr sz="1428" spc="286" baseline="3968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niveau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habitable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ou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fonctionnel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au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niveau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la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CR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(et</a:t>
            </a:r>
            <a:r>
              <a:rPr sz="1632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à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 minima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r>
              <a:rPr sz="1632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cm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au dessus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du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 TN)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6" y="1456214"/>
            <a:ext cx="5351083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Règlement</a:t>
            </a:r>
            <a:r>
              <a:rPr sz="2902" b="1" spc="-32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–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Grands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principes</a:t>
            </a:r>
            <a:endParaRPr sz="2902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8622" y="2187503"/>
            <a:ext cx="7507523" cy="314397"/>
          </a:xfrm>
          <a:custGeom>
            <a:avLst/>
            <a:gdLst/>
            <a:ahLst/>
            <a:cxnLst/>
            <a:rect l="l" t="t" r="r" b="b"/>
            <a:pathLst>
              <a:path w="8279130" h="346710">
                <a:moveTo>
                  <a:pt x="8279130" y="0"/>
                </a:moveTo>
                <a:lnTo>
                  <a:pt x="0" y="0"/>
                </a:lnTo>
                <a:lnTo>
                  <a:pt x="0" y="346710"/>
                </a:lnTo>
                <a:lnTo>
                  <a:pt x="4138930" y="346710"/>
                </a:lnTo>
                <a:lnTo>
                  <a:pt x="8279130" y="346710"/>
                </a:lnTo>
                <a:lnTo>
                  <a:pt x="827913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228" y="2197868"/>
            <a:ext cx="7266255" cy="188624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76008" defTabSz="829178">
              <a:spcBef>
                <a:spcPts val="91"/>
              </a:spcBef>
            </a:pPr>
            <a:r>
              <a:rPr sz="1632" spc="-5" dirty="0">
                <a:solidFill>
                  <a:srgbClr val="FFFFFF"/>
                </a:solidFill>
                <a:latin typeface="Arial MT"/>
                <a:cs typeface="Arial MT"/>
              </a:rPr>
              <a:t>ZONE</a:t>
            </a:r>
            <a:r>
              <a:rPr sz="1632" spc="-2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srgbClr val="FFFFFF"/>
                </a:solidFill>
                <a:latin typeface="Arial MT"/>
                <a:cs typeface="Arial MT"/>
              </a:rPr>
              <a:t>BLEU</a:t>
            </a:r>
            <a:r>
              <a:rPr sz="1632" spc="-2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srgbClr val="FFFFFF"/>
                </a:solidFill>
                <a:latin typeface="Arial MT"/>
                <a:cs typeface="Arial MT"/>
              </a:rPr>
              <a:t>FONCE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4607" defTabSz="829178">
              <a:lnSpc>
                <a:spcPts val="2022"/>
              </a:lnSpc>
              <a:spcBef>
                <a:spcPts val="1554"/>
              </a:spcBef>
            </a:pP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Zones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déjà urbanisées (hors centres urbains), niveau </a:t>
            </a:r>
            <a:r>
              <a:rPr sz="1814" spc="9" dirty="0">
                <a:solidFill>
                  <a:prstClr val="black"/>
                </a:solidFill>
                <a:latin typeface="Arial MT"/>
                <a:cs typeface="Arial MT"/>
              </a:rPr>
              <a:t>d’</a:t>
            </a:r>
            <a:r>
              <a:rPr sz="1814" b="1" u="heavy" spc="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aléa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fort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Principe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814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Ne pas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remettre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cause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la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vocation urbaine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ces zones, </a:t>
            </a:r>
            <a:r>
              <a:rPr sz="1814" spc="-49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sans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toutefois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permettre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sa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densification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  <a:p>
            <a:pPr defTabSz="829178">
              <a:spcBef>
                <a:spcPts val="41"/>
              </a:spcBef>
            </a:pPr>
            <a:endParaRPr sz="2584">
              <a:solidFill>
                <a:prstClr val="black"/>
              </a:solidFill>
              <a:latin typeface="Arial"/>
              <a:cs typeface="Arial"/>
            </a:endParaRPr>
          </a:p>
          <a:p>
            <a:pPr marL="11516" defTabSz="829178"/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Biens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et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activités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futurs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49141" y="4190201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9141" y="4520720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9141" y="4850089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44919" y="4045095"/>
            <a:ext cx="7289864" cy="1237712"/>
          </a:xfrm>
          <a:prstGeom prst="rect">
            <a:avLst/>
          </a:prstGeom>
        </p:spPr>
        <p:txBody>
          <a:bodyPr vert="horz" wrap="square" lIns="0" tIns="93283" rIns="0" bIns="0" rtlCol="0">
            <a:spAutoFit/>
          </a:bodyPr>
          <a:lstStyle/>
          <a:p>
            <a:pPr marL="11516" defTabSz="829178">
              <a:spcBef>
                <a:spcPts val="735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pas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d’habitation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nouvelle, pas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d’activité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nouvelle</a:t>
            </a:r>
            <a:r>
              <a:rPr sz="1632" b="1" spc="5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defTabSz="829178">
              <a:spcBef>
                <a:spcPts val="644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reconstruction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sous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conditions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(hors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établissements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sensibles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et stratégiques)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785992" defTabSz="829178">
              <a:lnSpc>
                <a:spcPts val="1823"/>
              </a:lnSpc>
              <a:spcBef>
                <a:spcPts val="816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structures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légères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agricoles,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aménagements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sportifs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ou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récréatifs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sous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conditions.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6" y="1456214"/>
            <a:ext cx="5351083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Règlement</a:t>
            </a:r>
            <a:r>
              <a:rPr sz="2902" b="1" spc="-32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–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Grands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principes</a:t>
            </a:r>
            <a:endParaRPr sz="2902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9141" y="4190201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9141" y="4520720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9141" y="4850089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44919" y="4045094"/>
            <a:ext cx="5770854" cy="977641"/>
          </a:xfrm>
          <a:prstGeom prst="rect">
            <a:avLst/>
          </a:prstGeom>
        </p:spPr>
        <p:txBody>
          <a:bodyPr vert="horz" wrap="square" lIns="0" tIns="93283" rIns="0" bIns="0" rtlCol="0">
            <a:spAutoFit/>
          </a:bodyPr>
          <a:lstStyle/>
          <a:p>
            <a:pPr marL="11516" defTabSz="829178">
              <a:spcBef>
                <a:spcPts val="735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travaux</a:t>
            </a:r>
            <a:r>
              <a:rPr sz="163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d’entretien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et</a:t>
            </a:r>
            <a:r>
              <a:rPr sz="163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gestion courants</a:t>
            </a:r>
            <a:r>
              <a:rPr sz="1632" b="1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4607" defTabSz="829178">
              <a:lnSpc>
                <a:spcPct val="132900"/>
              </a:lnSpc>
            </a:pP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extensions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d’habitations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et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d’activités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limitées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surface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; 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changement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destination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sous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la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CR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habitation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→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activités.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8622" y="2187503"/>
            <a:ext cx="7507523" cy="314397"/>
          </a:xfrm>
          <a:custGeom>
            <a:avLst/>
            <a:gdLst/>
            <a:ahLst/>
            <a:cxnLst/>
            <a:rect l="l" t="t" r="r" b="b"/>
            <a:pathLst>
              <a:path w="8279130" h="346710">
                <a:moveTo>
                  <a:pt x="8279130" y="0"/>
                </a:moveTo>
                <a:lnTo>
                  <a:pt x="0" y="0"/>
                </a:lnTo>
                <a:lnTo>
                  <a:pt x="0" y="346710"/>
                </a:lnTo>
                <a:lnTo>
                  <a:pt x="4138930" y="346710"/>
                </a:lnTo>
                <a:lnTo>
                  <a:pt x="8279130" y="346710"/>
                </a:lnTo>
                <a:lnTo>
                  <a:pt x="827913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228" y="2197868"/>
            <a:ext cx="7266255" cy="188624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76008" defTabSz="829178">
              <a:spcBef>
                <a:spcPts val="91"/>
              </a:spcBef>
            </a:pPr>
            <a:r>
              <a:rPr sz="1632" spc="-5" dirty="0">
                <a:solidFill>
                  <a:srgbClr val="FFFFFF"/>
                </a:solidFill>
                <a:latin typeface="Arial MT"/>
                <a:cs typeface="Arial MT"/>
              </a:rPr>
              <a:t>ZONE</a:t>
            </a:r>
            <a:r>
              <a:rPr sz="1632" spc="-2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srgbClr val="FFFFFF"/>
                </a:solidFill>
                <a:latin typeface="Arial MT"/>
                <a:cs typeface="Arial MT"/>
              </a:rPr>
              <a:t>BLEU</a:t>
            </a:r>
            <a:r>
              <a:rPr sz="1632" spc="-2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srgbClr val="FFFFFF"/>
                </a:solidFill>
                <a:latin typeface="Arial MT"/>
                <a:cs typeface="Arial MT"/>
              </a:rPr>
              <a:t>FONCE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4607" defTabSz="829178">
              <a:lnSpc>
                <a:spcPts val="2022"/>
              </a:lnSpc>
              <a:spcBef>
                <a:spcPts val="1564"/>
              </a:spcBef>
            </a:pP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Zones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déjà urbanisées (hors centres urbains), niveau </a:t>
            </a:r>
            <a:r>
              <a:rPr sz="1814" spc="9" dirty="0">
                <a:solidFill>
                  <a:prstClr val="black"/>
                </a:solidFill>
                <a:latin typeface="Arial MT"/>
                <a:cs typeface="Arial MT"/>
              </a:rPr>
              <a:t>d’</a:t>
            </a:r>
            <a:r>
              <a:rPr sz="1814" b="1" u="heavy" spc="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aléa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fort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Principe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814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Ne pas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remettre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cause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la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vocation urbaine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ces zones, </a:t>
            </a:r>
            <a:r>
              <a:rPr sz="1814" spc="-49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sans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toutefois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permettre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sa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densification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  <a:p>
            <a:pPr defTabSz="829178">
              <a:spcBef>
                <a:spcPts val="32"/>
              </a:spcBef>
            </a:pPr>
            <a:endParaRPr sz="2584">
              <a:solidFill>
                <a:prstClr val="black"/>
              </a:solidFill>
              <a:latin typeface="Arial"/>
              <a:cs typeface="Arial"/>
            </a:endParaRPr>
          </a:p>
          <a:p>
            <a:pPr marL="11516" defTabSz="829178"/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Biens</a:t>
            </a:r>
            <a:r>
              <a:rPr sz="163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et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activités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existants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6" y="1456214"/>
            <a:ext cx="5351083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Règlement</a:t>
            </a:r>
            <a:r>
              <a:rPr sz="2902" b="1" spc="-32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–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Grands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principes</a:t>
            </a:r>
            <a:endParaRPr sz="2902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8622" y="2187503"/>
            <a:ext cx="7507523" cy="314397"/>
          </a:xfrm>
          <a:custGeom>
            <a:avLst/>
            <a:gdLst/>
            <a:ahLst/>
            <a:cxnLst/>
            <a:rect l="l" t="t" r="r" b="b"/>
            <a:pathLst>
              <a:path w="8279130" h="346710">
                <a:moveTo>
                  <a:pt x="8279130" y="0"/>
                </a:moveTo>
                <a:lnTo>
                  <a:pt x="0" y="0"/>
                </a:lnTo>
                <a:lnTo>
                  <a:pt x="0" y="346710"/>
                </a:lnTo>
                <a:lnTo>
                  <a:pt x="4138930" y="346710"/>
                </a:lnTo>
                <a:lnTo>
                  <a:pt x="8279130" y="346710"/>
                </a:lnTo>
                <a:lnTo>
                  <a:pt x="827913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9141" y="4190201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49141" y="4752200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9141" y="5082720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9141" y="5412088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44920" y="4126861"/>
            <a:ext cx="6790629" cy="1502583"/>
          </a:xfrm>
          <a:prstGeom prst="rect">
            <a:avLst/>
          </a:prstGeom>
        </p:spPr>
        <p:txBody>
          <a:bodyPr vert="horz" wrap="square" lIns="0" tIns="32821" rIns="0" bIns="0" rtlCol="0">
            <a:spAutoFit/>
          </a:bodyPr>
          <a:lstStyle/>
          <a:p>
            <a:pPr marL="11516" marR="301153" defTabSz="829178">
              <a:lnSpc>
                <a:spcPts val="1832"/>
              </a:lnSpc>
              <a:spcBef>
                <a:spcPts val="258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constructions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nouvelles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d’habitations</a:t>
            </a:r>
            <a:r>
              <a:rPr sz="1632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et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d’activités</a:t>
            </a:r>
            <a:r>
              <a:rPr sz="1632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ou</a:t>
            </a:r>
            <a:r>
              <a:rPr sz="1632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opérations </a:t>
            </a:r>
            <a:r>
              <a:rPr sz="1632" b="1" spc="-43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d’aménagement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4607" defTabSz="829178">
              <a:lnSpc>
                <a:spcPts val="2593"/>
              </a:lnSpc>
              <a:spcBef>
                <a:spcPts val="159"/>
              </a:spcBef>
            </a:pP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nouveaux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9" dirty="0">
                <a:solidFill>
                  <a:prstClr val="black"/>
                </a:solidFill>
                <a:latin typeface="Arial MT"/>
                <a:cs typeface="Arial MT"/>
              </a:rPr>
              <a:t>ERP,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sous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réserve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mesures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réduction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vulnérabilité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;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sous-sols autorisés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(nouvelles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constructions)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defTabSz="829178">
              <a:spcBef>
                <a:spcPts val="453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reconstruction</a:t>
            </a: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sous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conditions.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3227" y="2197868"/>
            <a:ext cx="7387753" cy="188624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76008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ZONE</a:t>
            </a:r>
            <a:r>
              <a:rPr sz="1632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BLEU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CLAIR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4607" defTabSz="829178">
              <a:lnSpc>
                <a:spcPts val="2022"/>
              </a:lnSpc>
              <a:spcBef>
                <a:spcPts val="1564"/>
              </a:spcBef>
            </a:pP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Zones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déjà urbanisées (hors centres urbains), niveau </a:t>
            </a:r>
            <a:r>
              <a:rPr sz="1814" spc="9" dirty="0">
                <a:solidFill>
                  <a:prstClr val="black"/>
                </a:solidFill>
                <a:latin typeface="Arial MT"/>
                <a:cs typeface="Arial MT"/>
              </a:rPr>
              <a:t>d’</a:t>
            </a:r>
            <a:r>
              <a:rPr sz="1814" b="1" u="heavy" spc="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aléa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moyen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Principe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: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Améliorer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la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qualité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urbaine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et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pouvoir densifier de manière </a:t>
            </a:r>
            <a:r>
              <a:rPr sz="1814" b="1" spc="-4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maîtrisée sans aggraver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la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vulnérabilité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  <a:p>
            <a:pPr defTabSz="829178">
              <a:spcBef>
                <a:spcPts val="32"/>
              </a:spcBef>
            </a:pPr>
            <a:endParaRPr sz="2584">
              <a:solidFill>
                <a:prstClr val="black"/>
              </a:solidFill>
              <a:latin typeface="Arial"/>
              <a:cs typeface="Arial"/>
            </a:endParaRPr>
          </a:p>
          <a:p>
            <a:pPr marL="11516" defTabSz="829178"/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Biens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et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activités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futurs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6" y="1456214"/>
            <a:ext cx="5351083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Règlement</a:t>
            </a:r>
            <a:r>
              <a:rPr sz="2902" b="1" spc="-32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–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Grands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principes</a:t>
            </a:r>
            <a:endParaRPr sz="2902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9141" y="4190201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9141" y="4520720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9141" y="5314199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9141" y="5876198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44919" y="4045094"/>
            <a:ext cx="6719804" cy="2277227"/>
          </a:xfrm>
          <a:prstGeom prst="rect">
            <a:avLst/>
          </a:prstGeom>
        </p:spPr>
        <p:txBody>
          <a:bodyPr vert="horz" wrap="square" lIns="0" tIns="93283" rIns="0" bIns="0" rtlCol="0">
            <a:spAutoFit/>
          </a:bodyPr>
          <a:lstStyle/>
          <a:p>
            <a:pPr marL="11516" defTabSz="829178">
              <a:spcBef>
                <a:spcPts val="735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travaux</a:t>
            </a:r>
            <a:r>
              <a:rPr sz="163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d’entretien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et</a:t>
            </a:r>
            <a:r>
              <a:rPr sz="163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gestion courants</a:t>
            </a:r>
            <a:r>
              <a:rPr sz="1632" b="1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4607" defTabSz="829178">
              <a:lnSpc>
                <a:spcPct val="93300"/>
              </a:lnSpc>
              <a:spcBef>
                <a:spcPts val="775"/>
              </a:spcBef>
            </a:pP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densification</a:t>
            </a:r>
            <a:r>
              <a:rPr sz="1632" b="1" spc="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possible</a:t>
            </a:r>
            <a:r>
              <a:rPr sz="1632" b="1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(augmentation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du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nombre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logements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dans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un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bâtiment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existant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par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réaménagement,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changement de destination ou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reconstruction)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122649" defTabSz="829178">
              <a:lnSpc>
                <a:spcPts val="1823"/>
              </a:lnSpc>
              <a:spcBef>
                <a:spcPts val="816"/>
              </a:spcBef>
            </a:pP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extensions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d’habitations,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d’activités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ou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ESS</a:t>
            </a:r>
            <a:r>
              <a:rPr sz="1632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(sous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réserves),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limitées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en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surface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419771" defTabSz="829178">
              <a:lnSpc>
                <a:spcPts val="1823"/>
              </a:lnSpc>
              <a:spcBef>
                <a:spcPts val="780"/>
              </a:spcBef>
            </a:pP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changement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destination sous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la CR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habitation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→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activités,</a:t>
            </a:r>
            <a:r>
              <a:rPr sz="1632" spc="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mais </a:t>
            </a:r>
            <a:r>
              <a:rPr sz="1632" b="1" spc="-43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également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activités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→</a:t>
            </a:r>
            <a:r>
              <a:rPr sz="1632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habitations</a:t>
            </a:r>
            <a:r>
              <a:rPr sz="1632" b="1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(sous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réserves)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8622" y="2187503"/>
            <a:ext cx="7507523" cy="314397"/>
          </a:xfrm>
          <a:custGeom>
            <a:avLst/>
            <a:gdLst/>
            <a:ahLst/>
            <a:cxnLst/>
            <a:rect l="l" t="t" r="r" b="b"/>
            <a:pathLst>
              <a:path w="8279130" h="346710">
                <a:moveTo>
                  <a:pt x="8279130" y="0"/>
                </a:moveTo>
                <a:lnTo>
                  <a:pt x="0" y="0"/>
                </a:lnTo>
                <a:lnTo>
                  <a:pt x="0" y="346710"/>
                </a:lnTo>
                <a:lnTo>
                  <a:pt x="4138930" y="346710"/>
                </a:lnTo>
                <a:lnTo>
                  <a:pt x="8279130" y="346710"/>
                </a:lnTo>
                <a:lnTo>
                  <a:pt x="827913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3227" y="2197868"/>
            <a:ext cx="7387753" cy="188624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76008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ZONE</a:t>
            </a:r>
            <a:r>
              <a:rPr sz="1632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BLEU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CLAIR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4607" defTabSz="829178">
              <a:lnSpc>
                <a:spcPts val="2022"/>
              </a:lnSpc>
              <a:spcBef>
                <a:spcPts val="1564"/>
              </a:spcBef>
            </a:pP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Zones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déjà urbanisées (hors centres urbains), niveau </a:t>
            </a:r>
            <a:r>
              <a:rPr sz="1814" spc="9" dirty="0">
                <a:solidFill>
                  <a:prstClr val="black"/>
                </a:solidFill>
                <a:latin typeface="Arial MT"/>
                <a:cs typeface="Arial MT"/>
              </a:rPr>
              <a:t>d’</a:t>
            </a:r>
            <a:r>
              <a:rPr sz="1814" b="1" u="heavy" spc="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aléa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moyen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Principe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: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Améliorer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la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qualité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urbaine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et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pouvoir densifier de manière </a:t>
            </a:r>
            <a:r>
              <a:rPr sz="1814" b="1" spc="-4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maîtrisée sans aggraver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la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vulnérabilité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  <a:p>
            <a:pPr defTabSz="829178">
              <a:spcBef>
                <a:spcPts val="32"/>
              </a:spcBef>
            </a:pPr>
            <a:endParaRPr sz="2584">
              <a:solidFill>
                <a:prstClr val="black"/>
              </a:solidFill>
              <a:latin typeface="Arial"/>
              <a:cs typeface="Arial"/>
            </a:endParaRPr>
          </a:p>
          <a:p>
            <a:pPr marL="11516" defTabSz="829178"/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Biens</a:t>
            </a:r>
            <a:r>
              <a:rPr sz="163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et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activités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existants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6" y="1456214"/>
            <a:ext cx="5351083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Règlement</a:t>
            </a:r>
            <a:r>
              <a:rPr sz="2902" b="1" spc="-32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–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Grands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principes</a:t>
            </a:r>
            <a:endParaRPr sz="2902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8622" y="2187503"/>
            <a:ext cx="7507523" cy="314397"/>
          </a:xfrm>
          <a:custGeom>
            <a:avLst/>
            <a:gdLst/>
            <a:ahLst/>
            <a:cxnLst/>
            <a:rect l="l" t="t" r="r" b="b"/>
            <a:pathLst>
              <a:path w="8279130" h="346710">
                <a:moveTo>
                  <a:pt x="8279130" y="0"/>
                </a:moveTo>
                <a:lnTo>
                  <a:pt x="0" y="0"/>
                </a:lnTo>
                <a:lnTo>
                  <a:pt x="0" y="346710"/>
                </a:lnTo>
                <a:lnTo>
                  <a:pt x="4138930" y="346710"/>
                </a:lnTo>
                <a:lnTo>
                  <a:pt x="8279130" y="346710"/>
                </a:lnTo>
                <a:lnTo>
                  <a:pt x="8279130" y="0"/>
                </a:lnTo>
                <a:close/>
              </a:path>
            </a:pathLst>
          </a:custGeom>
          <a:solidFill>
            <a:srgbClr val="7D0020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9141" y="4190201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44920" y="4126861"/>
            <a:ext cx="4094646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mêmes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autorisations</a:t>
            </a:r>
            <a:r>
              <a:rPr sz="1632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qu’en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zone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bleu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18" dirty="0">
                <a:solidFill>
                  <a:prstClr val="black"/>
                </a:solidFill>
                <a:latin typeface="Arial MT"/>
                <a:cs typeface="Arial MT"/>
              </a:rPr>
              <a:t>clair.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655824" y="1993029"/>
            <a:ext cx="7030789" cy="1996211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76008">
              <a:lnSpc>
                <a:spcPct val="200000"/>
              </a:lnSpc>
              <a:spcBef>
                <a:spcPts val="91"/>
              </a:spcBef>
            </a:pPr>
            <a:r>
              <a:rPr spc="-5" dirty="0"/>
              <a:t>ZONE</a:t>
            </a:r>
            <a:r>
              <a:rPr spc="-32" dirty="0"/>
              <a:t> </a:t>
            </a:r>
            <a:r>
              <a:rPr spc="-5" dirty="0"/>
              <a:t>MARRON</a:t>
            </a:r>
          </a:p>
          <a:p>
            <a:pPr marL="11516">
              <a:lnSpc>
                <a:spcPts val="2099"/>
              </a:lnSpc>
              <a:spcBef>
                <a:spcPts val="1369"/>
              </a:spcBef>
            </a:pPr>
            <a:r>
              <a:rPr sz="1814" b="1" dirty="0">
                <a:solidFill>
                  <a:srgbClr val="000000"/>
                </a:solidFill>
                <a:latin typeface="Arial"/>
                <a:cs typeface="Arial"/>
              </a:rPr>
              <a:t>Centres</a:t>
            </a:r>
            <a:r>
              <a:rPr sz="1814" b="1" spc="-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000000"/>
                </a:solidFill>
                <a:latin typeface="Arial"/>
                <a:cs typeface="Arial"/>
              </a:rPr>
              <a:t>urbains</a:t>
            </a:r>
            <a:r>
              <a:rPr sz="1814" dirty="0">
                <a:solidFill>
                  <a:srgbClr val="000000"/>
                </a:solidFill>
              </a:rPr>
              <a:t>,</a:t>
            </a:r>
            <a:r>
              <a:rPr sz="1814" spc="-9" dirty="0">
                <a:solidFill>
                  <a:srgbClr val="000000"/>
                </a:solidFill>
              </a:rPr>
              <a:t> </a:t>
            </a:r>
            <a:r>
              <a:rPr sz="1814" dirty="0">
                <a:solidFill>
                  <a:srgbClr val="000000"/>
                </a:solidFill>
              </a:rPr>
              <a:t>niveau</a:t>
            </a:r>
            <a:r>
              <a:rPr sz="1814" spc="-18" dirty="0">
                <a:solidFill>
                  <a:srgbClr val="000000"/>
                </a:solidFill>
              </a:rPr>
              <a:t> </a:t>
            </a:r>
            <a:r>
              <a:rPr sz="1814" dirty="0">
                <a:solidFill>
                  <a:srgbClr val="000000"/>
                </a:solidFill>
              </a:rPr>
              <a:t>d’</a:t>
            </a:r>
            <a:r>
              <a:rPr sz="1814" b="1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aléa</a:t>
            </a:r>
            <a:r>
              <a:rPr sz="1814" b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fort ou</a:t>
            </a:r>
            <a:r>
              <a:rPr sz="1814" b="1" u="heavy" spc="-9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14" b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moyen</a:t>
            </a:r>
            <a:endParaRPr sz="1814" dirty="0">
              <a:latin typeface="Arial"/>
              <a:cs typeface="Arial"/>
            </a:endParaRPr>
          </a:p>
          <a:p>
            <a:pPr marL="11516" marR="4607">
              <a:lnSpc>
                <a:spcPts val="2022"/>
              </a:lnSpc>
              <a:spcBef>
                <a:spcPts val="118"/>
              </a:spcBef>
            </a:pPr>
            <a:r>
              <a:rPr sz="1814" b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Principe</a:t>
            </a:r>
            <a:r>
              <a:rPr sz="1814" b="1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srgbClr val="000000"/>
                </a:solidFill>
              </a:rPr>
              <a:t>: Autoriser sans </a:t>
            </a:r>
            <a:r>
              <a:rPr sz="1814" spc="-5" dirty="0">
                <a:solidFill>
                  <a:srgbClr val="000000"/>
                </a:solidFill>
              </a:rPr>
              <a:t>limitation </a:t>
            </a:r>
            <a:r>
              <a:rPr sz="1814" dirty="0">
                <a:solidFill>
                  <a:srgbClr val="000000"/>
                </a:solidFill>
              </a:rPr>
              <a:t>particulière, </a:t>
            </a:r>
            <a:r>
              <a:rPr sz="1814" spc="-5" dirty="0">
                <a:solidFill>
                  <a:srgbClr val="000000"/>
                </a:solidFill>
              </a:rPr>
              <a:t>mais en </a:t>
            </a:r>
            <a:r>
              <a:rPr sz="1814" dirty="0">
                <a:solidFill>
                  <a:srgbClr val="000000"/>
                </a:solidFill>
              </a:rPr>
              <a:t>respectant des </a:t>
            </a:r>
            <a:r>
              <a:rPr sz="1814" spc="5" dirty="0">
                <a:solidFill>
                  <a:srgbClr val="000000"/>
                </a:solidFill>
              </a:rPr>
              <a:t> </a:t>
            </a:r>
            <a:r>
              <a:rPr sz="1814" spc="-5" dirty="0">
                <a:solidFill>
                  <a:srgbClr val="000000"/>
                </a:solidFill>
              </a:rPr>
              <a:t>conditions permettant </a:t>
            </a:r>
            <a:r>
              <a:rPr sz="1814" dirty="0">
                <a:solidFill>
                  <a:srgbClr val="000000"/>
                </a:solidFill>
              </a:rPr>
              <a:t>de</a:t>
            </a:r>
            <a:r>
              <a:rPr sz="1814" spc="5" dirty="0">
                <a:solidFill>
                  <a:srgbClr val="000000"/>
                </a:solidFill>
              </a:rPr>
              <a:t> </a:t>
            </a:r>
            <a:r>
              <a:rPr sz="1814" dirty="0">
                <a:solidFill>
                  <a:srgbClr val="000000"/>
                </a:solidFill>
              </a:rPr>
              <a:t>réduire</a:t>
            </a:r>
            <a:r>
              <a:rPr sz="1814" spc="9" dirty="0">
                <a:solidFill>
                  <a:srgbClr val="000000"/>
                </a:solidFill>
              </a:rPr>
              <a:t> </a:t>
            </a:r>
            <a:r>
              <a:rPr sz="1814" spc="-5" dirty="0">
                <a:solidFill>
                  <a:srgbClr val="000000"/>
                </a:solidFill>
              </a:rPr>
              <a:t>la</a:t>
            </a:r>
            <a:r>
              <a:rPr sz="1814" spc="5" dirty="0">
                <a:solidFill>
                  <a:srgbClr val="000000"/>
                </a:solidFill>
              </a:rPr>
              <a:t> </a:t>
            </a:r>
            <a:r>
              <a:rPr sz="1814" spc="-5" dirty="0">
                <a:solidFill>
                  <a:srgbClr val="000000"/>
                </a:solidFill>
              </a:rPr>
              <a:t>vulnérabilité</a:t>
            </a:r>
            <a:r>
              <a:rPr sz="1814" spc="9" dirty="0">
                <a:solidFill>
                  <a:srgbClr val="000000"/>
                </a:solidFill>
              </a:rPr>
              <a:t> </a:t>
            </a:r>
            <a:r>
              <a:rPr sz="1814" dirty="0">
                <a:solidFill>
                  <a:srgbClr val="000000"/>
                </a:solidFill>
              </a:rPr>
              <a:t>des</a:t>
            </a:r>
            <a:r>
              <a:rPr sz="1814" spc="5" dirty="0">
                <a:solidFill>
                  <a:srgbClr val="000000"/>
                </a:solidFill>
              </a:rPr>
              <a:t> </a:t>
            </a:r>
            <a:r>
              <a:rPr sz="1814" dirty="0">
                <a:solidFill>
                  <a:srgbClr val="000000"/>
                </a:solidFill>
              </a:rPr>
              <a:t>personnes</a:t>
            </a:r>
            <a:r>
              <a:rPr sz="1814" spc="9" dirty="0">
                <a:solidFill>
                  <a:srgbClr val="000000"/>
                </a:solidFill>
              </a:rPr>
              <a:t> </a:t>
            </a:r>
            <a:r>
              <a:rPr sz="1814" spc="-5" dirty="0">
                <a:solidFill>
                  <a:srgbClr val="000000"/>
                </a:solidFill>
              </a:rPr>
              <a:t>et</a:t>
            </a:r>
            <a:r>
              <a:rPr sz="1814" spc="5" dirty="0">
                <a:solidFill>
                  <a:srgbClr val="000000"/>
                </a:solidFill>
              </a:rPr>
              <a:t> </a:t>
            </a:r>
            <a:r>
              <a:rPr sz="1814" dirty="0">
                <a:solidFill>
                  <a:srgbClr val="000000"/>
                </a:solidFill>
              </a:rPr>
              <a:t>des</a:t>
            </a:r>
            <a:r>
              <a:rPr sz="1814" spc="5" dirty="0">
                <a:solidFill>
                  <a:srgbClr val="000000"/>
                </a:solidFill>
              </a:rPr>
              <a:t> </a:t>
            </a:r>
            <a:r>
              <a:rPr sz="1814" dirty="0">
                <a:solidFill>
                  <a:srgbClr val="000000"/>
                </a:solidFill>
              </a:rPr>
              <a:t>biens</a:t>
            </a:r>
            <a:endParaRPr sz="1814" dirty="0">
              <a:latin typeface="Arial"/>
              <a:cs typeface="Arial"/>
            </a:endParaRPr>
          </a:p>
          <a:p>
            <a:pPr marL="11516"/>
            <a:r>
              <a:rPr b="1" spc="-5" dirty="0" err="1">
                <a:solidFill>
                  <a:srgbClr val="000000"/>
                </a:solidFill>
                <a:latin typeface="Arial"/>
                <a:cs typeface="Arial"/>
              </a:rPr>
              <a:t>Biens</a:t>
            </a:r>
            <a:r>
              <a:rPr b="1" spc="-9" dirty="0">
                <a:solidFill>
                  <a:srgbClr val="000000"/>
                </a:solidFill>
                <a:latin typeface="Arial"/>
                <a:cs typeface="Arial"/>
              </a:rPr>
              <a:t> et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9" dirty="0">
                <a:solidFill>
                  <a:srgbClr val="000000"/>
                </a:solidFill>
                <a:latin typeface="Arial"/>
                <a:cs typeface="Arial"/>
              </a:rPr>
              <a:t>activités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u="sng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futurs</a:t>
            </a:r>
            <a:r>
              <a:rPr b="1" spc="-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6" y="1456214"/>
            <a:ext cx="5351083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Règlement</a:t>
            </a:r>
            <a:r>
              <a:rPr sz="2902" b="1" spc="-32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–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Grands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principes</a:t>
            </a:r>
            <a:endParaRPr sz="2902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8622" y="2187503"/>
            <a:ext cx="7507523" cy="314397"/>
          </a:xfrm>
          <a:custGeom>
            <a:avLst/>
            <a:gdLst/>
            <a:ahLst/>
            <a:cxnLst/>
            <a:rect l="l" t="t" r="r" b="b"/>
            <a:pathLst>
              <a:path w="8279130" h="346710">
                <a:moveTo>
                  <a:pt x="8279130" y="0"/>
                </a:moveTo>
                <a:lnTo>
                  <a:pt x="0" y="0"/>
                </a:lnTo>
                <a:lnTo>
                  <a:pt x="0" y="346710"/>
                </a:lnTo>
                <a:lnTo>
                  <a:pt x="4138930" y="346710"/>
                </a:lnTo>
                <a:lnTo>
                  <a:pt x="8279130" y="346710"/>
                </a:lnTo>
                <a:lnTo>
                  <a:pt x="8279130" y="0"/>
                </a:lnTo>
                <a:close/>
              </a:path>
            </a:pathLst>
          </a:custGeom>
          <a:solidFill>
            <a:srgbClr val="7D0020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9141" y="4190201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49141" y="4520720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44919" y="4045095"/>
            <a:ext cx="3662207" cy="64391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lnSpc>
                <a:spcPct val="132900"/>
              </a:lnSpc>
              <a:spcBef>
                <a:spcPts val="91"/>
              </a:spcBef>
            </a:pP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extensions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b="1" spc="-9" dirty="0">
                <a:solidFill>
                  <a:prstClr val="black"/>
                </a:solidFill>
                <a:latin typeface="Arial"/>
                <a:cs typeface="Arial"/>
              </a:rPr>
              <a:t>sans </a:t>
            </a:r>
            <a:r>
              <a:rPr sz="1632" b="1" spc="-5" dirty="0">
                <a:solidFill>
                  <a:prstClr val="black"/>
                </a:solidFill>
                <a:latin typeface="Arial"/>
                <a:cs typeface="Arial"/>
              </a:rPr>
              <a:t>limitation</a:t>
            </a:r>
            <a:r>
              <a:rPr sz="1632" b="1" spc="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surface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;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mêmes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règles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qu’en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zone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bleu </a:t>
            </a:r>
            <a:r>
              <a:rPr sz="1632" spc="-18" dirty="0">
                <a:solidFill>
                  <a:prstClr val="black"/>
                </a:solidFill>
                <a:latin typeface="Arial MT"/>
                <a:cs typeface="Arial MT"/>
              </a:rPr>
              <a:t>clair.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655824" y="1993029"/>
            <a:ext cx="7030789" cy="1996211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76008">
              <a:lnSpc>
                <a:spcPct val="200000"/>
              </a:lnSpc>
              <a:spcBef>
                <a:spcPts val="91"/>
              </a:spcBef>
            </a:pPr>
            <a:r>
              <a:rPr spc="-5" dirty="0"/>
              <a:t>ZONE</a:t>
            </a:r>
            <a:r>
              <a:rPr spc="-32" dirty="0"/>
              <a:t> </a:t>
            </a:r>
            <a:r>
              <a:rPr spc="-5" dirty="0"/>
              <a:t>MARRON</a:t>
            </a:r>
          </a:p>
          <a:p>
            <a:pPr marL="11516">
              <a:lnSpc>
                <a:spcPts val="2099"/>
              </a:lnSpc>
              <a:spcBef>
                <a:spcPts val="1369"/>
              </a:spcBef>
            </a:pPr>
            <a:r>
              <a:rPr sz="1814" b="1" dirty="0">
                <a:solidFill>
                  <a:srgbClr val="000000"/>
                </a:solidFill>
                <a:latin typeface="Arial"/>
                <a:cs typeface="Arial"/>
              </a:rPr>
              <a:t>Centres</a:t>
            </a:r>
            <a:r>
              <a:rPr sz="1814" b="1" spc="-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000000"/>
                </a:solidFill>
                <a:latin typeface="Arial"/>
                <a:cs typeface="Arial"/>
              </a:rPr>
              <a:t>urbains</a:t>
            </a:r>
            <a:r>
              <a:rPr sz="1814" dirty="0">
                <a:solidFill>
                  <a:srgbClr val="000000"/>
                </a:solidFill>
              </a:rPr>
              <a:t>,</a:t>
            </a:r>
            <a:r>
              <a:rPr sz="1814" spc="-9" dirty="0">
                <a:solidFill>
                  <a:srgbClr val="000000"/>
                </a:solidFill>
              </a:rPr>
              <a:t> </a:t>
            </a:r>
            <a:r>
              <a:rPr sz="1814" dirty="0">
                <a:solidFill>
                  <a:srgbClr val="000000"/>
                </a:solidFill>
              </a:rPr>
              <a:t>niveau</a:t>
            </a:r>
            <a:r>
              <a:rPr sz="1814" spc="-18" dirty="0">
                <a:solidFill>
                  <a:srgbClr val="000000"/>
                </a:solidFill>
              </a:rPr>
              <a:t> </a:t>
            </a:r>
            <a:r>
              <a:rPr sz="1814" dirty="0">
                <a:solidFill>
                  <a:srgbClr val="000000"/>
                </a:solidFill>
              </a:rPr>
              <a:t>d’</a:t>
            </a:r>
            <a:r>
              <a:rPr sz="1814" b="1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aléa</a:t>
            </a:r>
            <a:r>
              <a:rPr sz="1814" b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fort ou</a:t>
            </a:r>
            <a:r>
              <a:rPr sz="1814" b="1" u="heavy" spc="-9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14" b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moyen</a:t>
            </a:r>
            <a:endParaRPr sz="1814" dirty="0">
              <a:latin typeface="Arial"/>
              <a:cs typeface="Arial"/>
            </a:endParaRPr>
          </a:p>
          <a:p>
            <a:pPr marL="11516" marR="4607">
              <a:lnSpc>
                <a:spcPts val="2022"/>
              </a:lnSpc>
              <a:spcBef>
                <a:spcPts val="118"/>
              </a:spcBef>
            </a:pPr>
            <a:r>
              <a:rPr sz="1814" b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Principe</a:t>
            </a:r>
            <a:r>
              <a:rPr sz="1814" b="1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14" dirty="0">
                <a:solidFill>
                  <a:srgbClr val="000000"/>
                </a:solidFill>
              </a:rPr>
              <a:t>: Autoriser sans </a:t>
            </a:r>
            <a:r>
              <a:rPr sz="1814" spc="-5" dirty="0">
                <a:solidFill>
                  <a:srgbClr val="000000"/>
                </a:solidFill>
              </a:rPr>
              <a:t>limitation </a:t>
            </a:r>
            <a:r>
              <a:rPr sz="1814" dirty="0">
                <a:solidFill>
                  <a:srgbClr val="000000"/>
                </a:solidFill>
              </a:rPr>
              <a:t>particulière, </a:t>
            </a:r>
            <a:r>
              <a:rPr sz="1814" spc="-5" dirty="0">
                <a:solidFill>
                  <a:srgbClr val="000000"/>
                </a:solidFill>
              </a:rPr>
              <a:t>mais en </a:t>
            </a:r>
            <a:r>
              <a:rPr sz="1814" dirty="0">
                <a:solidFill>
                  <a:srgbClr val="000000"/>
                </a:solidFill>
              </a:rPr>
              <a:t>respectant des </a:t>
            </a:r>
            <a:r>
              <a:rPr sz="1814" spc="5" dirty="0">
                <a:solidFill>
                  <a:srgbClr val="000000"/>
                </a:solidFill>
              </a:rPr>
              <a:t> </a:t>
            </a:r>
            <a:r>
              <a:rPr sz="1814" spc="-5" dirty="0">
                <a:solidFill>
                  <a:srgbClr val="000000"/>
                </a:solidFill>
              </a:rPr>
              <a:t>conditions permettant </a:t>
            </a:r>
            <a:r>
              <a:rPr sz="1814" dirty="0">
                <a:solidFill>
                  <a:srgbClr val="000000"/>
                </a:solidFill>
              </a:rPr>
              <a:t>de</a:t>
            </a:r>
            <a:r>
              <a:rPr sz="1814" spc="5" dirty="0">
                <a:solidFill>
                  <a:srgbClr val="000000"/>
                </a:solidFill>
              </a:rPr>
              <a:t> </a:t>
            </a:r>
            <a:r>
              <a:rPr sz="1814" dirty="0">
                <a:solidFill>
                  <a:srgbClr val="000000"/>
                </a:solidFill>
              </a:rPr>
              <a:t>réduire</a:t>
            </a:r>
            <a:r>
              <a:rPr sz="1814" spc="9" dirty="0">
                <a:solidFill>
                  <a:srgbClr val="000000"/>
                </a:solidFill>
              </a:rPr>
              <a:t> </a:t>
            </a:r>
            <a:r>
              <a:rPr sz="1814" spc="-5" dirty="0">
                <a:solidFill>
                  <a:srgbClr val="000000"/>
                </a:solidFill>
              </a:rPr>
              <a:t>la</a:t>
            </a:r>
            <a:r>
              <a:rPr sz="1814" spc="5" dirty="0">
                <a:solidFill>
                  <a:srgbClr val="000000"/>
                </a:solidFill>
              </a:rPr>
              <a:t> </a:t>
            </a:r>
            <a:r>
              <a:rPr sz="1814" spc="-5" dirty="0">
                <a:solidFill>
                  <a:srgbClr val="000000"/>
                </a:solidFill>
              </a:rPr>
              <a:t>vulnérabilité</a:t>
            </a:r>
            <a:r>
              <a:rPr sz="1814" spc="9" dirty="0">
                <a:solidFill>
                  <a:srgbClr val="000000"/>
                </a:solidFill>
              </a:rPr>
              <a:t> </a:t>
            </a:r>
            <a:r>
              <a:rPr sz="1814" dirty="0">
                <a:solidFill>
                  <a:srgbClr val="000000"/>
                </a:solidFill>
              </a:rPr>
              <a:t>des</a:t>
            </a:r>
            <a:r>
              <a:rPr sz="1814" spc="5" dirty="0">
                <a:solidFill>
                  <a:srgbClr val="000000"/>
                </a:solidFill>
              </a:rPr>
              <a:t> </a:t>
            </a:r>
            <a:r>
              <a:rPr sz="1814" dirty="0">
                <a:solidFill>
                  <a:srgbClr val="000000"/>
                </a:solidFill>
              </a:rPr>
              <a:t>personnes</a:t>
            </a:r>
            <a:r>
              <a:rPr sz="1814" spc="9" dirty="0">
                <a:solidFill>
                  <a:srgbClr val="000000"/>
                </a:solidFill>
              </a:rPr>
              <a:t> </a:t>
            </a:r>
            <a:r>
              <a:rPr sz="1814" spc="-5" dirty="0">
                <a:solidFill>
                  <a:srgbClr val="000000"/>
                </a:solidFill>
              </a:rPr>
              <a:t>et</a:t>
            </a:r>
            <a:r>
              <a:rPr sz="1814" spc="5" dirty="0">
                <a:solidFill>
                  <a:srgbClr val="000000"/>
                </a:solidFill>
              </a:rPr>
              <a:t> </a:t>
            </a:r>
            <a:r>
              <a:rPr sz="1814" dirty="0">
                <a:solidFill>
                  <a:srgbClr val="000000"/>
                </a:solidFill>
              </a:rPr>
              <a:t>des</a:t>
            </a:r>
            <a:r>
              <a:rPr sz="1814" spc="5" dirty="0">
                <a:solidFill>
                  <a:srgbClr val="000000"/>
                </a:solidFill>
              </a:rPr>
              <a:t> </a:t>
            </a:r>
            <a:r>
              <a:rPr sz="1814" dirty="0">
                <a:solidFill>
                  <a:srgbClr val="000000"/>
                </a:solidFill>
              </a:rPr>
              <a:t>biens</a:t>
            </a:r>
            <a:endParaRPr sz="1814" dirty="0">
              <a:latin typeface="Arial"/>
              <a:cs typeface="Arial"/>
            </a:endParaRPr>
          </a:p>
          <a:p>
            <a:pPr marL="11516"/>
            <a:r>
              <a:rPr b="1" spc="-5" dirty="0" err="1">
                <a:solidFill>
                  <a:srgbClr val="000000"/>
                </a:solidFill>
                <a:latin typeface="Arial"/>
                <a:cs typeface="Arial"/>
              </a:rPr>
              <a:t>Biens</a:t>
            </a:r>
            <a:r>
              <a:rPr b="1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9" dirty="0">
                <a:solidFill>
                  <a:srgbClr val="000000"/>
                </a:solidFill>
                <a:latin typeface="Arial"/>
                <a:cs typeface="Arial"/>
              </a:rPr>
              <a:t>et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9" dirty="0">
                <a:solidFill>
                  <a:srgbClr val="000000"/>
                </a:solidFill>
                <a:latin typeface="Arial"/>
                <a:cs typeface="Arial"/>
              </a:rPr>
              <a:t>activités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u="sng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existants</a:t>
            </a:r>
            <a:r>
              <a:rPr b="1" spc="-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6" y="1459669"/>
            <a:ext cx="7625566" cy="395451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494" b="1" spc="-9" dirty="0">
                <a:latin typeface="Arial"/>
                <a:cs typeface="Arial"/>
              </a:rPr>
              <a:t>Retours</a:t>
            </a:r>
            <a:r>
              <a:rPr sz="2494" b="1" spc="-5" dirty="0">
                <a:latin typeface="Arial"/>
                <a:cs typeface="Arial"/>
              </a:rPr>
              <a:t> de</a:t>
            </a:r>
            <a:r>
              <a:rPr sz="2494" b="1" dirty="0">
                <a:latin typeface="Arial"/>
                <a:cs typeface="Arial"/>
              </a:rPr>
              <a:t> la </a:t>
            </a:r>
            <a:r>
              <a:rPr sz="2494" b="1" spc="-9" dirty="0">
                <a:latin typeface="Arial"/>
                <a:cs typeface="Arial"/>
              </a:rPr>
              <a:t>concertation</a:t>
            </a:r>
            <a:r>
              <a:rPr sz="2494" b="1" dirty="0">
                <a:latin typeface="Arial"/>
                <a:cs typeface="Arial"/>
              </a:rPr>
              <a:t> </a:t>
            </a:r>
            <a:r>
              <a:rPr sz="2494" b="1" spc="-9" dirty="0">
                <a:latin typeface="Arial"/>
                <a:cs typeface="Arial"/>
              </a:rPr>
              <a:t>avec</a:t>
            </a:r>
            <a:r>
              <a:rPr sz="2494" b="1" dirty="0">
                <a:latin typeface="Arial"/>
                <a:cs typeface="Arial"/>
              </a:rPr>
              <a:t> </a:t>
            </a:r>
            <a:r>
              <a:rPr sz="2494" b="1" spc="-5" dirty="0">
                <a:latin typeface="Arial"/>
                <a:cs typeface="Arial"/>
              </a:rPr>
              <a:t>les</a:t>
            </a:r>
            <a:r>
              <a:rPr sz="2494" b="1" dirty="0">
                <a:latin typeface="Arial"/>
                <a:cs typeface="Arial"/>
              </a:rPr>
              <a:t> </a:t>
            </a:r>
            <a:r>
              <a:rPr sz="2494" b="1" spc="-9" dirty="0">
                <a:latin typeface="Arial"/>
                <a:cs typeface="Arial"/>
              </a:rPr>
              <a:t>acteurs</a:t>
            </a:r>
            <a:r>
              <a:rPr sz="2494" b="1" dirty="0">
                <a:latin typeface="Arial"/>
                <a:cs typeface="Arial"/>
              </a:rPr>
              <a:t> </a:t>
            </a:r>
            <a:r>
              <a:rPr sz="2494" b="1" spc="-9" dirty="0">
                <a:latin typeface="Arial"/>
                <a:cs typeface="Arial"/>
              </a:rPr>
              <a:t>locaux</a:t>
            </a:r>
            <a:endParaRPr sz="2494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0195" y="2276179"/>
            <a:ext cx="7614050" cy="81422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4549" defTabSz="829178">
              <a:spcBef>
                <a:spcPts val="91"/>
              </a:spcBef>
            </a:pP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814" b="1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sujets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principaux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  <a:p>
            <a:pPr defTabSz="829178">
              <a:spcBef>
                <a:spcPts val="41"/>
              </a:spcBef>
            </a:pPr>
            <a:endParaRPr sz="1587">
              <a:solidFill>
                <a:prstClr val="black"/>
              </a:solidFill>
              <a:latin typeface="Arial"/>
              <a:cs typeface="Arial"/>
            </a:endParaRPr>
          </a:p>
          <a:p>
            <a:pPr marL="883305" indent="-195778" defTabSz="829178">
              <a:buSzPct val="45000"/>
              <a:buFont typeface="Lucida Sans Unicode"/>
              <a:buChar char="●"/>
              <a:tabLst>
                <a:tab pos="883305" algn="l"/>
              </a:tabLst>
            </a:pP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Pas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réglementation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vis-à-vis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du phénomène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814" spc="4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ruissellement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76207" y="3374841"/>
            <a:ext cx="105950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816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1985" y="3303440"/>
            <a:ext cx="5778916" cy="549592"/>
          </a:xfrm>
          <a:prstGeom prst="rect">
            <a:avLst/>
          </a:prstGeom>
        </p:spPr>
        <p:txBody>
          <a:bodyPr vert="horz" wrap="square" lIns="0" tIns="36277" rIns="0" bIns="0" rtlCol="0">
            <a:spAutoFit/>
          </a:bodyPr>
          <a:lstStyle/>
          <a:p>
            <a:pPr marL="11516" marR="4607" defTabSz="829178">
              <a:lnSpc>
                <a:spcPts val="2022"/>
              </a:lnSpc>
              <a:spcBef>
                <a:spcPts val="286"/>
              </a:spcBef>
            </a:pP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Non prise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en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compte</a:t>
            </a:r>
            <a:r>
              <a:rPr sz="1814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des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ouvrages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du </a:t>
            </a:r>
            <a:r>
              <a:rPr sz="1814" b="1" spc="-32" dirty="0">
                <a:solidFill>
                  <a:prstClr val="black"/>
                </a:solidFill>
                <a:latin typeface="Arial"/>
                <a:cs typeface="Arial"/>
              </a:rPr>
              <a:t>SIAVB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 pour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la </a:t>
            </a:r>
            <a:r>
              <a:rPr sz="1814" b="1" spc="-4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détermination de l’aléa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de référence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84114"/>
            <a:ext cx="9144000" cy="3218259"/>
            <a:chOff x="0" y="2110739"/>
            <a:chExt cx="13004800" cy="4577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110739"/>
              <a:ext cx="6865620" cy="45765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0171" y="2110739"/>
              <a:ext cx="6294120" cy="451408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60208" y="4811851"/>
            <a:ext cx="2182416" cy="874059"/>
          </a:xfrm>
          <a:prstGeom prst="rect">
            <a:avLst/>
          </a:prstGeom>
        </p:spPr>
        <p:txBody>
          <a:bodyPr vert="horz" wrap="square" lIns="0" tIns="8483" rIns="0" bIns="0" rtlCol="0">
            <a:spAutoFit/>
          </a:bodyPr>
          <a:lstStyle/>
          <a:p>
            <a:pPr marL="694705" marR="3572" indent="-686221" defTabSz="642915">
              <a:spcBef>
                <a:spcPts val="67"/>
              </a:spcBef>
            </a:pPr>
            <a:r>
              <a:rPr sz="2812" spc="-4" dirty="0">
                <a:solidFill>
                  <a:prstClr val="black"/>
                </a:solidFill>
                <a:latin typeface="Arial MT"/>
                <a:cs typeface="Arial MT"/>
              </a:rPr>
              <a:t>Inondation</a:t>
            </a:r>
            <a:r>
              <a:rPr sz="2812" spc="-3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812" spc="-4" dirty="0">
                <a:solidFill>
                  <a:prstClr val="black"/>
                </a:solidFill>
                <a:latin typeface="Arial MT"/>
                <a:cs typeface="Arial MT"/>
              </a:rPr>
              <a:t>de </a:t>
            </a:r>
            <a:r>
              <a:rPr sz="2812" spc="-77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2812" spc="-7" dirty="0">
                <a:solidFill>
                  <a:prstClr val="black"/>
                </a:solidFill>
                <a:latin typeface="Arial MT"/>
                <a:cs typeface="Arial MT"/>
              </a:rPr>
              <a:t>1973</a:t>
            </a:r>
            <a:endParaRPr sz="281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36304" y="4738717"/>
            <a:ext cx="3350419" cy="874059"/>
          </a:xfrm>
          <a:prstGeom prst="rect">
            <a:avLst/>
          </a:prstGeom>
        </p:spPr>
        <p:txBody>
          <a:bodyPr vert="horz" wrap="square" lIns="0" tIns="8483" rIns="0" bIns="0" rtlCol="0">
            <a:spAutoFit/>
          </a:bodyPr>
          <a:lstStyle/>
          <a:p>
            <a:pPr marL="742924" marR="3572" indent="-734441" defTabSz="642915">
              <a:spcBef>
                <a:spcPts val="67"/>
              </a:spcBef>
            </a:pPr>
            <a:r>
              <a:rPr sz="2812" b="1" spc="-4" dirty="0">
                <a:solidFill>
                  <a:prstClr val="black"/>
                </a:solidFill>
                <a:latin typeface="Arial"/>
                <a:cs typeface="Arial"/>
              </a:rPr>
              <a:t>Inondation</a:t>
            </a:r>
            <a:r>
              <a:rPr sz="2812" b="1" spc="-2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12" b="1" spc="-4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281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12" b="1" spc="-4" dirty="0">
                <a:solidFill>
                  <a:prstClr val="black"/>
                </a:solidFill>
                <a:latin typeface="Arial"/>
                <a:cs typeface="Arial"/>
              </a:rPr>
              <a:t>1982, </a:t>
            </a:r>
            <a:r>
              <a:rPr sz="2812" b="1" spc="-7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12" b="1" spc="-4" dirty="0">
                <a:solidFill>
                  <a:prstClr val="black"/>
                </a:solidFill>
                <a:latin typeface="Arial"/>
                <a:cs typeface="Arial"/>
              </a:rPr>
              <a:t>centennale</a:t>
            </a:r>
            <a:endParaRPr sz="28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5364" y="372368"/>
            <a:ext cx="6464647" cy="377389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8929">
              <a:spcBef>
                <a:spcPts val="74"/>
              </a:spcBef>
            </a:pPr>
            <a:r>
              <a:rPr sz="2391" dirty="0">
                <a:solidFill>
                  <a:srgbClr val="52575F"/>
                </a:solidFill>
              </a:rPr>
              <a:t>RAPPEL</a:t>
            </a:r>
            <a:r>
              <a:rPr sz="2391" spc="18" dirty="0">
                <a:solidFill>
                  <a:srgbClr val="52575F"/>
                </a:solidFill>
              </a:rPr>
              <a:t> </a:t>
            </a:r>
            <a:r>
              <a:rPr sz="2391" dirty="0">
                <a:solidFill>
                  <a:srgbClr val="52575F"/>
                </a:solidFill>
              </a:rPr>
              <a:t>:LES</a:t>
            </a:r>
            <a:r>
              <a:rPr sz="2391" spc="11" dirty="0">
                <a:solidFill>
                  <a:srgbClr val="52575F"/>
                </a:solidFill>
              </a:rPr>
              <a:t> </a:t>
            </a:r>
            <a:r>
              <a:rPr sz="2391" dirty="0">
                <a:solidFill>
                  <a:srgbClr val="52575F"/>
                </a:solidFill>
              </a:rPr>
              <a:t>INONDATIONS</a:t>
            </a:r>
            <a:r>
              <a:rPr sz="2391" spc="14" dirty="0">
                <a:solidFill>
                  <a:srgbClr val="52575F"/>
                </a:solidFill>
              </a:rPr>
              <a:t> </a:t>
            </a:r>
            <a:r>
              <a:rPr sz="2391" spc="4" dirty="0">
                <a:solidFill>
                  <a:srgbClr val="52575F"/>
                </a:solidFill>
              </a:rPr>
              <a:t>DE</a:t>
            </a:r>
            <a:r>
              <a:rPr sz="2391" dirty="0">
                <a:solidFill>
                  <a:srgbClr val="52575F"/>
                </a:solidFill>
              </a:rPr>
              <a:t> </a:t>
            </a:r>
            <a:r>
              <a:rPr sz="2391" spc="4" dirty="0">
                <a:solidFill>
                  <a:srgbClr val="52575F"/>
                </a:solidFill>
              </a:rPr>
              <a:t>LA</a:t>
            </a:r>
            <a:r>
              <a:rPr sz="2391" spc="7" dirty="0">
                <a:solidFill>
                  <a:srgbClr val="52575F"/>
                </a:solidFill>
              </a:rPr>
              <a:t> </a:t>
            </a:r>
            <a:r>
              <a:rPr sz="2391" dirty="0">
                <a:solidFill>
                  <a:srgbClr val="52575F"/>
                </a:solidFill>
              </a:rPr>
              <a:t>BIEVRE</a:t>
            </a:r>
            <a:endParaRPr sz="2391"/>
          </a:p>
        </p:txBody>
      </p:sp>
      <p:sp>
        <p:nvSpPr>
          <p:cNvPr id="8" name="object 8"/>
          <p:cNvSpPr txBox="1"/>
          <p:nvPr/>
        </p:nvSpPr>
        <p:spPr>
          <a:xfrm>
            <a:off x="883896" y="5818441"/>
            <a:ext cx="7734002" cy="658041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marR="3572" algn="ctr" defTabSz="642915">
              <a:spcBef>
                <a:spcPts val="70"/>
              </a:spcBef>
              <a:tabLst>
                <a:tab pos="930887" algn="l"/>
                <a:tab pos="2051969" algn="l"/>
              </a:tabLst>
            </a:pP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LE</a:t>
            </a:r>
            <a:r>
              <a:rPr sz="1406" b="1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SIAVB	</a:t>
            </a:r>
            <a:r>
              <a:rPr sz="1406" b="1" spc="-4" dirty="0">
                <a:solidFill>
                  <a:prstClr val="black"/>
                </a:solidFill>
                <a:latin typeface="Arial"/>
                <a:cs typeface="Arial"/>
              </a:rPr>
              <a:t>EST</a:t>
            </a:r>
            <a:r>
              <a:rPr sz="1406" b="1" spc="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ALORS	CHARGE</a:t>
            </a:r>
            <a:r>
              <a:rPr sz="1406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406" b="1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PROTEGER LA</a:t>
            </a:r>
            <a:r>
              <a:rPr sz="1406" b="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VALLEE</a:t>
            </a:r>
            <a:r>
              <a:rPr sz="1406" b="1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406" b="1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LA</a:t>
            </a:r>
            <a:r>
              <a:rPr sz="1406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BIEVRE</a:t>
            </a:r>
            <a:r>
              <a:rPr sz="1406" b="1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CONTRE</a:t>
            </a:r>
            <a:r>
              <a:rPr sz="1406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LES </a:t>
            </a:r>
            <a:r>
              <a:rPr sz="1406" b="1" spc="-3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INONDATIONS, ET </a:t>
            </a:r>
            <a:r>
              <a:rPr sz="1406" b="1" spc="-4" dirty="0">
                <a:solidFill>
                  <a:prstClr val="black"/>
                </a:solidFill>
                <a:latin typeface="Arial"/>
                <a:cs typeface="Arial"/>
              </a:rPr>
              <a:t>EVITER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LES DEBORDEMENTS POUR LES PLUIES </a:t>
            </a:r>
            <a:r>
              <a:rPr sz="1406" b="1" spc="4" dirty="0">
                <a:solidFill>
                  <a:prstClr val="black"/>
                </a:solidFill>
                <a:latin typeface="Arial"/>
                <a:cs typeface="Arial"/>
              </a:rPr>
              <a:t>DE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PERIODE DE </a:t>
            </a:r>
            <a:r>
              <a:rPr sz="1406" b="1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RETOUR</a:t>
            </a:r>
            <a:r>
              <a:rPr sz="1406" b="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r>
              <a:rPr sz="1406" b="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6" b="1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1406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5" y="1456214"/>
            <a:ext cx="2523237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spc="-5" dirty="0">
                <a:latin typeface="Arial"/>
                <a:cs typeface="Arial"/>
              </a:rPr>
              <a:t>Ruissellement</a:t>
            </a:r>
            <a:endParaRPr sz="2902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0195" y="2276179"/>
            <a:ext cx="3941479" cy="81422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4549" defTabSz="829178">
              <a:spcBef>
                <a:spcPts val="91"/>
              </a:spcBef>
            </a:pP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Phénomène</a:t>
            </a:r>
            <a:r>
              <a:rPr sz="1814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814" b="1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ruissellement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  <a:p>
            <a:pPr defTabSz="829178">
              <a:spcBef>
                <a:spcPts val="41"/>
              </a:spcBef>
            </a:pPr>
            <a:endParaRPr sz="1587">
              <a:solidFill>
                <a:prstClr val="black"/>
              </a:solidFill>
              <a:latin typeface="Arial"/>
              <a:cs typeface="Arial"/>
            </a:endParaRPr>
          </a:p>
          <a:p>
            <a:pPr marL="458350" indent="-196354" defTabSz="829178">
              <a:buSzPct val="45000"/>
              <a:buFont typeface="Lucida Sans Unicode"/>
              <a:buChar char="●"/>
              <a:tabLst>
                <a:tab pos="458350" algn="l"/>
              </a:tabLst>
            </a:pP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Phénomène</a:t>
            </a:r>
            <a:r>
              <a:rPr sz="1814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important</a:t>
            </a:r>
            <a:r>
              <a:rPr sz="1814" spc="-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localement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1252" y="3374841"/>
            <a:ext cx="105950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816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7030" y="3303440"/>
            <a:ext cx="4740139" cy="549592"/>
          </a:xfrm>
          <a:prstGeom prst="rect">
            <a:avLst/>
          </a:prstGeom>
        </p:spPr>
        <p:txBody>
          <a:bodyPr vert="horz" wrap="square" lIns="0" tIns="36277" rIns="0" bIns="0" rtlCol="0">
            <a:spAutoFit/>
          </a:bodyPr>
          <a:lstStyle/>
          <a:p>
            <a:pPr marL="11516" marR="4607" defTabSz="829178">
              <a:lnSpc>
                <a:spcPts val="2022"/>
              </a:lnSpc>
              <a:spcBef>
                <a:spcPts val="286"/>
              </a:spcBef>
            </a:pP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Apports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pris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1814" spc="-1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compte,</a:t>
            </a:r>
            <a:r>
              <a:rPr sz="1814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mais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phénomène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non </a:t>
            </a:r>
            <a:r>
              <a:rPr sz="1814" spc="-49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cartographié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1252" y="4145287"/>
            <a:ext cx="105950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816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74670" y="5027440"/>
            <a:ext cx="392708" cy="392708"/>
            <a:chOff x="1295400" y="5544149"/>
            <a:chExt cx="433070" cy="433070"/>
          </a:xfrm>
        </p:grpSpPr>
        <p:sp>
          <p:nvSpPr>
            <p:cNvPr id="10" name="object 10"/>
            <p:cNvSpPr/>
            <p:nvPr/>
          </p:nvSpPr>
          <p:spPr>
            <a:xfrm>
              <a:off x="1295400" y="5544149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69" h="433070">
                  <a:moveTo>
                    <a:pt x="135890" y="0"/>
                  </a:moveTo>
                  <a:lnTo>
                    <a:pt x="0" y="0"/>
                  </a:lnTo>
                  <a:lnTo>
                    <a:pt x="0" y="344169"/>
                  </a:lnTo>
                  <a:lnTo>
                    <a:pt x="266700" y="344169"/>
                  </a:lnTo>
                  <a:lnTo>
                    <a:pt x="266700" y="433069"/>
                  </a:lnTo>
                  <a:lnTo>
                    <a:pt x="433069" y="276859"/>
                  </a:lnTo>
                  <a:lnTo>
                    <a:pt x="360370" y="210819"/>
                  </a:lnTo>
                  <a:lnTo>
                    <a:pt x="135890" y="210819"/>
                  </a:lnTo>
                  <a:lnTo>
                    <a:pt x="135890" y="0"/>
                  </a:lnTo>
                  <a:close/>
                </a:path>
                <a:path w="433069" h="433070">
                  <a:moveTo>
                    <a:pt x="266700" y="125729"/>
                  </a:moveTo>
                  <a:lnTo>
                    <a:pt x="266700" y="210819"/>
                  </a:lnTo>
                  <a:lnTo>
                    <a:pt x="360370" y="210819"/>
                  </a:lnTo>
                  <a:lnTo>
                    <a:pt x="266700" y="125729"/>
                  </a:lnTo>
                  <a:close/>
                </a:path>
              </a:pathLst>
            </a:custGeom>
            <a:solidFill>
              <a:srgbClr val="719ECE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295400" y="5544149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69" h="433070">
                  <a:moveTo>
                    <a:pt x="266700" y="125729"/>
                  </a:moveTo>
                  <a:lnTo>
                    <a:pt x="266700" y="210819"/>
                  </a:lnTo>
                  <a:lnTo>
                    <a:pt x="135890" y="210819"/>
                  </a:lnTo>
                  <a:lnTo>
                    <a:pt x="135890" y="0"/>
                  </a:lnTo>
                  <a:lnTo>
                    <a:pt x="0" y="0"/>
                  </a:lnTo>
                  <a:lnTo>
                    <a:pt x="0" y="344169"/>
                  </a:lnTo>
                  <a:lnTo>
                    <a:pt x="266700" y="344169"/>
                  </a:lnTo>
                  <a:lnTo>
                    <a:pt x="266700" y="433069"/>
                  </a:lnTo>
                  <a:lnTo>
                    <a:pt x="433069" y="276859"/>
                  </a:lnTo>
                  <a:lnTo>
                    <a:pt x="266700" y="125729"/>
                  </a:lnTo>
                  <a:close/>
                </a:path>
                <a:path w="433069" h="433070">
                  <a:moveTo>
                    <a:pt x="0" y="0"/>
                  </a:moveTo>
                  <a:lnTo>
                    <a:pt x="0" y="0"/>
                  </a:lnTo>
                </a:path>
                <a:path w="433069" h="433070">
                  <a:moveTo>
                    <a:pt x="433069" y="433069"/>
                  </a:moveTo>
                  <a:lnTo>
                    <a:pt x="433069" y="433069"/>
                  </a:lnTo>
                </a:path>
              </a:pathLst>
            </a:custGeom>
            <a:ln w="3175">
              <a:solidFill>
                <a:srgbClr val="3364A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object 12"/>
          <p:cNvSpPr/>
          <p:nvPr/>
        </p:nvSpPr>
        <p:spPr>
          <a:xfrm>
            <a:off x="1631869" y="4897306"/>
            <a:ext cx="0" cy="718622"/>
          </a:xfrm>
          <a:custGeom>
            <a:avLst/>
            <a:gdLst/>
            <a:ahLst/>
            <a:cxnLst/>
            <a:rect l="l" t="t" r="r" b="b"/>
            <a:pathLst>
              <a:path h="792479">
                <a:moveTo>
                  <a:pt x="0" y="0"/>
                </a:moveTo>
                <a:lnTo>
                  <a:pt x="0" y="79248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2481" y="4073886"/>
            <a:ext cx="4898489" cy="1653869"/>
          </a:xfrm>
          <a:prstGeom prst="rect">
            <a:avLst/>
          </a:prstGeom>
        </p:spPr>
        <p:txBody>
          <a:bodyPr vert="horz" wrap="square" lIns="0" tIns="36277" rIns="0" bIns="0" rtlCol="0">
            <a:spAutoFit/>
          </a:bodyPr>
          <a:lstStyle/>
          <a:p>
            <a:pPr marL="46065" marR="426105" defTabSz="829178">
              <a:lnSpc>
                <a:spcPts val="2022"/>
              </a:lnSpc>
              <a:spcBef>
                <a:spcPts val="286"/>
              </a:spcBef>
            </a:pP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Le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PPRI n’est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pas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forcément l’outil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adéquat </a:t>
            </a:r>
            <a:r>
              <a:rPr sz="1814" spc="-49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pour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répondre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à</a:t>
            </a:r>
            <a:r>
              <a:rPr sz="1814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cette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problématique.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  <a:p>
            <a:pPr defTabSz="829178">
              <a:spcBef>
                <a:spcPts val="18"/>
              </a:spcBef>
            </a:pPr>
            <a:endParaRPr sz="2131">
              <a:solidFill>
                <a:prstClr val="black"/>
              </a:solidFill>
              <a:latin typeface="Arial MT"/>
              <a:cs typeface="Arial MT"/>
            </a:endParaRPr>
          </a:p>
          <a:p>
            <a:pPr marL="928218" indent="-196354" defTabSz="829178">
              <a:buSzPct val="45000"/>
              <a:buFont typeface="Lucida Sans Unicode"/>
              <a:buChar char="●"/>
              <a:tabLst>
                <a:tab pos="928218" algn="l"/>
              </a:tabLst>
            </a:pP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Cartes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de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zonages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pluviaux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  <a:p>
            <a:pPr marL="928218" indent="-196354" defTabSz="829178">
              <a:spcBef>
                <a:spcPts val="1668"/>
              </a:spcBef>
              <a:buSzPct val="45000"/>
              <a:buFont typeface="Lucida Sans Unicode"/>
              <a:buChar char="●"/>
              <a:tabLst>
                <a:tab pos="928218" algn="l"/>
              </a:tabLst>
            </a:pP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Schéma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 de gestion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eaux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 pluviales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179685" y="2415528"/>
            <a:ext cx="2699438" cy="3834952"/>
            <a:chOff x="6814819" y="2663790"/>
            <a:chExt cx="2976880" cy="422910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14819" y="2663790"/>
              <a:ext cx="2976879" cy="422783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814819" y="2665060"/>
              <a:ext cx="2976880" cy="4227830"/>
            </a:xfrm>
            <a:custGeom>
              <a:avLst/>
              <a:gdLst/>
              <a:ahLst/>
              <a:cxnLst/>
              <a:rect l="l" t="t" r="r" b="b"/>
              <a:pathLst>
                <a:path w="2976879" h="4227830">
                  <a:moveTo>
                    <a:pt x="0" y="0"/>
                  </a:moveTo>
                  <a:lnTo>
                    <a:pt x="2976879" y="0"/>
                  </a:lnTo>
                  <a:lnTo>
                    <a:pt x="2976879" y="4227830"/>
                  </a:lnTo>
                  <a:lnTo>
                    <a:pt x="0" y="422783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5" y="1456214"/>
            <a:ext cx="5446093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Impact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des</a:t>
            </a:r>
            <a:r>
              <a:rPr sz="2902" b="1" spc="-23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ouvrages</a:t>
            </a:r>
            <a:r>
              <a:rPr sz="2902" b="1" spc="-23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du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45" dirty="0">
                <a:latin typeface="Arial"/>
                <a:cs typeface="Arial"/>
              </a:rPr>
              <a:t>SIAVB</a:t>
            </a:r>
            <a:endParaRPr sz="2902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3228" y="2276180"/>
            <a:ext cx="7138424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Impact</a:t>
            </a:r>
            <a:r>
              <a:rPr sz="1814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des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ouvrages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du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32" dirty="0">
                <a:solidFill>
                  <a:prstClr val="black"/>
                </a:solidFill>
                <a:latin typeface="Arial"/>
                <a:cs typeface="Arial"/>
              </a:rPr>
              <a:t>SIAVB</a:t>
            </a:r>
            <a:r>
              <a:rPr sz="1814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sur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une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 crue</a:t>
            </a:r>
            <a:r>
              <a:rPr sz="1814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de type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centennale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: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76207" y="2860060"/>
            <a:ext cx="105950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816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1985" y="2789810"/>
            <a:ext cx="7006561" cy="806073"/>
          </a:xfrm>
          <a:prstGeom prst="rect">
            <a:avLst/>
          </a:prstGeom>
        </p:spPr>
        <p:txBody>
          <a:bodyPr vert="horz" wrap="square" lIns="0" tIns="36277" rIns="0" bIns="0" rtlCol="0">
            <a:spAutoFit/>
          </a:bodyPr>
          <a:lstStyle/>
          <a:p>
            <a:pPr marL="11516" marR="4607" defTabSz="829178">
              <a:lnSpc>
                <a:spcPts val="2022"/>
              </a:lnSpc>
              <a:spcBef>
                <a:spcPts val="286"/>
              </a:spcBef>
            </a:pP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Études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complémentaires en 2019 sur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l’efficacité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des ouvrages (prise </a:t>
            </a:r>
            <a:r>
              <a:rPr sz="1814" spc="-49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compte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des volumes de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stockage)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lors d’une crue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centennale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et 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d’une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crue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cinquantennale.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76207" y="3888472"/>
            <a:ext cx="105950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816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1985" y="3817070"/>
            <a:ext cx="6737653" cy="549592"/>
          </a:xfrm>
          <a:prstGeom prst="rect">
            <a:avLst/>
          </a:prstGeom>
        </p:spPr>
        <p:txBody>
          <a:bodyPr vert="horz" wrap="square" lIns="0" tIns="36277" rIns="0" bIns="0" rtlCol="0">
            <a:spAutoFit/>
          </a:bodyPr>
          <a:lstStyle/>
          <a:p>
            <a:pPr marL="11516" marR="4607" defTabSz="829178">
              <a:lnSpc>
                <a:spcPts val="2022"/>
              </a:lnSpc>
              <a:spcBef>
                <a:spcPts val="286"/>
              </a:spcBef>
            </a:pP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A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titre informatif,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pas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d’évolution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des hypothèses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dans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le cadre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du </a:t>
            </a:r>
            <a:r>
              <a:rPr sz="1814" spc="-49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zonage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 PPRI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5" y="1456214"/>
            <a:ext cx="5446093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Impact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des</a:t>
            </a:r>
            <a:r>
              <a:rPr sz="2902" b="1" spc="-23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ouvrages</a:t>
            </a:r>
            <a:r>
              <a:rPr sz="2902" b="1" spc="-23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du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45" dirty="0">
                <a:latin typeface="Arial"/>
                <a:cs typeface="Arial"/>
              </a:rPr>
              <a:t>SIAVB</a:t>
            </a:r>
            <a:endParaRPr sz="2902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9831" y="2293454"/>
            <a:ext cx="7922689" cy="280277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algn="just" defTabSz="829178">
              <a:spcBef>
                <a:spcPts val="91"/>
              </a:spcBef>
            </a:pP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Scénario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cinquantennal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  <a:p>
            <a:pPr defTabSz="829178"/>
            <a:endParaRPr sz="1995">
              <a:solidFill>
                <a:prstClr val="black"/>
              </a:solidFill>
              <a:latin typeface="Arial"/>
              <a:cs typeface="Arial"/>
            </a:endParaRPr>
          </a:p>
          <a:p>
            <a:pPr marL="44338" marR="4607" algn="just" defTabSz="829178">
              <a:lnSpc>
                <a:spcPts val="2022"/>
              </a:lnSpc>
              <a:spcBef>
                <a:spcPts val="1546"/>
              </a:spcBef>
            </a:pP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Les ouvrages de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rétention présents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sur la Bièvre ont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été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dimensionnés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pour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des crues de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l’ordre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de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la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vicennale,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mais le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scénario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cinquantennal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avec 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bassins permet de montrer que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les ouvrages hydrauliques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ont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un impact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pour</a:t>
            </a:r>
            <a:r>
              <a:rPr sz="1814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ce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type</a:t>
            </a:r>
            <a:r>
              <a:rPr sz="1814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d’évènement.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  <a:p>
            <a:pPr defTabSz="829178"/>
            <a:endParaRPr sz="1995">
              <a:solidFill>
                <a:prstClr val="black"/>
              </a:solidFill>
              <a:latin typeface="Arial"/>
              <a:cs typeface="Arial"/>
            </a:endParaRPr>
          </a:p>
          <a:p>
            <a:pPr marL="1350293" marR="5758" defTabSz="829178">
              <a:lnSpc>
                <a:spcPts val="2022"/>
              </a:lnSpc>
              <a:spcBef>
                <a:spcPts val="1270"/>
              </a:spcBef>
            </a:pPr>
            <a:r>
              <a:rPr sz="1814" spc="-5" dirty="0">
                <a:solidFill>
                  <a:srgbClr val="203F99"/>
                </a:solidFill>
                <a:latin typeface="Arial MT"/>
                <a:cs typeface="Arial MT"/>
              </a:rPr>
              <a:t>En</a:t>
            </a:r>
            <a:r>
              <a:rPr sz="1814" spc="295" dirty="0">
                <a:solidFill>
                  <a:srgbClr val="203F99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203F99"/>
                </a:solidFill>
                <a:latin typeface="Arial MT"/>
                <a:cs typeface="Arial MT"/>
              </a:rPr>
              <a:t>général,</a:t>
            </a:r>
            <a:r>
              <a:rPr sz="1814" spc="299" dirty="0">
                <a:solidFill>
                  <a:srgbClr val="203F99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srgbClr val="203F99"/>
                </a:solidFill>
                <a:latin typeface="Arial MT"/>
                <a:cs typeface="Arial MT"/>
              </a:rPr>
              <a:t>l’aléa</a:t>
            </a:r>
            <a:r>
              <a:rPr sz="1814" spc="299" dirty="0">
                <a:solidFill>
                  <a:srgbClr val="203F99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203F99"/>
                </a:solidFill>
                <a:latin typeface="Arial MT"/>
                <a:cs typeface="Arial MT"/>
              </a:rPr>
              <a:t>est</a:t>
            </a:r>
            <a:r>
              <a:rPr sz="1814" spc="295" dirty="0">
                <a:solidFill>
                  <a:srgbClr val="203F99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srgbClr val="203F99"/>
                </a:solidFill>
                <a:latin typeface="Arial MT"/>
                <a:cs typeface="Arial MT"/>
              </a:rPr>
              <a:t>diminué</a:t>
            </a:r>
            <a:r>
              <a:rPr sz="1814" spc="295" dirty="0">
                <a:solidFill>
                  <a:srgbClr val="203F99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203F99"/>
                </a:solidFill>
                <a:latin typeface="Arial MT"/>
                <a:cs typeface="Arial MT"/>
              </a:rPr>
              <a:t>en</a:t>
            </a:r>
            <a:r>
              <a:rPr sz="1814" spc="299" dirty="0">
                <a:solidFill>
                  <a:srgbClr val="203F99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srgbClr val="203F99"/>
                </a:solidFill>
                <a:latin typeface="Arial MT"/>
                <a:cs typeface="Arial MT"/>
              </a:rPr>
              <a:t>termes</a:t>
            </a:r>
            <a:r>
              <a:rPr sz="1814" spc="349" dirty="0">
                <a:solidFill>
                  <a:srgbClr val="203F99"/>
                </a:solidFill>
                <a:latin typeface="Arial MT"/>
                <a:cs typeface="Arial MT"/>
              </a:rPr>
              <a:t> </a:t>
            </a:r>
            <a:r>
              <a:rPr sz="1814" b="1" spc="-5" dirty="0">
                <a:solidFill>
                  <a:srgbClr val="203F99"/>
                </a:solidFill>
                <a:latin typeface="Arial"/>
                <a:cs typeface="Arial"/>
              </a:rPr>
              <a:t>d’emprise</a:t>
            </a:r>
            <a:r>
              <a:rPr sz="1814" b="1" spc="308" dirty="0">
                <a:solidFill>
                  <a:srgbClr val="203F99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srgbClr val="203F99"/>
                </a:solidFill>
                <a:latin typeface="Arial"/>
                <a:cs typeface="Arial"/>
              </a:rPr>
              <a:t>et/ou</a:t>
            </a:r>
            <a:r>
              <a:rPr sz="1814" b="1" spc="290" dirty="0">
                <a:solidFill>
                  <a:srgbClr val="203F99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203F99"/>
                </a:solidFill>
                <a:latin typeface="Arial"/>
                <a:cs typeface="Arial"/>
              </a:rPr>
              <a:t>de </a:t>
            </a:r>
            <a:r>
              <a:rPr sz="1814" b="1" spc="-494" dirty="0">
                <a:solidFill>
                  <a:srgbClr val="203F99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srgbClr val="203F99"/>
                </a:solidFill>
                <a:latin typeface="Arial"/>
                <a:cs typeface="Arial"/>
              </a:rPr>
              <a:t>hauteur</a:t>
            </a:r>
            <a:r>
              <a:rPr sz="1814" b="1" spc="-9" dirty="0">
                <a:solidFill>
                  <a:srgbClr val="203F99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203F99"/>
                </a:solidFill>
                <a:latin typeface="Arial"/>
                <a:cs typeface="Arial"/>
              </a:rPr>
              <a:t>d’eau</a:t>
            </a:r>
            <a:r>
              <a:rPr sz="1814" dirty="0">
                <a:solidFill>
                  <a:srgbClr val="203F99"/>
                </a:solidFill>
                <a:latin typeface="Arial MT"/>
                <a:cs typeface="Arial MT"/>
              </a:rPr>
              <a:t>.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78892" y="4635883"/>
            <a:ext cx="718622" cy="327065"/>
            <a:chOff x="1079500" y="5112349"/>
            <a:chExt cx="792480" cy="360680"/>
          </a:xfrm>
        </p:grpSpPr>
        <p:sp>
          <p:nvSpPr>
            <p:cNvPr id="7" name="object 7"/>
            <p:cNvSpPr/>
            <p:nvPr/>
          </p:nvSpPr>
          <p:spPr>
            <a:xfrm>
              <a:off x="1079500" y="5112349"/>
              <a:ext cx="792480" cy="360680"/>
            </a:xfrm>
            <a:custGeom>
              <a:avLst/>
              <a:gdLst/>
              <a:ahLst/>
              <a:cxnLst/>
              <a:rect l="l" t="t" r="r" b="b"/>
              <a:pathLst>
                <a:path w="792480" h="360679">
                  <a:moveTo>
                    <a:pt x="594360" y="0"/>
                  </a:moveTo>
                  <a:lnTo>
                    <a:pt x="594360" y="90169"/>
                  </a:lnTo>
                  <a:lnTo>
                    <a:pt x="0" y="90169"/>
                  </a:lnTo>
                  <a:lnTo>
                    <a:pt x="0" y="270509"/>
                  </a:lnTo>
                  <a:lnTo>
                    <a:pt x="594360" y="270509"/>
                  </a:lnTo>
                  <a:lnTo>
                    <a:pt x="594360" y="360679"/>
                  </a:lnTo>
                  <a:lnTo>
                    <a:pt x="792480" y="180339"/>
                  </a:lnTo>
                  <a:lnTo>
                    <a:pt x="594360" y="0"/>
                  </a:lnTo>
                  <a:close/>
                </a:path>
              </a:pathLst>
            </a:custGeom>
            <a:solidFill>
              <a:srgbClr val="719ECE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079500" y="5112349"/>
              <a:ext cx="792480" cy="360680"/>
            </a:xfrm>
            <a:custGeom>
              <a:avLst/>
              <a:gdLst/>
              <a:ahLst/>
              <a:cxnLst/>
              <a:rect l="l" t="t" r="r" b="b"/>
              <a:pathLst>
                <a:path w="792480" h="360679">
                  <a:moveTo>
                    <a:pt x="0" y="90169"/>
                  </a:moveTo>
                  <a:lnTo>
                    <a:pt x="594360" y="90169"/>
                  </a:lnTo>
                  <a:lnTo>
                    <a:pt x="594360" y="0"/>
                  </a:lnTo>
                  <a:lnTo>
                    <a:pt x="792480" y="180339"/>
                  </a:lnTo>
                  <a:lnTo>
                    <a:pt x="594360" y="360679"/>
                  </a:lnTo>
                  <a:lnTo>
                    <a:pt x="594360" y="270509"/>
                  </a:lnTo>
                  <a:lnTo>
                    <a:pt x="0" y="270509"/>
                  </a:lnTo>
                  <a:lnTo>
                    <a:pt x="0" y="90169"/>
                  </a:lnTo>
                  <a:close/>
                </a:path>
                <a:path w="792480" h="360679">
                  <a:moveTo>
                    <a:pt x="0" y="0"/>
                  </a:moveTo>
                  <a:lnTo>
                    <a:pt x="0" y="0"/>
                  </a:lnTo>
                </a:path>
                <a:path w="792480" h="360679">
                  <a:moveTo>
                    <a:pt x="792480" y="360679"/>
                  </a:moveTo>
                  <a:lnTo>
                    <a:pt x="792480" y="360679"/>
                  </a:lnTo>
                </a:path>
              </a:pathLst>
            </a:custGeom>
            <a:ln w="3175">
              <a:solidFill>
                <a:srgbClr val="3364A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819"/>
            <a:ext cx="9139393" cy="638122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1671" y="2818601"/>
            <a:ext cx="838967" cy="495388"/>
          </a:xfrm>
          <a:prstGeom prst="rect">
            <a:avLst/>
          </a:prstGeom>
        </p:spPr>
        <p:txBody>
          <a:bodyPr vert="horz" wrap="square" lIns="0" tIns="33397" rIns="0" bIns="0" rtlCol="0">
            <a:spAutoFit/>
          </a:bodyPr>
          <a:lstStyle/>
          <a:p>
            <a:pPr marL="11516" marR="4607" defTabSz="829178">
              <a:lnSpc>
                <a:spcPts val="1823"/>
              </a:lnSpc>
              <a:spcBef>
                <a:spcPts val="263"/>
              </a:spcBef>
            </a:pPr>
            <a:r>
              <a:rPr sz="1632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32" b="1" spc="-14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32" b="1" spc="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32" b="1" spc="-1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32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32" b="1" spc="-1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32" b="1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1632" b="1" spc="-5" dirty="0">
                <a:solidFill>
                  <a:srgbClr val="FFFFFF"/>
                </a:solidFill>
                <a:latin typeface="Arial"/>
                <a:cs typeface="Arial"/>
              </a:rPr>
              <a:t>réduite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44"/>
            <a:ext cx="9139393" cy="63984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877941" y="639702"/>
            <a:ext cx="3006349" cy="495388"/>
          </a:xfrm>
          <a:prstGeom prst="rect">
            <a:avLst/>
          </a:prstGeom>
        </p:spPr>
        <p:txBody>
          <a:bodyPr vert="horz" wrap="square" lIns="0" tIns="33397" rIns="0" bIns="0" rtlCol="0">
            <a:spAutoFit/>
          </a:bodyPr>
          <a:lstStyle/>
          <a:p>
            <a:pPr marL="11516" marR="4607" defTabSz="829178">
              <a:lnSpc>
                <a:spcPts val="1823"/>
              </a:lnSpc>
              <a:spcBef>
                <a:spcPts val="263"/>
              </a:spcBef>
            </a:pPr>
            <a:r>
              <a:rPr sz="1632" b="1" spc="-5" dirty="0">
                <a:solidFill>
                  <a:srgbClr val="FFFFFF"/>
                </a:solidFill>
                <a:latin typeface="Arial"/>
                <a:cs typeface="Arial"/>
              </a:rPr>
              <a:t>Diminution du niveau de l’aléa </a:t>
            </a:r>
            <a:r>
              <a:rPr sz="1632" b="1" spc="-4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32" b="1" spc="-9" dirty="0">
                <a:solidFill>
                  <a:srgbClr val="FFFFFF"/>
                </a:solidFill>
                <a:latin typeface="Arial"/>
                <a:cs typeface="Arial"/>
              </a:rPr>
              <a:t>mais emprise </a:t>
            </a:r>
            <a:r>
              <a:rPr sz="1632" b="1" spc="-5" dirty="0">
                <a:solidFill>
                  <a:srgbClr val="FFFFFF"/>
                </a:solidFill>
                <a:latin typeface="Arial"/>
                <a:cs typeface="Arial"/>
              </a:rPr>
              <a:t>inchangée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114" y="2023971"/>
            <a:ext cx="7443031" cy="0"/>
          </a:xfrm>
          <a:custGeom>
            <a:avLst/>
            <a:gdLst/>
            <a:ahLst/>
            <a:cxnLst/>
            <a:rect l="l" t="t" r="r" b="b"/>
            <a:pathLst>
              <a:path w="8208009">
                <a:moveTo>
                  <a:pt x="0" y="0"/>
                </a:moveTo>
                <a:lnTo>
                  <a:pt x="82080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105" y="1456214"/>
            <a:ext cx="5446093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dirty="0">
                <a:latin typeface="Arial"/>
                <a:cs typeface="Arial"/>
              </a:rPr>
              <a:t>Impact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des</a:t>
            </a:r>
            <a:r>
              <a:rPr sz="2902" b="1" spc="-23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ouvrages</a:t>
            </a:r>
            <a:r>
              <a:rPr sz="2902" b="1" spc="-23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du</a:t>
            </a:r>
            <a:r>
              <a:rPr sz="2902" b="1" spc="-27" dirty="0">
                <a:latin typeface="Arial"/>
                <a:cs typeface="Arial"/>
              </a:rPr>
              <a:t> </a:t>
            </a:r>
            <a:r>
              <a:rPr sz="2902" b="1" spc="-45" dirty="0">
                <a:latin typeface="Arial"/>
                <a:cs typeface="Arial"/>
              </a:rPr>
              <a:t>SIAVB</a:t>
            </a:r>
            <a:endParaRPr sz="2902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9831" y="2293454"/>
            <a:ext cx="7916930" cy="191573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algn="just" defTabSz="829178">
              <a:spcBef>
                <a:spcPts val="91"/>
              </a:spcBef>
            </a:pP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Scénario </a:t>
            </a:r>
            <a:r>
              <a:rPr sz="1814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centennal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814">
              <a:solidFill>
                <a:prstClr val="black"/>
              </a:solidFill>
              <a:latin typeface="Arial"/>
              <a:cs typeface="Arial"/>
            </a:endParaRPr>
          </a:p>
          <a:p>
            <a:pPr defTabSz="829178"/>
            <a:endParaRPr sz="1995">
              <a:solidFill>
                <a:prstClr val="black"/>
              </a:solidFill>
              <a:latin typeface="Arial"/>
              <a:cs typeface="Arial"/>
            </a:endParaRPr>
          </a:p>
          <a:p>
            <a:pPr marL="44338" marR="4607" algn="just" defTabSz="829178">
              <a:lnSpc>
                <a:spcPts val="2022"/>
              </a:lnSpc>
              <a:spcBef>
                <a:spcPts val="1546"/>
              </a:spcBef>
            </a:pP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Dans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conditions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favorables,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les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ouvrages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rétention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peuvent </a:t>
            </a:r>
            <a:r>
              <a:rPr sz="1814" spc="-49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également avoir un </a:t>
            </a:r>
            <a:r>
              <a:rPr sz="1814" b="1" spc="-5" dirty="0">
                <a:solidFill>
                  <a:prstClr val="black"/>
                </a:solidFill>
                <a:latin typeface="Arial"/>
                <a:cs typeface="Arial"/>
              </a:rPr>
              <a:t>impact positif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(en emprise 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ou en hauteur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d’eau) sur les </a:t>
            </a:r>
            <a:r>
              <a:rPr sz="1814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conséquences</a:t>
            </a:r>
            <a:r>
              <a:rPr sz="1814" spc="-5" dirty="0">
                <a:solidFill>
                  <a:prstClr val="black"/>
                </a:solidFill>
                <a:latin typeface="Arial MT"/>
                <a:cs typeface="Arial MT"/>
              </a:rPr>
              <a:t> d’une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crue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centennale.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  <a:p>
            <a:pPr marL="44338" algn="just" defTabSz="829178">
              <a:spcBef>
                <a:spcPts val="576"/>
              </a:spcBef>
            </a:pP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Les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cartographies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montrent</a:t>
            </a:r>
            <a:r>
              <a:rPr sz="1814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effets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 variables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selon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les</a:t>
            </a:r>
            <a:r>
              <a:rPr sz="1814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prstClr val="black"/>
                </a:solidFill>
                <a:latin typeface="Arial MT"/>
                <a:cs typeface="Arial MT"/>
              </a:rPr>
              <a:t>secteurs.</a:t>
            </a:r>
            <a:endParaRPr sz="1814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44"/>
            <a:ext cx="9139393" cy="64077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52610" y="4123405"/>
            <a:ext cx="3008077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spc="-5" dirty="0">
                <a:solidFill>
                  <a:srgbClr val="FFFFFF"/>
                </a:solidFill>
                <a:latin typeface="Arial"/>
                <a:cs typeface="Arial"/>
              </a:rPr>
              <a:t>Diminution du </a:t>
            </a:r>
            <a:r>
              <a:rPr sz="1632" b="1" spc="-9" dirty="0">
                <a:solidFill>
                  <a:srgbClr val="FFFFFF"/>
                </a:solidFill>
                <a:latin typeface="Arial"/>
                <a:cs typeface="Arial"/>
              </a:rPr>
              <a:t>niveau</a:t>
            </a:r>
            <a:r>
              <a:rPr sz="1632" b="1" dirty="0">
                <a:solidFill>
                  <a:srgbClr val="FFFFFF"/>
                </a:solidFill>
                <a:latin typeface="Arial"/>
                <a:cs typeface="Arial"/>
              </a:rPr>
              <a:t> de</a:t>
            </a:r>
            <a:r>
              <a:rPr sz="1632" b="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srgbClr val="FFFFFF"/>
                </a:solidFill>
                <a:latin typeface="Arial"/>
                <a:cs typeface="Arial"/>
              </a:rPr>
              <a:t>l’aléa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79676" y="1447001"/>
            <a:ext cx="237122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spc="-5" dirty="0">
                <a:solidFill>
                  <a:srgbClr val="FFFFFF"/>
                </a:solidFill>
                <a:latin typeface="Arial"/>
                <a:cs typeface="Arial"/>
              </a:rPr>
              <a:t>Diminution</a:t>
            </a:r>
            <a:r>
              <a:rPr sz="1632" b="1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32" b="1" spc="-9" dirty="0">
                <a:solidFill>
                  <a:srgbClr val="FFFFFF"/>
                </a:solidFill>
                <a:latin typeface="Arial"/>
                <a:cs typeface="Arial"/>
              </a:rPr>
              <a:t> l’emprise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189518" y="1737834"/>
            <a:ext cx="604034" cy="2376404"/>
            <a:chOff x="6825663" y="1916444"/>
            <a:chExt cx="666115" cy="2620645"/>
          </a:xfrm>
        </p:grpSpPr>
        <p:sp>
          <p:nvSpPr>
            <p:cNvPr id="6" name="object 6"/>
            <p:cNvSpPr/>
            <p:nvPr/>
          </p:nvSpPr>
          <p:spPr>
            <a:xfrm>
              <a:off x="6840220" y="1931000"/>
              <a:ext cx="372110" cy="488950"/>
            </a:xfrm>
            <a:custGeom>
              <a:avLst/>
              <a:gdLst/>
              <a:ahLst/>
              <a:cxnLst/>
              <a:rect l="l" t="t" r="r" b="b"/>
              <a:pathLst>
                <a:path w="372109" h="488950">
                  <a:moveTo>
                    <a:pt x="0" y="0"/>
                  </a:moveTo>
                  <a:lnTo>
                    <a:pt x="372109" y="488950"/>
                  </a:lnTo>
                </a:path>
              </a:pathLst>
            </a:custGeom>
            <a:ln w="291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146290" y="2365340"/>
              <a:ext cx="198120" cy="227329"/>
            </a:xfrm>
            <a:custGeom>
              <a:avLst/>
              <a:gdLst/>
              <a:ahLst/>
              <a:cxnLst/>
              <a:rect l="l" t="t" r="r" b="b"/>
              <a:pathLst>
                <a:path w="198120" h="227330">
                  <a:moveTo>
                    <a:pt x="120650" y="0"/>
                  </a:moveTo>
                  <a:lnTo>
                    <a:pt x="0" y="92710"/>
                  </a:lnTo>
                  <a:lnTo>
                    <a:pt x="198119" y="227329"/>
                  </a:lnTo>
                  <a:lnTo>
                    <a:pt x="1206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415530" y="3241640"/>
              <a:ext cx="0" cy="1295400"/>
            </a:xfrm>
            <a:custGeom>
              <a:avLst/>
              <a:gdLst/>
              <a:ahLst/>
              <a:cxnLst/>
              <a:rect l="l" t="t" r="r" b="b"/>
              <a:pathLst>
                <a:path h="1295400">
                  <a:moveTo>
                    <a:pt x="0" y="1295400"/>
                  </a:moveTo>
                  <a:lnTo>
                    <a:pt x="0" y="0"/>
                  </a:lnTo>
                </a:path>
              </a:pathLst>
            </a:custGeom>
            <a:ln w="291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340600" y="3024470"/>
              <a:ext cx="151130" cy="227329"/>
            </a:xfrm>
            <a:custGeom>
              <a:avLst/>
              <a:gdLst/>
              <a:ahLst/>
              <a:cxnLst/>
              <a:rect l="l" t="t" r="r" b="b"/>
              <a:pathLst>
                <a:path w="151129" h="227329">
                  <a:moveTo>
                    <a:pt x="74929" y="0"/>
                  </a:moveTo>
                  <a:lnTo>
                    <a:pt x="0" y="227330"/>
                  </a:lnTo>
                  <a:lnTo>
                    <a:pt x="151129" y="227330"/>
                  </a:lnTo>
                  <a:lnTo>
                    <a:pt x="749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02"/>
            <a:ext cx="9139393" cy="63927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33406" y="4907671"/>
            <a:ext cx="3006925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spc="-5" dirty="0">
                <a:solidFill>
                  <a:srgbClr val="FFFFFF"/>
                </a:solidFill>
                <a:latin typeface="Arial"/>
                <a:cs typeface="Arial"/>
              </a:rPr>
              <a:t>Diminution</a:t>
            </a:r>
            <a:r>
              <a:rPr sz="1632" b="1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sz="1632" b="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srgbClr val="FFFFFF"/>
                </a:solidFill>
                <a:latin typeface="Arial"/>
                <a:cs typeface="Arial"/>
              </a:rPr>
              <a:t>niveau</a:t>
            </a:r>
            <a:r>
              <a:rPr sz="1632" b="1" spc="-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32" b="1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srgbClr val="FFFFFF"/>
                </a:solidFill>
                <a:latin typeface="Arial"/>
                <a:cs typeface="Arial"/>
              </a:rPr>
              <a:t>l’aléa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4785" y="675404"/>
            <a:ext cx="237352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dirty="0">
                <a:solidFill>
                  <a:srgbClr val="FFFFFF"/>
                </a:solidFill>
                <a:latin typeface="Arial"/>
                <a:cs typeface="Arial"/>
              </a:rPr>
              <a:t>Diminution</a:t>
            </a:r>
            <a:r>
              <a:rPr sz="1632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32" b="1" spc="-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srgbClr val="FFFFFF"/>
                </a:solidFill>
                <a:latin typeface="Arial"/>
                <a:cs typeface="Arial"/>
              </a:rPr>
              <a:t>l’emprise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402935" y="901744"/>
            <a:ext cx="3604049" cy="4260482"/>
            <a:chOff x="2649903" y="994423"/>
            <a:chExt cx="3974465" cy="4698365"/>
          </a:xfrm>
        </p:grpSpPr>
        <p:sp>
          <p:nvSpPr>
            <p:cNvPr id="6" name="object 6"/>
            <p:cNvSpPr/>
            <p:nvPr/>
          </p:nvSpPr>
          <p:spPr>
            <a:xfrm>
              <a:off x="2664460" y="1008980"/>
              <a:ext cx="185420" cy="1296670"/>
            </a:xfrm>
            <a:custGeom>
              <a:avLst/>
              <a:gdLst/>
              <a:ahLst/>
              <a:cxnLst/>
              <a:rect l="l" t="t" r="r" b="b"/>
              <a:pathLst>
                <a:path w="185419" h="1296670">
                  <a:moveTo>
                    <a:pt x="0" y="0"/>
                  </a:moveTo>
                  <a:lnTo>
                    <a:pt x="185419" y="1296669"/>
                  </a:lnTo>
                </a:path>
              </a:pathLst>
            </a:custGeom>
            <a:ln w="291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772410" y="2285330"/>
              <a:ext cx="149860" cy="234950"/>
            </a:xfrm>
            <a:custGeom>
              <a:avLst/>
              <a:gdLst/>
              <a:ahLst/>
              <a:cxnLst/>
              <a:rect l="l" t="t" r="r" b="b"/>
              <a:pathLst>
                <a:path w="149860" h="234950">
                  <a:moveTo>
                    <a:pt x="149859" y="0"/>
                  </a:moveTo>
                  <a:lnTo>
                    <a:pt x="0" y="21589"/>
                  </a:lnTo>
                  <a:lnTo>
                    <a:pt x="107950" y="234950"/>
                  </a:lnTo>
                  <a:lnTo>
                    <a:pt x="1498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472430" y="5616539"/>
              <a:ext cx="934719" cy="0"/>
            </a:xfrm>
            <a:custGeom>
              <a:avLst/>
              <a:gdLst/>
              <a:ahLst/>
              <a:cxnLst/>
              <a:rect l="l" t="t" r="r" b="b"/>
              <a:pathLst>
                <a:path w="934720">
                  <a:moveTo>
                    <a:pt x="0" y="0"/>
                  </a:moveTo>
                  <a:lnTo>
                    <a:pt x="934720" y="0"/>
                  </a:lnTo>
                </a:path>
              </a:pathLst>
            </a:custGeom>
            <a:ln w="291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396989" y="5541610"/>
              <a:ext cx="227329" cy="151130"/>
            </a:xfrm>
            <a:custGeom>
              <a:avLst/>
              <a:gdLst/>
              <a:ahLst/>
              <a:cxnLst/>
              <a:rect l="l" t="t" r="r" b="b"/>
              <a:pathLst>
                <a:path w="227329" h="151129">
                  <a:moveTo>
                    <a:pt x="0" y="0"/>
                  </a:moveTo>
                  <a:lnTo>
                    <a:pt x="0" y="151129"/>
                  </a:lnTo>
                  <a:lnTo>
                    <a:pt x="227330" y="74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7584" y="2580211"/>
            <a:ext cx="114012" cy="150056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 defTabSz="829178">
              <a:spcBef>
                <a:spcPts val="82"/>
              </a:spcBef>
            </a:pPr>
            <a:r>
              <a:rPr sz="907" spc="-9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907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63" y="2501901"/>
            <a:ext cx="7692361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995" spc="-5" dirty="0">
                <a:solidFill>
                  <a:prstClr val="black"/>
                </a:solidFill>
                <a:latin typeface="Arial MT"/>
                <a:cs typeface="Arial MT"/>
              </a:rPr>
              <a:t>Les</a:t>
            </a:r>
            <a:r>
              <a:rPr sz="1995" spc="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prstClr val="black"/>
                </a:solidFill>
                <a:latin typeface="Arial MT"/>
                <a:cs typeface="Arial MT"/>
              </a:rPr>
              <a:t>bassins</a:t>
            </a:r>
            <a:r>
              <a:rPr sz="1995" spc="3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prstClr val="black"/>
                </a:solidFill>
                <a:latin typeface="Arial MT"/>
                <a:cs typeface="Arial MT"/>
              </a:rPr>
              <a:t>du</a:t>
            </a:r>
            <a:r>
              <a:rPr sz="1995" spc="3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995" spc="-36" dirty="0">
                <a:solidFill>
                  <a:prstClr val="black"/>
                </a:solidFill>
                <a:latin typeface="Arial MT"/>
                <a:cs typeface="Arial MT"/>
              </a:rPr>
              <a:t>SIAVB</a:t>
            </a:r>
            <a:r>
              <a:rPr sz="1995" spc="4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995" b="1" spc="-5" dirty="0">
                <a:solidFill>
                  <a:prstClr val="black"/>
                </a:solidFill>
                <a:latin typeface="Arial"/>
                <a:cs typeface="Arial"/>
              </a:rPr>
              <a:t>réduisent</a:t>
            </a:r>
            <a:r>
              <a:rPr sz="1995" b="1" spc="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prstClr val="black"/>
                </a:solidFill>
                <a:latin typeface="Arial"/>
                <a:cs typeface="Arial"/>
              </a:rPr>
              <a:t>sensiblement</a:t>
            </a:r>
            <a:r>
              <a:rPr sz="1995" b="1" spc="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prstClr val="black"/>
                </a:solidFill>
                <a:latin typeface="Arial"/>
                <a:cs typeface="Arial"/>
              </a:rPr>
              <a:t>les</a:t>
            </a:r>
            <a:r>
              <a:rPr sz="1995" b="1" spc="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prstClr val="black"/>
                </a:solidFill>
                <a:latin typeface="Arial"/>
                <a:cs typeface="Arial"/>
              </a:rPr>
              <a:t>conséquences</a:t>
            </a:r>
            <a:endParaRPr sz="199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363" y="2785203"/>
            <a:ext cx="7691785" cy="602632"/>
          </a:xfrm>
          <a:prstGeom prst="rect">
            <a:avLst/>
          </a:prstGeom>
        </p:spPr>
        <p:txBody>
          <a:bodyPr vert="horz" wrap="square" lIns="0" tIns="38004" rIns="0" bIns="0" rtlCol="0">
            <a:spAutoFit/>
          </a:bodyPr>
          <a:lstStyle/>
          <a:p>
            <a:pPr marL="11516" marR="4607" defTabSz="829178">
              <a:lnSpc>
                <a:spcPts val="2231"/>
              </a:lnSpc>
              <a:spcBef>
                <a:spcPts val="299"/>
              </a:spcBef>
              <a:tabLst>
                <a:tab pos="1267375" algn="l"/>
              </a:tabLst>
            </a:pPr>
            <a:r>
              <a:rPr sz="1995" b="1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995" b="1" spc="1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prstClr val="black"/>
                </a:solidFill>
                <a:latin typeface="Arial"/>
                <a:cs typeface="Arial"/>
              </a:rPr>
              <a:t>crues	petites</a:t>
            </a:r>
            <a:r>
              <a:rPr sz="1995" b="1" spc="1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prstClr val="black"/>
                </a:solidFill>
                <a:latin typeface="Arial"/>
                <a:cs typeface="Arial"/>
              </a:rPr>
              <a:t>et</a:t>
            </a:r>
            <a:r>
              <a:rPr sz="1995" b="1" spc="1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prstClr val="black"/>
                </a:solidFill>
                <a:latin typeface="Arial"/>
                <a:cs typeface="Arial"/>
              </a:rPr>
              <a:t>moyennes</a:t>
            </a:r>
            <a:r>
              <a:rPr sz="1995" b="1" spc="20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95" spc="-5" dirty="0">
                <a:solidFill>
                  <a:prstClr val="black"/>
                </a:solidFill>
                <a:latin typeface="Arial MT"/>
                <a:cs typeface="Arial MT"/>
              </a:rPr>
              <a:t>(absence</a:t>
            </a:r>
            <a:r>
              <a:rPr sz="1995" spc="18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995" dirty="0">
                <a:solidFill>
                  <a:prstClr val="black"/>
                </a:solidFill>
                <a:latin typeface="Arial MT"/>
                <a:cs typeface="Arial MT"/>
              </a:rPr>
              <a:t>ou</a:t>
            </a:r>
            <a:r>
              <a:rPr sz="1995" spc="19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prstClr val="black"/>
                </a:solidFill>
                <a:latin typeface="Arial MT"/>
                <a:cs typeface="Arial MT"/>
              </a:rPr>
              <a:t>réduction</a:t>
            </a:r>
            <a:r>
              <a:rPr sz="1995" spc="19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995" spc="19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prstClr val="black"/>
                </a:solidFill>
                <a:latin typeface="Arial MT"/>
                <a:cs typeface="Arial MT"/>
              </a:rPr>
              <a:t>zones </a:t>
            </a:r>
            <a:r>
              <a:rPr sz="1995" spc="-5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prstClr val="black"/>
                </a:solidFill>
                <a:latin typeface="Arial MT"/>
                <a:cs typeface="Arial MT"/>
              </a:rPr>
              <a:t>inondées),</a:t>
            </a:r>
            <a:r>
              <a:rPr sz="1995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995" dirty="0">
                <a:solidFill>
                  <a:prstClr val="black"/>
                </a:solidFill>
                <a:latin typeface="Arial MT"/>
                <a:cs typeface="Arial MT"/>
              </a:rPr>
              <a:t>y</a:t>
            </a:r>
            <a:r>
              <a:rPr sz="1995" spc="-5" dirty="0">
                <a:solidFill>
                  <a:prstClr val="black"/>
                </a:solidFill>
                <a:latin typeface="Arial MT"/>
                <a:cs typeface="Arial MT"/>
              </a:rPr>
              <a:t> compris cinquantennale.</a:t>
            </a:r>
            <a:endParaRPr sz="1995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584" y="3909201"/>
            <a:ext cx="114012" cy="150056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 defTabSz="829178">
              <a:spcBef>
                <a:spcPts val="82"/>
              </a:spcBef>
            </a:pPr>
            <a:r>
              <a:rPr sz="907" spc="-9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907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3363" y="3830890"/>
            <a:ext cx="7694664" cy="915416"/>
          </a:xfrm>
          <a:prstGeom prst="rect">
            <a:avLst/>
          </a:prstGeom>
        </p:spPr>
        <p:txBody>
          <a:bodyPr vert="horz" wrap="square" lIns="0" tIns="21881" rIns="0" bIns="0" rtlCol="0">
            <a:spAutoFit/>
          </a:bodyPr>
          <a:lstStyle/>
          <a:p>
            <a:pPr marL="11516" marR="4607" algn="just" defTabSz="829178">
              <a:lnSpc>
                <a:spcPct val="96600"/>
              </a:lnSpc>
              <a:spcBef>
                <a:spcPts val="172"/>
              </a:spcBef>
            </a:pPr>
            <a:r>
              <a:rPr sz="1995" spc="-5" dirty="0">
                <a:solidFill>
                  <a:prstClr val="black"/>
                </a:solidFill>
                <a:latin typeface="Arial MT"/>
                <a:cs typeface="Arial MT"/>
              </a:rPr>
              <a:t>Ils</a:t>
            </a:r>
            <a:r>
              <a:rPr sz="199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prstClr val="black"/>
                </a:solidFill>
                <a:latin typeface="Arial MT"/>
                <a:cs typeface="Arial MT"/>
              </a:rPr>
              <a:t>peuvent</a:t>
            </a:r>
            <a:r>
              <a:rPr sz="199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995" spc="-9" dirty="0">
                <a:solidFill>
                  <a:prstClr val="black"/>
                </a:solidFill>
                <a:latin typeface="Arial MT"/>
                <a:cs typeface="Arial MT"/>
              </a:rPr>
              <a:t>même</a:t>
            </a:r>
            <a:r>
              <a:rPr sz="1995" spc="-5" dirty="0">
                <a:solidFill>
                  <a:prstClr val="black"/>
                </a:solidFill>
                <a:latin typeface="Arial MT"/>
                <a:cs typeface="Arial MT"/>
              </a:rPr>
              <a:t> avoir</a:t>
            </a:r>
            <a:r>
              <a:rPr sz="199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995" b="1" spc="-5" dirty="0">
                <a:solidFill>
                  <a:prstClr val="black"/>
                </a:solidFill>
                <a:latin typeface="Arial"/>
                <a:cs typeface="Arial"/>
              </a:rPr>
              <a:t>un</a:t>
            </a:r>
            <a:r>
              <a:rPr sz="1995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prstClr val="black"/>
                </a:solidFill>
                <a:latin typeface="Arial"/>
                <a:cs typeface="Arial"/>
              </a:rPr>
              <a:t>effet</a:t>
            </a:r>
            <a:r>
              <a:rPr sz="1995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prstClr val="black"/>
                </a:solidFill>
                <a:latin typeface="Arial"/>
                <a:cs typeface="Arial"/>
              </a:rPr>
              <a:t>positif,</a:t>
            </a:r>
            <a:r>
              <a:rPr sz="1995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prstClr val="black"/>
                </a:solidFill>
                <a:latin typeface="Arial"/>
                <a:cs typeface="Arial"/>
              </a:rPr>
              <a:t>dans</a:t>
            </a:r>
            <a:r>
              <a:rPr sz="1995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prstClr val="black"/>
                </a:solidFill>
                <a:latin typeface="Arial"/>
                <a:cs typeface="Arial"/>
              </a:rPr>
              <a:t>des</a:t>
            </a:r>
            <a:r>
              <a:rPr sz="1995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prstClr val="black"/>
                </a:solidFill>
                <a:latin typeface="Arial"/>
                <a:cs typeface="Arial"/>
              </a:rPr>
              <a:t>conditions </a:t>
            </a:r>
            <a:r>
              <a:rPr sz="1995" b="1" spc="-54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prstClr val="black"/>
                </a:solidFill>
                <a:latin typeface="Arial"/>
                <a:cs typeface="Arial"/>
              </a:rPr>
              <a:t>favorables, sur les conséquences d’une crue </a:t>
            </a:r>
            <a:r>
              <a:rPr sz="1995" b="1" dirty="0">
                <a:solidFill>
                  <a:prstClr val="black"/>
                </a:solidFill>
                <a:latin typeface="Arial"/>
                <a:cs typeface="Arial"/>
              </a:rPr>
              <a:t>centennale</a:t>
            </a:r>
            <a:r>
              <a:rPr sz="1995" dirty="0">
                <a:solidFill>
                  <a:prstClr val="black"/>
                </a:solidFill>
                <a:latin typeface="Arial MT"/>
                <a:cs typeface="Arial MT"/>
              </a:rPr>
              <a:t>. </a:t>
            </a:r>
            <a:r>
              <a:rPr sz="1995" spc="-9" dirty="0">
                <a:solidFill>
                  <a:prstClr val="black"/>
                </a:solidFill>
                <a:latin typeface="Arial MT"/>
                <a:cs typeface="Arial MT"/>
              </a:rPr>
              <a:t>Effet </a:t>
            </a:r>
            <a:r>
              <a:rPr sz="1995" spc="-5" dirty="0">
                <a:solidFill>
                  <a:prstClr val="black"/>
                </a:solidFill>
                <a:latin typeface="Arial MT"/>
                <a:cs typeface="Arial MT"/>
              </a:rPr>
              <a:t> variable selon les secteurs.</a:t>
            </a:r>
            <a:endParaRPr sz="1995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7335" y="1828192"/>
            <a:ext cx="8030367" cy="0"/>
          </a:xfrm>
          <a:custGeom>
            <a:avLst/>
            <a:gdLst/>
            <a:ahLst/>
            <a:cxnLst/>
            <a:rect l="l" t="t" r="r" b="b"/>
            <a:pathLst>
              <a:path w="8855710">
                <a:moveTo>
                  <a:pt x="0" y="0"/>
                </a:moveTo>
                <a:lnTo>
                  <a:pt x="88557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11327" y="1232796"/>
            <a:ext cx="7400421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902" b="1" spc="-5" dirty="0">
                <a:latin typeface="Arial"/>
                <a:cs typeface="Arial"/>
              </a:rPr>
              <a:t>Conclusions</a:t>
            </a:r>
            <a:r>
              <a:rPr sz="2902" b="1" spc="-18" dirty="0">
                <a:latin typeface="Arial"/>
                <a:cs typeface="Arial"/>
              </a:rPr>
              <a:t> </a:t>
            </a:r>
            <a:r>
              <a:rPr sz="2902" b="1" spc="-5" dirty="0">
                <a:latin typeface="Arial"/>
                <a:cs typeface="Arial"/>
              </a:rPr>
              <a:t>des</a:t>
            </a:r>
            <a:r>
              <a:rPr sz="2902" b="1" spc="-18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études</a:t>
            </a:r>
            <a:r>
              <a:rPr sz="2902" b="1" spc="-23" dirty="0">
                <a:latin typeface="Arial"/>
                <a:cs typeface="Arial"/>
              </a:rPr>
              <a:t> </a:t>
            </a:r>
            <a:r>
              <a:rPr sz="2902" b="1" dirty="0">
                <a:latin typeface="Arial"/>
                <a:cs typeface="Arial"/>
              </a:rPr>
              <a:t>complémentaires</a:t>
            </a:r>
            <a:endParaRPr sz="2902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84650" y="469261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 la vallée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la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Bièvre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et du Ru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23" dirty="0">
                <a:solidFill>
                  <a:prstClr val="black"/>
                </a:solidFill>
                <a:latin typeface="Arial MT"/>
                <a:cs typeface="Arial MT"/>
              </a:rPr>
              <a:t>Vauhallan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684" y="1260436"/>
            <a:ext cx="7645720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Fin</a:t>
            </a:r>
            <a:r>
              <a:rPr sz="2902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290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la</a:t>
            </a:r>
            <a:r>
              <a:rPr sz="2902" b="1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dirty="0">
                <a:solidFill>
                  <a:prstClr val="black"/>
                </a:solidFill>
                <a:latin typeface="Arial"/>
                <a:cs typeface="Arial"/>
              </a:rPr>
              <a:t>démarche</a:t>
            </a:r>
            <a:r>
              <a:rPr sz="2902" b="1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d’élaboration</a:t>
            </a:r>
            <a:r>
              <a:rPr sz="2902" b="1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dirty="0">
                <a:solidFill>
                  <a:prstClr val="black"/>
                </a:solidFill>
                <a:latin typeface="Arial"/>
                <a:cs typeface="Arial"/>
              </a:rPr>
              <a:t>2019-2021</a:t>
            </a:r>
            <a:endParaRPr sz="29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3573" y="2143742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7240" y="2080401"/>
            <a:ext cx="1766036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Enquête</a:t>
            </a:r>
            <a:r>
              <a:rPr sz="1632" b="1" u="sng" spc="-2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publique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7240" y="2538752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3018" y="2475413"/>
            <a:ext cx="4689467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Durée</a:t>
            </a: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d’un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mois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du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4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octobre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au</a:t>
            </a: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9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novembre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2019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3573" y="3230886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7239" y="3168699"/>
            <a:ext cx="125989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Approbation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7240" y="3627050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3018" y="3563710"/>
            <a:ext cx="589523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Approbation</a:t>
            </a: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du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PPRI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par</a:t>
            </a: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arrêté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interpréfectoral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10</a:t>
            </a: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mars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 2020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3573" y="4319184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7239" y="4256996"/>
            <a:ext cx="3594835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Phase</a:t>
            </a:r>
            <a:r>
              <a:rPr sz="1632" b="1" u="sng" spc="-18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post-approbation</a:t>
            </a:r>
            <a:r>
              <a:rPr sz="1632" b="1" u="sng" spc="-2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32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(2020-2021)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7240" y="4715348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7240" y="5044715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7240" y="5606715"/>
            <a:ext cx="97312" cy="124361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 defTabSz="829178">
              <a:spcBef>
                <a:spcPts val="100"/>
              </a:spcBef>
            </a:pPr>
            <a:r>
              <a:rPr sz="725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●</a:t>
            </a:r>
            <a:endParaRPr sz="72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3018" y="4570241"/>
            <a:ext cx="7554741" cy="1237712"/>
          </a:xfrm>
          <a:prstGeom prst="rect">
            <a:avLst/>
          </a:prstGeom>
        </p:spPr>
        <p:txBody>
          <a:bodyPr vert="horz" wrap="square" lIns="0" tIns="93283" rIns="0" bIns="0" rtlCol="0">
            <a:spAutoFit/>
          </a:bodyPr>
          <a:lstStyle/>
          <a:p>
            <a:pPr marL="11516" defTabSz="829178">
              <a:spcBef>
                <a:spcPts val="735"/>
              </a:spcBef>
            </a:pP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Annexion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du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PPRI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aux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PLU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des commues concernées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971981" defTabSz="829178">
              <a:lnSpc>
                <a:spcPts val="1823"/>
              </a:lnSpc>
              <a:spcBef>
                <a:spcPts val="816"/>
              </a:spcBef>
            </a:pP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Travail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auprès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chambres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notaires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78-91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(valorisation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études </a:t>
            </a:r>
            <a:r>
              <a:rPr sz="1632" spc="-43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complémentaires,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approche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pédagogique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pour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les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futurs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acquéreurs)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defTabSz="829178">
              <a:spcBef>
                <a:spcPts val="608"/>
              </a:spcBef>
            </a:pPr>
            <a:r>
              <a:rPr sz="1632" spc="-14" dirty="0">
                <a:solidFill>
                  <a:prstClr val="black"/>
                </a:solidFill>
                <a:latin typeface="Arial MT"/>
                <a:cs typeface="Arial MT"/>
              </a:rPr>
              <a:t>Travail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avec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le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SMBVB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pour</a:t>
            </a:r>
            <a:r>
              <a:rPr sz="1632" spc="1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adéquation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632" spc="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cartographies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632"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ZEC (PPRI/SAGE)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pc="-5" dirty="0"/>
              <a:t>PPRI</a:t>
            </a:r>
            <a:r>
              <a:rPr dirty="0"/>
              <a:t> </a:t>
            </a:r>
            <a:r>
              <a:rPr spc="-5" dirty="0"/>
              <a:t>de la vallée </a:t>
            </a:r>
            <a:r>
              <a:rPr spc="-9" dirty="0"/>
              <a:t>de</a:t>
            </a:r>
            <a:r>
              <a:rPr spc="-5" dirty="0"/>
              <a:t> la </a:t>
            </a:r>
            <a:r>
              <a:rPr spc="-9" dirty="0"/>
              <a:t>Bièvre</a:t>
            </a:r>
            <a:r>
              <a:rPr spc="-5" dirty="0"/>
              <a:t> et du Ru </a:t>
            </a:r>
            <a:r>
              <a:rPr spc="-9" dirty="0"/>
              <a:t>de</a:t>
            </a:r>
            <a:r>
              <a:rPr spc="-5" dirty="0"/>
              <a:t> </a:t>
            </a:r>
            <a:r>
              <a:rPr spc="-23" dirty="0"/>
              <a:t>Vauhallan</a:t>
            </a:r>
          </a:p>
        </p:txBody>
      </p:sp>
      <p:sp>
        <p:nvSpPr>
          <p:cNvPr id="18" name="object 18"/>
          <p:cNvSpPr/>
          <p:nvPr/>
        </p:nvSpPr>
        <p:spPr>
          <a:xfrm>
            <a:off x="457200" y="1828192"/>
            <a:ext cx="8226145" cy="0"/>
          </a:xfrm>
          <a:custGeom>
            <a:avLst/>
            <a:gdLst/>
            <a:ahLst/>
            <a:cxnLst/>
            <a:rect l="l" t="t" r="r" b="b"/>
            <a:pathLst>
              <a:path w="9071610">
                <a:moveTo>
                  <a:pt x="0" y="0"/>
                </a:moveTo>
                <a:lnTo>
                  <a:pt x="90716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85792"/>
            <a:ext cx="9143643" cy="26939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34365"/>
            <a:ext cx="9143643" cy="22288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5364" y="177075"/>
            <a:ext cx="3724126" cy="377389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8929" defTabSz="642915">
              <a:spcBef>
                <a:spcPts val="74"/>
              </a:spcBef>
            </a:pPr>
            <a:r>
              <a:rPr sz="2391" b="1" spc="4" dirty="0">
                <a:solidFill>
                  <a:srgbClr val="52575F"/>
                </a:solidFill>
                <a:latin typeface="Arial"/>
                <a:cs typeface="Arial"/>
              </a:rPr>
              <a:t>LA</a:t>
            </a:r>
            <a:r>
              <a:rPr sz="2391" b="1" spc="-14" dirty="0">
                <a:solidFill>
                  <a:srgbClr val="52575F"/>
                </a:solidFill>
                <a:latin typeface="Arial"/>
                <a:cs typeface="Arial"/>
              </a:rPr>
              <a:t> </a:t>
            </a:r>
            <a:r>
              <a:rPr sz="2391" b="1" dirty="0">
                <a:solidFill>
                  <a:srgbClr val="52575F"/>
                </a:solidFill>
                <a:latin typeface="Arial"/>
                <a:cs typeface="Arial"/>
              </a:rPr>
              <a:t>REPONSE</a:t>
            </a:r>
            <a:r>
              <a:rPr sz="2391" b="1" spc="11" dirty="0">
                <a:solidFill>
                  <a:srgbClr val="52575F"/>
                </a:solidFill>
                <a:latin typeface="Arial"/>
                <a:cs typeface="Arial"/>
              </a:rPr>
              <a:t> </a:t>
            </a:r>
            <a:r>
              <a:rPr sz="2391" b="1" spc="4" dirty="0">
                <a:solidFill>
                  <a:srgbClr val="52575F"/>
                </a:solidFill>
                <a:latin typeface="Arial"/>
                <a:cs typeface="Arial"/>
              </a:rPr>
              <a:t>DU</a:t>
            </a:r>
            <a:r>
              <a:rPr sz="2391" b="1" spc="-7" dirty="0">
                <a:solidFill>
                  <a:srgbClr val="52575F"/>
                </a:solidFill>
                <a:latin typeface="Arial"/>
                <a:cs typeface="Arial"/>
              </a:rPr>
              <a:t> </a:t>
            </a:r>
            <a:r>
              <a:rPr sz="2391" b="1" dirty="0">
                <a:solidFill>
                  <a:srgbClr val="52575F"/>
                </a:solidFill>
                <a:latin typeface="Arial"/>
                <a:cs typeface="Arial"/>
              </a:rPr>
              <a:t>SIAVB</a:t>
            </a:r>
            <a:r>
              <a:rPr sz="2391" b="1" spc="4" dirty="0">
                <a:solidFill>
                  <a:srgbClr val="52575F"/>
                </a:solidFill>
                <a:latin typeface="Arial"/>
                <a:cs typeface="Arial"/>
              </a:rPr>
              <a:t> </a:t>
            </a:r>
            <a:r>
              <a:rPr sz="2391" b="1" dirty="0">
                <a:solidFill>
                  <a:srgbClr val="52575F"/>
                </a:solidFill>
                <a:latin typeface="Arial"/>
                <a:cs typeface="Arial"/>
              </a:rPr>
              <a:t>:</a:t>
            </a:r>
            <a:endParaRPr sz="239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787" y="2877020"/>
            <a:ext cx="5181451" cy="563089"/>
          </a:xfrm>
          <a:prstGeom prst="rect">
            <a:avLst/>
          </a:prstGeom>
        </p:spPr>
        <p:txBody>
          <a:bodyPr vert="horz" wrap="square" lIns="0" tIns="11162" rIns="0" bIns="0" rtlCol="0">
            <a:spAutoFit/>
          </a:bodyPr>
          <a:lstStyle/>
          <a:p>
            <a:pPr marL="8929">
              <a:spcBef>
                <a:spcPts val="88"/>
              </a:spcBef>
            </a:pPr>
            <a:r>
              <a:rPr sz="3586" b="0" spc="7" dirty="0">
                <a:latin typeface="Arial MT"/>
                <a:cs typeface="Arial MT"/>
              </a:rPr>
              <a:t>La</a:t>
            </a:r>
            <a:r>
              <a:rPr sz="3586" b="0" spc="-7" dirty="0">
                <a:latin typeface="Arial MT"/>
                <a:cs typeface="Arial MT"/>
              </a:rPr>
              <a:t> </a:t>
            </a:r>
            <a:r>
              <a:rPr sz="3586" b="0" spc="7" dirty="0">
                <a:latin typeface="Arial MT"/>
                <a:cs typeface="Arial MT"/>
              </a:rPr>
              <a:t>création</a:t>
            </a:r>
            <a:r>
              <a:rPr sz="3586" b="0" spc="-18" dirty="0">
                <a:latin typeface="Arial MT"/>
                <a:cs typeface="Arial MT"/>
              </a:rPr>
              <a:t> </a:t>
            </a:r>
            <a:r>
              <a:rPr sz="3586" b="0" spc="7" dirty="0">
                <a:latin typeface="Arial MT"/>
                <a:cs typeface="Arial MT"/>
              </a:rPr>
              <a:t>de</a:t>
            </a:r>
            <a:r>
              <a:rPr sz="3586" b="0" spc="-7" dirty="0">
                <a:latin typeface="Arial MT"/>
                <a:cs typeface="Arial MT"/>
              </a:rPr>
              <a:t> </a:t>
            </a:r>
            <a:r>
              <a:rPr sz="3586" b="0" spc="4" dirty="0">
                <a:latin typeface="Arial MT"/>
                <a:cs typeface="Arial MT"/>
              </a:rPr>
              <a:t>bassins….</a:t>
            </a:r>
            <a:endParaRPr sz="3586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2351" y="6190702"/>
            <a:ext cx="2891433" cy="563089"/>
          </a:xfrm>
          <a:prstGeom prst="rect">
            <a:avLst/>
          </a:prstGeom>
        </p:spPr>
        <p:txBody>
          <a:bodyPr vert="horz" wrap="square" lIns="0" tIns="11162" rIns="0" bIns="0" rtlCol="0">
            <a:spAutoFit/>
          </a:bodyPr>
          <a:lstStyle/>
          <a:p>
            <a:pPr marL="8929" defTabSz="642915">
              <a:spcBef>
                <a:spcPts val="88"/>
              </a:spcBef>
            </a:pPr>
            <a:r>
              <a:rPr sz="3586" b="1" spc="7" dirty="0">
                <a:solidFill>
                  <a:prstClr val="black"/>
                </a:solidFill>
                <a:latin typeface="Arial"/>
                <a:cs typeface="Arial"/>
              </a:rPr>
              <a:t>…Télégérés</a:t>
            </a:r>
            <a:r>
              <a:rPr sz="3586" b="1" spc="-4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586" b="1" spc="4" dirty="0">
                <a:solidFill>
                  <a:prstClr val="black"/>
                </a:solidFill>
                <a:latin typeface="Arial"/>
                <a:cs typeface="Arial"/>
              </a:rPr>
              <a:t>!</a:t>
            </a:r>
            <a:endParaRPr sz="3586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684" y="1260436"/>
            <a:ext cx="3644356" cy="4582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Pour</a:t>
            </a:r>
            <a:r>
              <a:rPr sz="2902" b="1" spc="-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aller</a:t>
            </a:r>
            <a:r>
              <a:rPr sz="2902" b="1" spc="-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plus</a:t>
            </a:r>
            <a:r>
              <a:rPr sz="2902" b="1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loin...</a:t>
            </a:r>
            <a:endParaRPr sz="29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4650" y="468109"/>
            <a:ext cx="484551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pc="-5" dirty="0"/>
              <a:t>PPRI</a:t>
            </a:r>
            <a:r>
              <a:rPr dirty="0"/>
              <a:t> </a:t>
            </a:r>
            <a:r>
              <a:rPr spc="-5" dirty="0"/>
              <a:t>de la vallée </a:t>
            </a:r>
            <a:r>
              <a:rPr spc="-9" dirty="0"/>
              <a:t>de</a:t>
            </a:r>
            <a:r>
              <a:rPr spc="-5" dirty="0"/>
              <a:t> la </a:t>
            </a:r>
            <a:r>
              <a:rPr spc="-9" dirty="0"/>
              <a:t>Bièvre</a:t>
            </a:r>
            <a:r>
              <a:rPr spc="-5" dirty="0"/>
              <a:t> et du Ru </a:t>
            </a:r>
            <a:r>
              <a:rPr spc="-9" dirty="0"/>
              <a:t>de</a:t>
            </a:r>
            <a:r>
              <a:rPr spc="-5" dirty="0"/>
              <a:t> </a:t>
            </a:r>
            <a:r>
              <a:rPr spc="-23" dirty="0"/>
              <a:t>Vauhallan</a:t>
            </a:r>
          </a:p>
        </p:txBody>
      </p:sp>
      <p:sp>
        <p:nvSpPr>
          <p:cNvPr id="4" name="object 4"/>
          <p:cNvSpPr/>
          <p:nvPr/>
        </p:nvSpPr>
        <p:spPr>
          <a:xfrm>
            <a:off x="457200" y="1828192"/>
            <a:ext cx="8226145" cy="0"/>
          </a:xfrm>
          <a:custGeom>
            <a:avLst/>
            <a:gdLst/>
            <a:ahLst/>
            <a:cxnLst/>
            <a:rect l="l" t="t" r="r" b="b"/>
            <a:pathLst>
              <a:path w="9071610">
                <a:moveTo>
                  <a:pt x="0" y="0"/>
                </a:moveTo>
                <a:lnTo>
                  <a:pt x="90716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7200" y="2023971"/>
            <a:ext cx="4570848" cy="2879093"/>
            <a:chOff x="504190" y="2231990"/>
            <a:chExt cx="5040630" cy="3175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190" y="2231990"/>
              <a:ext cx="5040630" cy="31737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4190" y="2231990"/>
              <a:ext cx="5039360" cy="3175000"/>
            </a:xfrm>
            <a:custGeom>
              <a:avLst/>
              <a:gdLst/>
              <a:ahLst/>
              <a:cxnLst/>
              <a:rect l="l" t="t" r="r" b="b"/>
              <a:pathLst>
                <a:path w="5039360" h="3175000">
                  <a:moveTo>
                    <a:pt x="0" y="0"/>
                  </a:moveTo>
                  <a:lnTo>
                    <a:pt x="5039360" y="0"/>
                  </a:lnTo>
                  <a:lnTo>
                    <a:pt x="5039360" y="3175000"/>
                  </a:lnTo>
                  <a:lnTo>
                    <a:pt x="0" y="31750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3364A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5684" y="5128785"/>
            <a:ext cx="7426909" cy="1128363"/>
          </a:xfrm>
          <a:prstGeom prst="rect">
            <a:avLst/>
          </a:prstGeom>
        </p:spPr>
        <p:txBody>
          <a:bodyPr vert="horz" wrap="square" lIns="0" tIns="13820" rIns="0" bIns="0" rtlCol="0">
            <a:spAutoFit/>
          </a:bodyPr>
          <a:lstStyle/>
          <a:p>
            <a:pPr marL="11516" defTabSz="829178">
              <a:spcBef>
                <a:spcPts val="109"/>
              </a:spcBef>
            </a:pPr>
            <a:r>
              <a:rPr sz="1496" b="1" u="sng" dirty="0">
                <a:solidFill>
                  <a:srgbClr val="1A74BB"/>
                </a:solidFill>
                <a:uFill>
                  <a:solidFill>
                    <a:srgbClr val="1A74BB"/>
                  </a:solidFill>
                </a:uFill>
                <a:latin typeface="Arial"/>
                <a:cs typeface="Arial"/>
              </a:rPr>
              <a:t>Portail</a:t>
            </a:r>
            <a:r>
              <a:rPr sz="1496" b="1" u="sng" spc="5" dirty="0">
                <a:solidFill>
                  <a:srgbClr val="1A74BB"/>
                </a:solidFill>
                <a:uFill>
                  <a:solidFill>
                    <a:srgbClr val="1A74BB"/>
                  </a:solidFill>
                </a:uFill>
                <a:latin typeface="Arial"/>
                <a:cs typeface="Arial"/>
              </a:rPr>
              <a:t> </a:t>
            </a:r>
            <a:r>
              <a:rPr sz="1496" b="1" u="sng" dirty="0">
                <a:solidFill>
                  <a:srgbClr val="1A74BB"/>
                </a:solidFill>
                <a:uFill>
                  <a:solidFill>
                    <a:srgbClr val="1A74BB"/>
                  </a:solidFill>
                </a:uFill>
                <a:latin typeface="Arial"/>
                <a:cs typeface="Arial"/>
              </a:rPr>
              <a:t>Internet</a:t>
            </a:r>
            <a:r>
              <a:rPr sz="1496" b="1" u="sng" spc="5" dirty="0">
                <a:solidFill>
                  <a:srgbClr val="1A74BB"/>
                </a:solidFill>
                <a:uFill>
                  <a:solidFill>
                    <a:srgbClr val="1A74BB"/>
                  </a:solidFill>
                </a:uFill>
                <a:latin typeface="Arial"/>
                <a:cs typeface="Arial"/>
              </a:rPr>
              <a:t> des </a:t>
            </a:r>
            <a:r>
              <a:rPr sz="1496" b="1" u="sng" dirty="0">
                <a:solidFill>
                  <a:srgbClr val="1A74BB"/>
                </a:solidFill>
                <a:uFill>
                  <a:solidFill>
                    <a:srgbClr val="1A74BB"/>
                  </a:solidFill>
                </a:uFill>
                <a:latin typeface="Arial"/>
                <a:cs typeface="Arial"/>
              </a:rPr>
              <a:t>services</a:t>
            </a:r>
            <a:r>
              <a:rPr sz="1496" b="1" u="sng" spc="9" dirty="0">
                <a:solidFill>
                  <a:srgbClr val="1A74BB"/>
                </a:solidFill>
                <a:uFill>
                  <a:solidFill>
                    <a:srgbClr val="1A74BB"/>
                  </a:solidFill>
                </a:uFill>
                <a:latin typeface="Arial"/>
                <a:cs typeface="Arial"/>
              </a:rPr>
              <a:t> </a:t>
            </a:r>
            <a:r>
              <a:rPr sz="1496" b="1" u="sng" spc="5" dirty="0">
                <a:solidFill>
                  <a:srgbClr val="1A74BB"/>
                </a:solidFill>
                <a:uFill>
                  <a:solidFill>
                    <a:srgbClr val="1A74BB"/>
                  </a:solidFill>
                </a:uFill>
                <a:latin typeface="Arial"/>
                <a:cs typeface="Arial"/>
              </a:rPr>
              <a:t>de</a:t>
            </a:r>
            <a:r>
              <a:rPr sz="1496" b="1" u="sng" dirty="0">
                <a:solidFill>
                  <a:srgbClr val="1A74BB"/>
                </a:solidFill>
                <a:uFill>
                  <a:solidFill>
                    <a:srgbClr val="1A74BB"/>
                  </a:solidFill>
                </a:uFill>
                <a:latin typeface="Arial"/>
                <a:cs typeface="Arial"/>
              </a:rPr>
              <a:t> </a:t>
            </a:r>
            <a:r>
              <a:rPr sz="1496" b="1" u="sng" spc="5" dirty="0">
                <a:solidFill>
                  <a:srgbClr val="1A74BB"/>
                </a:solidFill>
                <a:uFill>
                  <a:solidFill>
                    <a:srgbClr val="1A74BB"/>
                  </a:solidFill>
                </a:uFill>
                <a:latin typeface="Arial"/>
                <a:cs typeface="Arial"/>
              </a:rPr>
              <a:t>l’État dans</a:t>
            </a:r>
            <a:r>
              <a:rPr sz="1496" b="1" u="sng" dirty="0">
                <a:solidFill>
                  <a:srgbClr val="1A74BB"/>
                </a:solidFill>
                <a:uFill>
                  <a:solidFill>
                    <a:srgbClr val="1A74BB"/>
                  </a:solidFill>
                </a:uFill>
                <a:latin typeface="Arial"/>
                <a:cs typeface="Arial"/>
              </a:rPr>
              <a:t> </a:t>
            </a:r>
            <a:r>
              <a:rPr sz="1496" b="1" u="sng" spc="5" dirty="0">
                <a:solidFill>
                  <a:srgbClr val="1A74BB"/>
                </a:solidFill>
                <a:uFill>
                  <a:solidFill>
                    <a:srgbClr val="1A74BB"/>
                  </a:solidFill>
                </a:uFill>
                <a:latin typeface="Arial"/>
                <a:cs typeface="Arial"/>
              </a:rPr>
              <a:t>les</a:t>
            </a:r>
            <a:r>
              <a:rPr sz="1496" b="1" u="sng" spc="-23" dirty="0">
                <a:solidFill>
                  <a:srgbClr val="1A74BB"/>
                </a:solidFill>
                <a:uFill>
                  <a:solidFill>
                    <a:srgbClr val="1A74BB"/>
                  </a:solidFill>
                </a:uFill>
                <a:latin typeface="Arial"/>
                <a:cs typeface="Arial"/>
              </a:rPr>
              <a:t> </a:t>
            </a:r>
            <a:r>
              <a:rPr sz="1496" b="1" u="sng" spc="-9" dirty="0">
                <a:solidFill>
                  <a:srgbClr val="1A74BB"/>
                </a:solidFill>
                <a:uFill>
                  <a:solidFill>
                    <a:srgbClr val="1A74BB"/>
                  </a:solidFill>
                </a:uFill>
                <a:latin typeface="Arial"/>
                <a:cs typeface="Arial"/>
              </a:rPr>
              <a:t>Yvelines</a:t>
            </a:r>
            <a:r>
              <a:rPr sz="1496" b="1" spc="77" dirty="0">
                <a:solidFill>
                  <a:srgbClr val="1A74BB"/>
                </a:solidFill>
                <a:latin typeface="Arial"/>
                <a:cs typeface="Arial"/>
              </a:rPr>
              <a:t> </a:t>
            </a:r>
            <a:r>
              <a:rPr sz="1496" b="1" spc="5" dirty="0">
                <a:solidFill>
                  <a:srgbClr val="1A74BB"/>
                </a:solidFill>
                <a:latin typeface="Arial"/>
                <a:cs typeface="Arial"/>
              </a:rPr>
              <a:t>:</a:t>
            </a:r>
            <a:endParaRPr sz="1496">
              <a:solidFill>
                <a:prstClr val="black"/>
              </a:solidFill>
              <a:latin typeface="Arial"/>
              <a:cs typeface="Arial"/>
            </a:endParaRPr>
          </a:p>
          <a:p>
            <a:pPr defTabSz="829178"/>
            <a:endParaRPr sz="1496">
              <a:solidFill>
                <a:prstClr val="black"/>
              </a:solidFill>
              <a:latin typeface="Arial"/>
              <a:cs typeface="Arial"/>
            </a:endParaRPr>
          </a:p>
          <a:p>
            <a:pPr marL="11516" marR="4607" defTabSz="829178">
              <a:lnSpc>
                <a:spcPts val="1687"/>
              </a:lnSpc>
              <a:spcBef>
                <a:spcPts val="5"/>
              </a:spcBef>
            </a:pPr>
            <a:r>
              <a:rPr sz="1496" dirty="0">
                <a:solidFill>
                  <a:srgbClr val="1A74BB"/>
                </a:solidFill>
                <a:latin typeface="Arial MT"/>
                <a:cs typeface="Arial MT"/>
              </a:rPr>
              <a:t>https://</a:t>
            </a:r>
            <a:r>
              <a:rPr sz="1496" dirty="0">
                <a:solidFill>
                  <a:srgbClr val="1A74BB"/>
                </a:solidFill>
                <a:latin typeface="Arial MT"/>
                <a:cs typeface="Arial MT"/>
                <a:hlinkClick r:id="rId3"/>
              </a:rPr>
              <a:t>www.yvelines.gouv.fr/Politiques-publiques/Environnement-et-prevention-des- </a:t>
            </a:r>
            <a:r>
              <a:rPr sz="1496" spc="5" dirty="0">
                <a:solidFill>
                  <a:srgbClr val="1A74BB"/>
                </a:solidFill>
                <a:latin typeface="Arial MT"/>
                <a:cs typeface="Arial MT"/>
              </a:rPr>
              <a:t> </a:t>
            </a:r>
            <a:r>
              <a:rPr sz="1496" dirty="0">
                <a:solidFill>
                  <a:srgbClr val="1A74BB"/>
                </a:solidFill>
                <a:latin typeface="Arial MT"/>
                <a:cs typeface="Arial MT"/>
              </a:rPr>
              <a:t>risques/Prevention-des-risques/Le-risque-inondation/Plan-de-prevention-des-risques-d- </a:t>
            </a:r>
            <a:r>
              <a:rPr sz="1496" spc="5" dirty="0">
                <a:solidFill>
                  <a:srgbClr val="1A74BB"/>
                </a:solidFill>
                <a:latin typeface="Arial MT"/>
                <a:cs typeface="Arial MT"/>
              </a:rPr>
              <a:t> </a:t>
            </a:r>
            <a:r>
              <a:rPr sz="1496" dirty="0">
                <a:solidFill>
                  <a:srgbClr val="1A74BB"/>
                </a:solidFill>
                <a:latin typeface="Arial MT"/>
                <a:cs typeface="Arial MT"/>
              </a:rPr>
              <a:t>inondation-PPRI-de-la-vallee-de-Bievre-et-du-ru-de-Vauhallan</a:t>
            </a:r>
            <a:endParaRPr sz="1496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6043399" y="6021466"/>
            <a:ext cx="1860430" cy="252838"/>
          </a:xfrm>
          <a:prstGeom prst="rect">
            <a:avLst/>
          </a:prstGeom>
        </p:spPr>
        <p:txBody>
          <a:bodyPr vert="horz" wrap="square" lIns="0" tIns="1727" rIns="0" bIns="0" rtlCol="0">
            <a:spAutoFit/>
          </a:bodyPr>
          <a:lstStyle/>
          <a:p>
            <a:pPr marL="11516" defTabSz="829178">
              <a:spcBef>
                <a:spcPts val="14"/>
              </a:spcBef>
            </a:pPr>
            <a:r>
              <a:rPr spc="-9" dirty="0">
                <a:solidFill>
                  <a:prstClr val="white"/>
                </a:solidFill>
              </a:rPr>
              <a:t>SMBVB, </a:t>
            </a:r>
            <a:r>
              <a:rPr spc="-5" dirty="0">
                <a:solidFill>
                  <a:prstClr val="white"/>
                </a:solidFill>
              </a:rPr>
              <a:t>Classes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d’eau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2021,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31 </a:t>
            </a:r>
            <a:r>
              <a:rPr dirty="0">
                <a:solidFill>
                  <a:prstClr val="white"/>
                </a:solidFill>
              </a:rPr>
              <a:t>mai</a:t>
            </a:r>
            <a:r>
              <a:rPr spc="-9" dirty="0">
                <a:solidFill>
                  <a:prstClr val="white"/>
                </a:solidFill>
              </a:rPr>
              <a:t> </a:t>
            </a:r>
            <a:r>
              <a:rPr spc="-5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358568" y="2207082"/>
            <a:ext cx="3369115" cy="1201287"/>
          </a:xfrm>
          <a:prstGeom prst="rect">
            <a:avLst/>
          </a:prstGeom>
        </p:spPr>
        <p:txBody>
          <a:bodyPr vert="horz" wrap="square" lIns="0" tIns="33397" rIns="0" bIns="0" rtlCol="0">
            <a:spAutoFit/>
          </a:bodyPr>
          <a:lstStyle/>
          <a:p>
            <a:pPr marL="11516" marR="4607" defTabSz="829178">
              <a:lnSpc>
                <a:spcPts val="1823"/>
              </a:lnSpc>
              <a:spcBef>
                <a:spcPts val="263"/>
              </a:spcBef>
            </a:pP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DDT78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/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Service environnement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Unité Paysages,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 risques et nuisance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  <a:p>
            <a:pPr defTabSz="829178"/>
            <a:endParaRPr sz="1587">
              <a:solidFill>
                <a:prstClr val="black"/>
              </a:solidFill>
              <a:latin typeface="Arial MT"/>
              <a:cs typeface="Arial MT"/>
            </a:endParaRPr>
          </a:p>
          <a:p>
            <a:pPr marL="11516" marR="329944" defTabSz="829178">
              <a:lnSpc>
                <a:spcPts val="1832"/>
              </a:lnSpc>
            </a:pPr>
            <a:r>
              <a:rPr sz="1632" spc="-9" dirty="0">
                <a:solidFill>
                  <a:prstClr val="black"/>
                </a:solidFill>
                <a:latin typeface="Arial MT"/>
                <a:cs typeface="Arial MT"/>
              </a:rPr>
              <a:t>Philippe </a:t>
            </a:r>
            <a:r>
              <a:rPr sz="1632" spc="-5" dirty="0">
                <a:solidFill>
                  <a:prstClr val="black"/>
                </a:solidFill>
                <a:latin typeface="Arial MT"/>
                <a:cs typeface="Arial MT"/>
              </a:rPr>
              <a:t>POUPIN </a:t>
            </a:r>
            <a:r>
              <a:rPr sz="1632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32" spc="-14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p</a:t>
            </a:r>
            <a:r>
              <a:rPr sz="1632" spc="-5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hi</a:t>
            </a:r>
            <a:r>
              <a:rPr sz="1632" spc="-9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l</a:t>
            </a:r>
            <a:r>
              <a:rPr sz="1632" spc="-5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ip</a:t>
            </a:r>
            <a:r>
              <a:rPr sz="1632" spc="-14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p</a:t>
            </a:r>
            <a:r>
              <a:rPr sz="1632" spc="-5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e.p</a:t>
            </a:r>
            <a:r>
              <a:rPr sz="1632" spc="-14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o</a:t>
            </a:r>
            <a:r>
              <a:rPr sz="1632" spc="-5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up</a:t>
            </a:r>
            <a:r>
              <a:rPr sz="1632" spc="-9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i</a:t>
            </a:r>
            <a:r>
              <a:rPr sz="1632" spc="-5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n</a:t>
            </a:r>
            <a:r>
              <a:rPr sz="1632" spc="-9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@</a:t>
            </a:r>
            <a:r>
              <a:rPr sz="1632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yve</a:t>
            </a:r>
            <a:r>
              <a:rPr sz="1632" spc="-9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l</a:t>
            </a:r>
            <a:r>
              <a:rPr sz="1632" spc="-5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in</a:t>
            </a:r>
            <a:r>
              <a:rPr sz="1632" spc="-14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e</a:t>
            </a:r>
            <a:r>
              <a:rPr sz="1632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s</a:t>
            </a:r>
            <a:r>
              <a:rPr sz="1632" spc="5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.</a:t>
            </a:r>
            <a:r>
              <a:rPr sz="1632" spc="-14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g</a:t>
            </a:r>
            <a:r>
              <a:rPr sz="1632" spc="-5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o</a:t>
            </a:r>
            <a:r>
              <a:rPr sz="1632" spc="-14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u</a:t>
            </a:r>
            <a:r>
              <a:rPr sz="1632" spc="-118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v</a:t>
            </a:r>
            <a:r>
              <a:rPr sz="1632" spc="-5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.</a:t>
            </a:r>
            <a:r>
              <a:rPr sz="1632" spc="5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f</a:t>
            </a:r>
            <a:r>
              <a:rPr sz="1632" dirty="0">
                <a:solidFill>
                  <a:srgbClr val="00007F"/>
                </a:solidFill>
                <a:latin typeface="Arial MT"/>
                <a:cs typeface="Arial MT"/>
                <a:hlinkClick r:id="rId4"/>
              </a:rPr>
              <a:t>r</a:t>
            </a:r>
            <a:endParaRPr sz="1632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604176" cy="1116360"/>
          </a:xfrm>
        </p:spPr>
        <p:txBody>
          <a:bodyPr/>
          <a:lstStyle/>
          <a:p>
            <a:pPr eaLnBrk="1" hangingPunct="1"/>
            <a:r>
              <a:rPr lang="fr-FR" altLang="fr-FR" sz="2800" dirty="0"/>
              <a:t>5 – Présentation des aides de l’agence de l’eau pour la gestion à la source des eaux pluviales</a:t>
            </a:r>
            <a:br>
              <a:rPr lang="fr-FR" altLang="fr-FR" sz="2800" dirty="0"/>
            </a:br>
            <a:endParaRPr lang="fr-FR" altLang="fr-FR" sz="1800" cap="all" dirty="0">
              <a:solidFill>
                <a:schemeClr val="tx2"/>
              </a:solidFill>
              <a:latin typeface="Barlow Condensed SemiBold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B140CB-58E0-457B-8BA6-921D25F82D43}"/>
              </a:ext>
            </a:extLst>
          </p:cNvPr>
          <p:cNvSpPr txBox="1"/>
          <p:nvPr/>
        </p:nvSpPr>
        <p:spPr>
          <a:xfrm>
            <a:off x="1666165" y="2228671"/>
            <a:ext cx="5811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altLang="fr-FR" dirty="0">
              <a:solidFill>
                <a:schemeClr val="tx2"/>
              </a:solidFill>
              <a:latin typeface="Barlow Condensed SemiBold"/>
            </a:endParaRPr>
          </a:p>
          <a:p>
            <a:pPr algn="ctr"/>
            <a:r>
              <a:rPr lang="fr-FR" altLang="fr-FR" cap="all" dirty="0">
                <a:solidFill>
                  <a:schemeClr val="tx2"/>
                </a:solidFill>
                <a:latin typeface="Barlow Condensed SemiBold"/>
              </a:rPr>
              <a:t>Mme KOUAMEDJO</a:t>
            </a:r>
          </a:p>
          <a:p>
            <a:pPr algn="ctr"/>
            <a:endParaRPr lang="fr-FR" altLang="fr-FR" dirty="0">
              <a:solidFill>
                <a:schemeClr val="tx2"/>
              </a:solidFill>
              <a:latin typeface="Barlow Condensed SemiBold"/>
            </a:endParaRPr>
          </a:p>
          <a:p>
            <a:pPr algn="ctr"/>
            <a:r>
              <a:rPr lang="fr-FR" altLang="fr-FR" dirty="0">
                <a:solidFill>
                  <a:schemeClr val="tx2"/>
                </a:solidFill>
                <a:latin typeface="Barlow Condensed SemiBold"/>
              </a:rPr>
              <a:t>Animatrice pluviale au SMBVB</a:t>
            </a:r>
          </a:p>
        </p:txBody>
      </p:sp>
    </p:spTree>
    <p:extLst>
      <p:ext uri="{BB962C8B-B14F-4D97-AF65-F5344CB8AC3E}">
        <p14:creationId xmlns:p14="http://schemas.microsoft.com/office/powerpoint/2010/main" val="39354100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5">
            <a:extLst>
              <a:ext uri="{FF2B5EF4-FFF2-40B4-BE49-F238E27FC236}">
                <a16:creationId xmlns:a16="http://schemas.microsoft.com/office/drawing/2014/main" id="{09A7F029-89D8-4D97-A3B3-5DC1EABCD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909"/>
          <a:stretch>
            <a:fillRect/>
          </a:stretch>
        </p:blipFill>
        <p:spPr bwMode="auto">
          <a:xfrm>
            <a:off x="1099038" y="263769"/>
            <a:ext cx="8042031" cy="632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F8DB9C28-4B92-478F-BA76-361B1134A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4103191A-4F29-4FBD-8963-06CEB235968D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F292191-D944-43C4-AA1C-86AFBBAFD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508" y="304800"/>
            <a:ext cx="7776797" cy="152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defTabSz="844083" eaLnBrk="1" hangingPunct="1">
              <a:defRPr/>
            </a:pPr>
            <a:r>
              <a:rPr lang="fr-FR" sz="4431" kern="0" dirty="0">
                <a:solidFill>
                  <a:srgbClr val="FFFFFF"/>
                </a:solidFill>
                <a:latin typeface="Arial"/>
              </a:rPr>
              <a:t>Intégrer la gestion des eaux pluviales en zone urbaine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14572B4E-3569-4859-ABCA-6DFAC0207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6174" y="4492870"/>
            <a:ext cx="4038600" cy="73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rgbClr val="0071E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rgbClr val="0071E2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0071E2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9pPr>
          </a:lstStyle>
          <a:p>
            <a:pPr defTabSz="844083" eaLnBrk="1" hangingPunct="1">
              <a:defRPr/>
            </a:pPr>
            <a:r>
              <a:rPr lang="fr-FR" altLang="fr-FR" sz="3323" kern="0" dirty="0">
                <a:solidFill>
                  <a:srgbClr val="FFFFFF"/>
                </a:solidFill>
                <a:latin typeface="Arial"/>
              </a:rPr>
              <a:t>Vous pouvez agir!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C8D2F2-198E-4BDF-B8E7-770354429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68B4F355-865C-4D5F-842A-6F9EB5079060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F4C69F0D-8EA2-45C6-B108-39439F64E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216" y="1101969"/>
            <a:ext cx="8028843" cy="65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defTabSz="844083" eaLnBrk="1" hangingPunct="1">
              <a:defRPr/>
            </a:pPr>
            <a:r>
              <a:rPr lang="fr-FR" sz="2954" kern="0" dirty="0">
                <a:solidFill>
                  <a:srgbClr val="990033"/>
                </a:solidFill>
                <a:latin typeface="Arial"/>
              </a:rPr>
              <a:t>L’agence de l’eau Seine Normandie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F7678BC-6A9A-4785-8D31-4C5229613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508" y="2032489"/>
            <a:ext cx="7577504" cy="43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9pPr>
          </a:lstStyle>
          <a:p>
            <a:pPr marL="316531" indent="-316531" algn="just" defTabSz="844083" eaLnBrk="1" fontAlgn="base" hangingPunct="1">
              <a:spcAft>
                <a:spcPts val="1108"/>
              </a:spcAft>
              <a:defRPr/>
            </a:pPr>
            <a:r>
              <a:rPr lang="fr-FR" altLang="fr-FR" sz="2215" dirty="0">
                <a:solidFill>
                  <a:srgbClr val="00589A"/>
                </a:solidFill>
                <a:latin typeface="Arial"/>
              </a:rPr>
              <a:t>Etablissement public 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  <a:defRPr/>
            </a:pPr>
            <a:r>
              <a:rPr lang="fr-FR" altLang="fr-FR" sz="2215" dirty="0">
                <a:solidFill>
                  <a:srgbClr val="00589A"/>
                </a:solidFill>
                <a:latin typeface="Arial"/>
              </a:rPr>
              <a:t>Créée par la loi du 16/12/1964</a:t>
            </a:r>
            <a:endParaRPr lang="fr-FR" altLang="fr-FR" sz="2215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Tahoma" pitchFamily="34" charset="0"/>
            </a:endParaRPr>
          </a:p>
          <a:p>
            <a:pPr marL="316531" indent="-316531" algn="just" defTabSz="844083" eaLnBrk="1" fontAlgn="base" hangingPunct="1">
              <a:spcAft>
                <a:spcPts val="1108"/>
              </a:spcAft>
              <a:defRPr/>
            </a:pPr>
            <a:r>
              <a:rPr lang="fr-FR" altLang="fr-FR" sz="2215" dirty="0">
                <a:solidFill>
                  <a:srgbClr val="00589A"/>
                </a:solidFill>
              </a:rPr>
              <a:t>Sous tutelle des ministères de l’Ecologie et des Finances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  <a:defRPr/>
            </a:pPr>
            <a:r>
              <a:rPr lang="fr-FR" altLang="fr-FR" sz="2215" dirty="0">
                <a:solidFill>
                  <a:srgbClr val="00589A"/>
                </a:solidFill>
              </a:rPr>
              <a:t>Une gestion de l’eau décentralisée au niveau des grands bassins hydrographiques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  <a:defRPr/>
            </a:pPr>
            <a:r>
              <a:rPr lang="fr-FR" altLang="fr-FR" sz="2215" dirty="0">
                <a:solidFill>
                  <a:srgbClr val="00589A"/>
                </a:solidFill>
              </a:rPr>
              <a:t>Politique de l’eau solidaire à l’échelle du bassin, et au plus près des acteurs locaux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6CFF7A-AEF9-4FCA-A316-3118671605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13E30D8D-4A0E-41DB-AEA5-120CDC526319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48D8822-D238-47BB-A6C4-160093F90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216" y="1101969"/>
            <a:ext cx="8028843" cy="65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defTabSz="844083" eaLnBrk="1" hangingPunct="1">
              <a:defRPr/>
            </a:pPr>
            <a:r>
              <a:rPr lang="fr-FR" sz="2954" kern="0" dirty="0">
                <a:solidFill>
                  <a:srgbClr val="990033"/>
                </a:solidFill>
                <a:latin typeface="Arial"/>
              </a:rPr>
              <a:t>Les missions de l’agence de l’eau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FBE1B32-B23A-4A31-B6C7-B3304B6CB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508" y="2099897"/>
            <a:ext cx="7577504" cy="405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9pPr>
          </a:lstStyle>
          <a:p>
            <a:pPr marL="316531" indent="-316531" algn="just" defTabSz="844083" fontAlgn="base">
              <a:spcAft>
                <a:spcPct val="0"/>
              </a:spcAft>
              <a:defRPr/>
            </a:pPr>
            <a:r>
              <a:rPr lang="fr-FR" sz="2215" dirty="0">
                <a:solidFill>
                  <a:srgbClr val="00589A"/>
                </a:solidFill>
              </a:rPr>
              <a:t>Mise en œuvre de la politique publique de l’eau, sur principe de la gestion concertée par BV, avec pour objectif final l’atteinte du bon état</a:t>
            </a:r>
          </a:p>
          <a:p>
            <a:pPr marL="316531" indent="-316531" algn="just" defTabSz="844083" fontAlgn="base">
              <a:spcAft>
                <a:spcPct val="0"/>
              </a:spcAft>
              <a:defRPr/>
            </a:pPr>
            <a:r>
              <a:rPr lang="fr-FR" sz="2215" dirty="0">
                <a:solidFill>
                  <a:srgbClr val="00589A"/>
                </a:solidFill>
              </a:rPr>
              <a:t>Mise en œuvre des objectifs et dispositions du SDAGE et des SAGE</a:t>
            </a:r>
          </a:p>
          <a:p>
            <a:pPr marL="316531" indent="-316531" algn="just" defTabSz="844083" fontAlgn="base">
              <a:spcAft>
                <a:spcPct val="0"/>
              </a:spcAft>
              <a:defRPr/>
            </a:pPr>
            <a:r>
              <a:rPr lang="fr-FR" sz="2215" dirty="0">
                <a:solidFill>
                  <a:srgbClr val="00589A"/>
                </a:solidFill>
              </a:rPr>
              <a:t>Déclinaison opérationnelle locale via les plans d’actions territoriaux</a:t>
            </a:r>
          </a:p>
          <a:p>
            <a:pPr marL="0" indent="0" algn="just" defTabSz="844083" fontAlgn="base">
              <a:spcAft>
                <a:spcPct val="0"/>
              </a:spcAft>
              <a:buNone/>
              <a:defRPr/>
            </a:pPr>
            <a:endParaRPr lang="fr-FR" sz="2215" dirty="0">
              <a:solidFill>
                <a:srgbClr val="00589A"/>
              </a:solidFill>
            </a:endParaRPr>
          </a:p>
          <a:p>
            <a:pPr marL="0" indent="0" algn="just" defTabSz="844083" fontAlgn="base">
              <a:spcAft>
                <a:spcPct val="0"/>
              </a:spcAft>
              <a:buNone/>
              <a:defRPr/>
            </a:pPr>
            <a:r>
              <a:rPr lang="fr-FR" sz="2215" dirty="0">
                <a:solidFill>
                  <a:srgbClr val="00589A"/>
                </a:solidFill>
              </a:rPr>
              <a:t>Un partenaire technique et financier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94F085-51A7-490C-A3BA-0A83FC12AC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72B369FF-BA4A-48BF-BB3A-9A052D4AB108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10C7D75-0334-48C0-A37B-ED211E0BC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216" y="1101969"/>
            <a:ext cx="8028843" cy="65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defTabSz="844083" eaLnBrk="1" hangingPunct="1">
              <a:defRPr/>
            </a:pPr>
            <a:r>
              <a:rPr lang="fr-FR" sz="2954" kern="0" dirty="0">
                <a:solidFill>
                  <a:srgbClr val="990033"/>
                </a:solidFill>
                <a:latin typeface="Arial"/>
              </a:rPr>
              <a:t>Les moyens de l’agence de l’eau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16A60FE-FD28-480E-9962-FE6219654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508" y="2233247"/>
            <a:ext cx="7577504" cy="365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9pPr>
          </a:lstStyle>
          <a:p>
            <a:pPr marL="316531" indent="-316531" algn="just" defTabSz="844083" fontAlgn="base">
              <a:spcAft>
                <a:spcPct val="0"/>
              </a:spcAft>
              <a:defRPr/>
            </a:pPr>
            <a:r>
              <a:rPr lang="fr-FR" altLang="fr-FR" sz="2215" dirty="0">
                <a:solidFill>
                  <a:srgbClr val="00589A"/>
                </a:solidFill>
              </a:rPr>
              <a:t>Favoriser les actions et ouvrages </a:t>
            </a:r>
            <a:r>
              <a:rPr lang="fr-FR" altLang="fr-FR" sz="2215" dirty="0" err="1">
                <a:solidFill>
                  <a:srgbClr val="00589A"/>
                </a:solidFill>
              </a:rPr>
              <a:t>contribuants</a:t>
            </a:r>
            <a:r>
              <a:rPr lang="fr-FR" altLang="fr-FR" sz="2215" dirty="0">
                <a:solidFill>
                  <a:srgbClr val="00589A"/>
                </a:solidFill>
              </a:rPr>
              <a:t> à préserver la ressource et les milieux aquatiques, à lutter contre les pollutions, à assurer l’AEP, la régulation des crues tout en respectant le </a:t>
            </a:r>
            <a:r>
              <a:rPr lang="fr-FR" altLang="fr-FR" sz="2215" dirty="0" err="1">
                <a:solidFill>
                  <a:srgbClr val="00589A"/>
                </a:solidFill>
              </a:rPr>
              <a:t>dvpt</a:t>
            </a:r>
            <a:r>
              <a:rPr lang="fr-FR" altLang="fr-FR" sz="2215" dirty="0">
                <a:solidFill>
                  <a:srgbClr val="00589A"/>
                </a:solidFill>
              </a:rPr>
              <a:t> durable des activités économiques </a:t>
            </a:r>
          </a:p>
          <a:p>
            <a:pPr marL="0" indent="0" algn="just" defTabSz="844083" fontAlgn="base">
              <a:spcAft>
                <a:spcPct val="0"/>
              </a:spcAft>
              <a:buNone/>
              <a:defRPr/>
            </a:pPr>
            <a:endParaRPr lang="fr-FR" altLang="fr-FR" sz="2215" dirty="0">
              <a:solidFill>
                <a:srgbClr val="00589A"/>
              </a:solidFill>
            </a:endParaRPr>
          </a:p>
          <a:p>
            <a:pPr marL="316531" indent="-316531" algn="just" defTabSz="844083" fontAlgn="base">
              <a:spcAft>
                <a:spcPct val="0"/>
              </a:spcAft>
              <a:defRPr/>
            </a:pPr>
            <a:r>
              <a:rPr lang="fr-FR" altLang="fr-FR" sz="2215" dirty="0">
                <a:solidFill>
                  <a:srgbClr val="00589A"/>
                </a:solidFill>
              </a:rPr>
              <a:t>Pour ce faire, elle perçoit, auprès des usagers, des </a:t>
            </a:r>
            <a:r>
              <a:rPr lang="fr-FR" altLang="fr-FR" sz="2215" b="1" dirty="0">
                <a:solidFill>
                  <a:srgbClr val="00589A"/>
                </a:solidFill>
              </a:rPr>
              <a:t>redevances</a:t>
            </a:r>
            <a:r>
              <a:rPr lang="fr-FR" altLang="fr-FR" sz="2215" dirty="0">
                <a:solidFill>
                  <a:srgbClr val="00589A"/>
                </a:solidFill>
              </a:rPr>
              <a:t> et les redistribue sous forme </a:t>
            </a:r>
            <a:r>
              <a:rPr lang="fr-FR" altLang="fr-FR" sz="2215" b="1" dirty="0">
                <a:solidFill>
                  <a:srgbClr val="00589A"/>
                </a:solidFill>
              </a:rPr>
              <a:t>d'aides</a:t>
            </a:r>
            <a:r>
              <a:rPr lang="fr-FR" altLang="fr-FR" sz="2215" dirty="0">
                <a:solidFill>
                  <a:srgbClr val="00589A"/>
                </a:solidFill>
              </a:rPr>
              <a:t> aux usagers ou aux associations qui entreprennent des actions de protection du milieu naturel. </a:t>
            </a: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05401F-C217-4775-BFF6-B07232792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4597C43D-7B2B-4291-A766-75FC392F5BCB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02A85E9-0BA9-45A4-AF41-282EC04D4631}"/>
              </a:ext>
            </a:extLst>
          </p:cNvPr>
          <p:cNvSpPr txBox="1">
            <a:spLocks/>
          </p:cNvSpPr>
          <p:nvPr/>
        </p:nvSpPr>
        <p:spPr bwMode="auto">
          <a:xfrm>
            <a:off x="1115159" y="1434612"/>
            <a:ext cx="6589834" cy="83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l" defTabSz="844083">
              <a:defRPr/>
            </a:pPr>
            <a:r>
              <a:rPr lang="fr-FR" sz="3139" kern="0" dirty="0">
                <a:solidFill>
                  <a:srgbClr val="00CC00"/>
                </a:solidFill>
                <a:latin typeface="Garamond"/>
              </a:rPr>
              <a:t>Les 5 priorités pour les 6 ans à venir</a:t>
            </a: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2330BC08-FEEB-4D1E-8F5F-445900051F96}"/>
              </a:ext>
            </a:extLst>
          </p:cNvPr>
          <p:cNvSpPr txBox="1">
            <a:spLocks/>
          </p:cNvSpPr>
          <p:nvPr/>
        </p:nvSpPr>
        <p:spPr bwMode="auto">
          <a:xfrm>
            <a:off x="1182566" y="2099897"/>
            <a:ext cx="7378211" cy="451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rgbClr val="0071E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rgbClr val="0071E2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0071E2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9pPr>
          </a:lstStyle>
          <a:p>
            <a:pPr algn="just" defTabSz="844083">
              <a:spcBef>
                <a:spcPts val="0"/>
              </a:spcBef>
              <a:defRPr/>
            </a:pPr>
            <a:r>
              <a:rPr lang="fr-FR" sz="1662" kern="0" dirty="0">
                <a:latin typeface="Arial"/>
              </a:rPr>
              <a:t>Priorité 1: L’ atteinte des </a:t>
            </a:r>
            <a:r>
              <a:rPr lang="fr-FR" sz="1662" b="1" kern="0" dirty="0">
                <a:latin typeface="Arial"/>
              </a:rPr>
              <a:t>objectifs de bon état des masses d’eau </a:t>
            </a:r>
            <a:r>
              <a:rPr lang="fr-FR" sz="1662" kern="0" dirty="0">
                <a:latin typeface="Arial"/>
              </a:rPr>
              <a:t>conformément au SDAGE</a:t>
            </a:r>
          </a:p>
          <a:p>
            <a:pPr algn="just" defTabSz="844083">
              <a:spcBef>
                <a:spcPts val="0"/>
              </a:spcBef>
              <a:defRPr/>
            </a:pPr>
            <a:r>
              <a:rPr lang="fr-FR" sz="1292" kern="0" dirty="0">
                <a:solidFill>
                  <a:srgbClr val="000000"/>
                </a:solidFill>
                <a:latin typeface="Arial"/>
              </a:rPr>
              <a:t>Réduction à la source des pollutions, réduction des rejets d’EU</a:t>
            </a:r>
          </a:p>
          <a:p>
            <a:pPr algn="just" defTabSz="844083">
              <a:spcBef>
                <a:spcPts val="0"/>
              </a:spcBef>
              <a:defRPr/>
            </a:pPr>
            <a:r>
              <a:rPr lang="fr-FR" sz="1292" kern="0" dirty="0">
                <a:solidFill>
                  <a:srgbClr val="000000"/>
                </a:solidFill>
                <a:latin typeface="Arial"/>
              </a:rPr>
              <a:t> par temps de pluie, objectif zéro rejet d’eau pluviale…</a:t>
            </a:r>
          </a:p>
          <a:p>
            <a:pPr algn="just" defTabSz="844083">
              <a:spcBef>
                <a:spcPts val="0"/>
              </a:spcBef>
              <a:defRPr/>
            </a:pPr>
            <a:endParaRPr lang="fr-FR" sz="1292" b="1" kern="0" dirty="0">
              <a:solidFill>
                <a:srgbClr val="000000"/>
              </a:solidFill>
              <a:latin typeface="Arial"/>
            </a:endParaRPr>
          </a:p>
          <a:p>
            <a:pPr algn="just" defTabSz="844083">
              <a:spcBef>
                <a:spcPts val="0"/>
              </a:spcBef>
              <a:defRPr/>
            </a:pPr>
            <a:r>
              <a:rPr lang="fr-FR" sz="1662" kern="0" dirty="0">
                <a:latin typeface="Arial"/>
              </a:rPr>
              <a:t>Priorité 2: L’ adaptation au </a:t>
            </a:r>
            <a:r>
              <a:rPr lang="fr-FR" sz="1662" b="1" kern="0" dirty="0">
                <a:latin typeface="Arial"/>
              </a:rPr>
              <a:t>changement climatique</a:t>
            </a:r>
          </a:p>
          <a:p>
            <a:pPr algn="just" defTabSz="844083">
              <a:spcBef>
                <a:spcPts val="0"/>
              </a:spcBef>
              <a:defRPr/>
            </a:pPr>
            <a:r>
              <a:rPr lang="fr-FR" sz="1292" kern="0" dirty="0">
                <a:solidFill>
                  <a:srgbClr val="000000"/>
                </a:solidFill>
                <a:latin typeface="Arial"/>
              </a:rPr>
              <a:t>Préservation des zones humides, gestion à la source des eaux de pluie…</a:t>
            </a:r>
          </a:p>
          <a:p>
            <a:pPr algn="just" defTabSz="844083">
              <a:spcBef>
                <a:spcPts val="0"/>
              </a:spcBef>
              <a:defRPr/>
            </a:pPr>
            <a:endParaRPr lang="fr-FR" sz="1292" b="1" kern="0" dirty="0">
              <a:solidFill>
                <a:srgbClr val="000000"/>
              </a:solidFill>
              <a:latin typeface="Arial"/>
            </a:endParaRPr>
          </a:p>
          <a:p>
            <a:pPr algn="just" defTabSz="844083">
              <a:spcBef>
                <a:spcPts val="0"/>
              </a:spcBef>
              <a:defRPr/>
            </a:pPr>
            <a:r>
              <a:rPr lang="fr-FR" sz="1662" kern="0" dirty="0">
                <a:latin typeface="Arial"/>
              </a:rPr>
              <a:t>Priorité 3: La </a:t>
            </a:r>
            <a:r>
              <a:rPr lang="fr-FR" sz="1662" b="1" kern="0" dirty="0">
                <a:latin typeface="Arial"/>
              </a:rPr>
              <a:t>reconquête</a:t>
            </a:r>
            <a:r>
              <a:rPr lang="fr-FR" sz="1662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sz="1662" b="1" kern="0" dirty="0">
                <a:latin typeface="Arial"/>
              </a:rPr>
              <a:t>de la biodiversité</a:t>
            </a:r>
          </a:p>
          <a:p>
            <a:pPr algn="just" defTabSz="844083">
              <a:spcBef>
                <a:spcPts val="0"/>
              </a:spcBef>
              <a:defRPr/>
            </a:pPr>
            <a:r>
              <a:rPr lang="fr-FR" sz="1292" kern="0" dirty="0">
                <a:solidFill>
                  <a:srgbClr val="000000"/>
                </a:solidFill>
                <a:latin typeface="Arial"/>
              </a:rPr>
              <a:t>Préserver les trames vertes et bleues, restaurer et protéger les habitats, développer la gestion à la source des eaux pluviales par la mise en place d’espaces végétalisées en ville…</a:t>
            </a:r>
          </a:p>
          <a:p>
            <a:pPr algn="just" defTabSz="844083">
              <a:spcBef>
                <a:spcPts val="0"/>
              </a:spcBef>
              <a:defRPr/>
            </a:pPr>
            <a:endParaRPr lang="fr-FR" sz="1292" b="1" kern="0" dirty="0">
              <a:solidFill>
                <a:srgbClr val="000000"/>
              </a:solidFill>
              <a:latin typeface="Arial"/>
            </a:endParaRPr>
          </a:p>
          <a:p>
            <a:pPr algn="just" defTabSz="844083">
              <a:spcBef>
                <a:spcPts val="0"/>
              </a:spcBef>
              <a:defRPr/>
            </a:pPr>
            <a:r>
              <a:rPr lang="fr-FR" sz="1662" kern="0" dirty="0">
                <a:latin typeface="Arial"/>
              </a:rPr>
              <a:t>Priorité 4: La mobilisation des acteurs et la </a:t>
            </a:r>
            <a:r>
              <a:rPr lang="fr-FR" sz="1662" b="1" kern="0" dirty="0">
                <a:latin typeface="Arial"/>
              </a:rPr>
              <a:t>solidarité aux territoires ruraux</a:t>
            </a:r>
          </a:p>
          <a:p>
            <a:pPr algn="just" defTabSz="844083">
              <a:spcBef>
                <a:spcPts val="0"/>
              </a:spcBef>
              <a:defRPr/>
            </a:pPr>
            <a:r>
              <a:rPr lang="fr-FR" sz="1292" kern="0" dirty="0">
                <a:solidFill>
                  <a:srgbClr val="000000"/>
                </a:solidFill>
                <a:latin typeface="Arial"/>
              </a:rPr>
              <a:t>En zone de revitalisation rurale, sécurisation de l’alimentation en eau, lutte contre les fuites, renouvellement de réseaux</a:t>
            </a:r>
          </a:p>
          <a:p>
            <a:pPr algn="just" defTabSz="844083">
              <a:spcBef>
                <a:spcPts val="0"/>
              </a:spcBef>
              <a:defRPr/>
            </a:pPr>
            <a:endParaRPr lang="fr-FR" sz="1292" b="1" kern="0" dirty="0">
              <a:solidFill>
                <a:srgbClr val="000000"/>
              </a:solidFill>
              <a:latin typeface="Arial"/>
            </a:endParaRPr>
          </a:p>
          <a:p>
            <a:pPr algn="just" defTabSz="844083">
              <a:spcBef>
                <a:spcPts val="0"/>
              </a:spcBef>
              <a:defRPr/>
            </a:pPr>
            <a:r>
              <a:rPr lang="fr-FR" sz="1662" kern="0" dirty="0">
                <a:latin typeface="Arial"/>
              </a:rPr>
              <a:t>Priorité 5: La protection de la </a:t>
            </a:r>
            <a:r>
              <a:rPr lang="fr-FR" sz="1662" b="1" kern="0" dirty="0">
                <a:latin typeface="Arial"/>
              </a:rPr>
              <a:t>santé publique</a:t>
            </a:r>
          </a:p>
          <a:p>
            <a:pPr algn="just" defTabSz="844083">
              <a:spcBef>
                <a:spcPts val="0"/>
              </a:spcBef>
              <a:defRPr/>
            </a:pPr>
            <a:r>
              <a:rPr lang="fr-FR" sz="1292" kern="0" dirty="0">
                <a:solidFill>
                  <a:srgbClr val="000000"/>
                </a:solidFill>
                <a:latin typeface="Arial"/>
              </a:rPr>
              <a:t>Réduction des émissions de substances dangereuses, résorption des pollutions dans les zones de captage d’eau potable et zones sensibles…</a:t>
            </a:r>
          </a:p>
        </p:txBody>
      </p:sp>
      <p:pic>
        <p:nvPicPr>
          <p:cNvPr id="9221" name="Picture 2" descr="R:\Service Communication\Public\OUTILS COMM 11E PROGRAMME\logo 11e et masque ppt\AESN_LogotypePEC20142019_Vecto.jpg">
            <a:extLst>
              <a:ext uri="{FF2B5EF4-FFF2-40B4-BE49-F238E27FC236}">
                <a16:creationId xmlns:a16="http://schemas.microsoft.com/office/drawing/2014/main" id="{8CBEED47-F862-4CC8-9D21-392DED264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t="14758" r="6226" b="16719"/>
          <a:stretch>
            <a:fillRect/>
          </a:stretch>
        </p:blipFill>
        <p:spPr bwMode="auto">
          <a:xfrm>
            <a:off x="6566390" y="2564423"/>
            <a:ext cx="2510203" cy="120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4DFB6340-2D59-46EE-BF46-3EC421324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566" y="1044820"/>
            <a:ext cx="7829550" cy="65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l" defTabSz="844083" eaLnBrk="1" hangingPunct="1">
              <a:defRPr/>
            </a:pPr>
            <a:r>
              <a:rPr lang="fr-FR" sz="2954" kern="0" dirty="0">
                <a:solidFill>
                  <a:srgbClr val="990033"/>
                </a:solidFill>
                <a:latin typeface="Arial"/>
              </a:rPr>
              <a:t>Le 11</a:t>
            </a:r>
            <a:r>
              <a:rPr lang="fr-FR" sz="2954" kern="0" baseline="30000" dirty="0">
                <a:solidFill>
                  <a:srgbClr val="990033"/>
                </a:solidFill>
                <a:latin typeface="Arial"/>
              </a:rPr>
              <a:t>ème</a:t>
            </a:r>
            <a:r>
              <a:rPr lang="fr-FR" sz="2954" kern="0" dirty="0">
                <a:solidFill>
                  <a:srgbClr val="990033"/>
                </a:solidFill>
                <a:latin typeface="Arial"/>
              </a:rPr>
              <a:t> </a:t>
            </a:r>
            <a:r>
              <a:rPr lang="fr-FR" sz="2954" kern="0" dirty="0" err="1">
                <a:solidFill>
                  <a:srgbClr val="990033"/>
                </a:solidFill>
                <a:latin typeface="Arial"/>
              </a:rPr>
              <a:t>pg</a:t>
            </a:r>
            <a:r>
              <a:rPr lang="fr-FR" sz="2954" kern="0" dirty="0">
                <a:solidFill>
                  <a:srgbClr val="990033"/>
                </a:solidFill>
                <a:latin typeface="Arial"/>
              </a:rPr>
              <a:t> d’intervention 2019-2024</a:t>
            </a: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1F1ECA-4370-498D-AF90-1720404C3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F86753BD-6DB9-431D-8198-D2DFA7072667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DE937C6-B4D5-4167-99B1-50B2F7625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216" y="1101969"/>
            <a:ext cx="8028843" cy="65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defTabSz="844083" eaLnBrk="1" hangingPunct="1">
              <a:defRPr/>
            </a:pPr>
            <a:r>
              <a:rPr lang="fr-FR" sz="2954" kern="0" dirty="0">
                <a:solidFill>
                  <a:srgbClr val="990033"/>
                </a:solidFill>
                <a:latin typeface="Arial"/>
              </a:rPr>
              <a:t>Pourquoi se préoccuper des EP en ville?</a:t>
            </a:r>
          </a:p>
        </p:txBody>
      </p:sp>
      <p:grpSp>
        <p:nvGrpSpPr>
          <p:cNvPr id="10244" name="Groupe 1">
            <a:extLst>
              <a:ext uri="{FF2B5EF4-FFF2-40B4-BE49-F238E27FC236}">
                <a16:creationId xmlns:a16="http://schemas.microsoft.com/office/drawing/2014/main" id="{AF132BA1-1FC4-49BA-902D-26FE5BAC485B}"/>
              </a:ext>
            </a:extLst>
          </p:cNvPr>
          <p:cNvGrpSpPr>
            <a:grpSpLocks/>
          </p:cNvGrpSpPr>
          <p:nvPr/>
        </p:nvGrpSpPr>
        <p:grpSpPr bwMode="auto">
          <a:xfrm>
            <a:off x="1182566" y="1701312"/>
            <a:ext cx="4519246" cy="3568211"/>
            <a:chOff x="1352600" y="1900990"/>
            <a:chExt cx="4896768" cy="3866732"/>
          </a:xfrm>
        </p:grpSpPr>
        <p:graphicFrame>
          <p:nvGraphicFramePr>
            <p:cNvPr id="10250" name="Object 2">
              <a:extLst>
                <a:ext uri="{FF2B5EF4-FFF2-40B4-BE49-F238E27FC236}">
                  <a16:creationId xmlns:a16="http://schemas.microsoft.com/office/drawing/2014/main" id="{C071B1E7-61B2-4F20-A91E-E740D6009AB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52600" y="1926889"/>
            <a:ext cx="4798405" cy="38408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Document" r:id="rId4" imgW="5742432" imgH="3768852" progId="Word.Document.8">
                    <p:embed/>
                  </p:oleObj>
                </mc:Choice>
                <mc:Fallback>
                  <p:oleObj name="Document" r:id="rId4" imgW="5742432" imgH="3768852" progId="Word.Document.8">
                    <p:embed/>
                    <p:pic>
                      <p:nvPicPr>
                        <p:cNvPr id="10250" name="Object 2">
                          <a:extLst>
                            <a:ext uri="{FF2B5EF4-FFF2-40B4-BE49-F238E27FC236}">
                              <a16:creationId xmlns:a16="http://schemas.microsoft.com/office/drawing/2014/main" id="{C071B1E7-61B2-4F20-A91E-E740D6009AB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2600" y="1926889"/>
                          <a:ext cx="4798405" cy="384083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51" name="Text Box 5">
              <a:extLst>
                <a:ext uri="{FF2B5EF4-FFF2-40B4-BE49-F238E27FC236}">
                  <a16:creationId xmlns:a16="http://schemas.microsoft.com/office/drawing/2014/main" id="{15A21143-AD40-4E7A-BEA8-AB626695C7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608" y="1900990"/>
              <a:ext cx="4608512" cy="469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71E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71E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71E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9pPr>
            </a:lstStyle>
            <a:p>
              <a:pPr defTabSz="844083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fr-FR" altLang="fr-FR" sz="1108">
                  <a:solidFill>
                    <a:srgbClr val="000000"/>
                  </a:solidFill>
                  <a:cs typeface="Arial" panose="020B0604020202020204" pitchFamily="34" charset="0"/>
                </a:rPr>
                <a:t>Précipitations = Ruissellement + Infiltration + Evapo-Transpiration</a:t>
              </a:r>
            </a:p>
          </p:txBody>
        </p:sp>
        <p:sp>
          <p:nvSpPr>
            <p:cNvPr id="10252" name="ZoneTexte 1">
              <a:extLst>
                <a:ext uri="{FF2B5EF4-FFF2-40B4-BE49-F238E27FC236}">
                  <a16:creationId xmlns:a16="http://schemas.microsoft.com/office/drawing/2014/main" id="{42A67E21-FE0C-4853-AD56-586B7BE6B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0872" y="2276872"/>
              <a:ext cx="2448496" cy="23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71E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71E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71E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844083" eaLnBrk="1" fontAlgn="base" hangingPunct="1">
                <a:spcAft>
                  <a:spcPct val="0"/>
                </a:spcAft>
                <a:buNone/>
              </a:pPr>
              <a:r>
                <a:rPr lang="fr-FR" altLang="fr-FR" sz="1108">
                  <a:solidFill>
                    <a:srgbClr val="000000"/>
                  </a:solidFill>
                  <a:cs typeface="Arial" panose="020B0604020202020204" pitchFamily="34" charset="0"/>
                </a:rPr>
                <a:t>Des modèles qui ont révélé</a:t>
              </a:r>
            </a:p>
            <a:p>
              <a:pPr algn="ctr" defTabSz="844083" eaLnBrk="1" fontAlgn="base" hangingPunct="1">
                <a:spcAft>
                  <a:spcPct val="0"/>
                </a:spcAft>
                <a:buNone/>
              </a:pPr>
              <a:r>
                <a:rPr lang="fr-FR" altLang="fr-FR" sz="1108">
                  <a:solidFill>
                    <a:srgbClr val="000000"/>
                  </a:solidFill>
                  <a:cs typeface="Arial" panose="020B0604020202020204" pitchFamily="34" charset="0"/>
                </a:rPr>
                <a:t>leurs limites</a:t>
              </a:r>
            </a:p>
            <a:p>
              <a:pPr algn="ctr" defTabSz="844083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69000"/>
                <a:buNone/>
              </a:pPr>
              <a:r>
                <a:rPr lang="fr-FR" altLang="fr-FR" sz="1108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</a:p>
            <a:p>
              <a:pPr algn="ctr" defTabSz="844083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69000"/>
                <a:buNone/>
              </a:pPr>
              <a:r>
                <a:rPr lang="fr-FR" altLang="fr-FR" sz="1108" b="1">
                  <a:solidFill>
                    <a:srgbClr val="000000"/>
                  </a:solidFill>
                  <a:cs typeface="Arial" panose="020B0604020202020204" pitchFamily="34" charset="0"/>
                </a:rPr>
                <a:t>Urbanisation</a:t>
              </a:r>
            </a:p>
            <a:p>
              <a:pPr algn="ctr" defTabSz="844083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69000"/>
                <a:buNone/>
              </a:pPr>
              <a:r>
                <a:rPr lang="fr-FR" altLang="fr-FR" sz="1108" b="1">
                  <a:solidFill>
                    <a:srgbClr val="000000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</a:t>
              </a:r>
              <a:r>
                <a:rPr lang="fr-FR" altLang="fr-FR" sz="1108" b="1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</a:p>
            <a:p>
              <a:pPr algn="ctr" defTabSz="844083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69000"/>
                <a:buNone/>
              </a:pPr>
              <a:r>
                <a:rPr lang="fr-FR" altLang="fr-FR" sz="1108" b="1">
                  <a:solidFill>
                    <a:srgbClr val="000000"/>
                  </a:solidFill>
                  <a:cs typeface="Arial" panose="020B0604020202020204" pitchFamily="34" charset="0"/>
                </a:rPr>
                <a:t>Imperméabilisation</a:t>
              </a:r>
              <a:endParaRPr lang="fr-FR" altLang="fr-FR" sz="1108" b="1">
                <a:solidFill>
                  <a:srgbClr val="00FF00"/>
                </a:solidFill>
                <a:cs typeface="Arial" panose="020B0604020202020204" pitchFamily="34" charset="0"/>
              </a:endParaRPr>
            </a:p>
            <a:p>
              <a:pPr algn="ctr" defTabSz="844083" eaLnBrk="1" fontAlgn="base" hangingPunct="1">
                <a:spcBef>
                  <a:spcPts val="554"/>
                </a:spcBef>
                <a:spcAft>
                  <a:spcPct val="0"/>
                </a:spcAft>
                <a:buClr>
                  <a:srgbClr val="808080"/>
                </a:buClr>
                <a:buSzPct val="69000"/>
                <a:buNone/>
              </a:pPr>
              <a:r>
                <a:rPr lang="fr-FR" altLang="fr-FR" sz="1108" b="1">
                  <a:solidFill>
                    <a:srgbClr val="0070C0"/>
                  </a:solidFill>
                  <a:cs typeface="Arial" panose="020B0604020202020204" pitchFamily="34" charset="0"/>
                </a:rPr>
                <a:t>Assainissement</a:t>
              </a:r>
            </a:p>
            <a:p>
              <a:pPr algn="ctr" defTabSz="844083" eaLnBrk="1" fontAlgn="base" hangingPunct="1">
                <a:spcBef>
                  <a:spcPts val="554"/>
                </a:spcBef>
                <a:spcAft>
                  <a:spcPct val="0"/>
                </a:spcAft>
                <a:buClr>
                  <a:srgbClr val="808080"/>
                </a:buClr>
                <a:buSzPct val="69000"/>
                <a:buNone/>
              </a:pPr>
              <a:r>
                <a:rPr lang="fr-FR" altLang="fr-FR" sz="1108" b="1">
                  <a:solidFill>
                    <a:srgbClr val="0070C0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</a:t>
              </a:r>
              <a:r>
                <a:rPr lang="fr-FR" altLang="fr-FR" sz="1108" b="1">
                  <a:solidFill>
                    <a:srgbClr val="0070C0"/>
                  </a:solidFill>
                  <a:cs typeface="Arial" panose="020B0604020202020204" pitchFamily="34" charset="0"/>
                </a:rPr>
                <a:t> </a:t>
              </a:r>
            </a:p>
            <a:p>
              <a:pPr algn="ctr" defTabSz="844083" eaLnBrk="1" fontAlgn="base" hangingPunct="1">
                <a:spcBef>
                  <a:spcPts val="554"/>
                </a:spcBef>
                <a:spcAft>
                  <a:spcPct val="0"/>
                </a:spcAft>
                <a:buClr>
                  <a:srgbClr val="808080"/>
                </a:buClr>
                <a:buSzPct val="69000"/>
                <a:buNone/>
              </a:pPr>
              <a:r>
                <a:rPr lang="fr-FR" altLang="fr-FR" sz="1108" b="1">
                  <a:solidFill>
                    <a:srgbClr val="0070C0"/>
                  </a:solidFill>
                  <a:cs typeface="Arial" panose="020B0604020202020204" pitchFamily="34" charset="0"/>
                </a:rPr>
                <a:t>Collecte et évacuation</a:t>
              </a:r>
            </a:p>
            <a:p>
              <a:pPr algn="ctr" defTabSz="844083" eaLnBrk="1" fontAlgn="base" hangingPunct="1">
                <a:spcBef>
                  <a:spcPts val="554"/>
                </a:spcBef>
                <a:spcAft>
                  <a:spcPct val="0"/>
                </a:spcAft>
                <a:buClr>
                  <a:srgbClr val="808080"/>
                </a:buClr>
                <a:buSzPct val="69000"/>
                <a:buNone/>
              </a:pPr>
              <a:r>
                <a:rPr lang="fr-FR" altLang="fr-FR" sz="1108" b="1">
                  <a:solidFill>
                    <a:srgbClr val="0070C0"/>
                  </a:solidFill>
                  <a:cs typeface="Arial" panose="020B0604020202020204" pitchFamily="34" charset="0"/>
                </a:rPr>
                <a:t>rapide des ruissellements</a:t>
              </a:r>
            </a:p>
          </p:txBody>
        </p:sp>
      </p:grpSp>
      <p:pic>
        <p:nvPicPr>
          <p:cNvPr id="10245" name="Picture 6" descr="hydrogramme">
            <a:extLst>
              <a:ext uri="{FF2B5EF4-FFF2-40B4-BE49-F238E27FC236}">
                <a16:creationId xmlns:a16="http://schemas.microsoft.com/office/drawing/2014/main" id="{2A0DF2A1-1A28-40CC-8BCD-FC18DB6CD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" b="131"/>
          <a:stretch>
            <a:fillRect/>
          </a:stretch>
        </p:blipFill>
        <p:spPr bwMode="auto">
          <a:xfrm>
            <a:off x="5701812" y="1834662"/>
            <a:ext cx="3257550" cy="192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5">
            <a:extLst>
              <a:ext uri="{FF2B5EF4-FFF2-40B4-BE49-F238E27FC236}">
                <a16:creationId xmlns:a16="http://schemas.microsoft.com/office/drawing/2014/main" id="{F547E69D-D69D-428D-A605-FA31C56BF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566" y="5423389"/>
            <a:ext cx="7895492" cy="78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defTabSz="703402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69000"/>
              <a:buNone/>
            </a:pPr>
            <a:r>
              <a:rPr lang="fr-FR" altLang="fr-FR" sz="1292" b="1">
                <a:solidFill>
                  <a:srgbClr val="00589A"/>
                </a:solidFill>
              </a:rPr>
              <a:t>Des fréq et vol importants d’eau</a:t>
            </a:r>
            <a:r>
              <a:rPr lang="fr-FR" altLang="fr-FR" sz="1292">
                <a:solidFill>
                  <a:srgbClr val="00589A"/>
                </a:solidFill>
              </a:rPr>
              <a:t> ruissellée vers les réseaux/step  ou milieux naturels (inondations)</a:t>
            </a:r>
          </a:p>
          <a:p>
            <a:pPr defTabSz="703402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69000"/>
              <a:buNone/>
            </a:pPr>
            <a:r>
              <a:rPr lang="fr-FR" altLang="fr-FR" sz="1292" b="1">
                <a:solidFill>
                  <a:srgbClr val="00589A"/>
                </a:solidFill>
                <a:cs typeface="Arial" panose="020B0604020202020204" pitchFamily="34" charset="0"/>
              </a:rPr>
              <a:t>De grandes quantités de polluants déversés par temps de pluie : matières organiques, métaux lourds, pesticides, HAP, virus, bactéries, ...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E0D4B902-D93C-4797-8C20-768EF51A4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566" y="6220558"/>
            <a:ext cx="7709388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413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4413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4413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4413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4413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13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13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13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13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44083" fontAlgn="base">
              <a:spcBef>
                <a:spcPct val="20000"/>
              </a:spcBef>
              <a:spcAft>
                <a:spcPct val="0"/>
              </a:spcAft>
              <a:tabLst>
                <a:tab pos="407387" algn="l"/>
              </a:tabLst>
              <a:defRPr/>
            </a:pPr>
            <a:r>
              <a:rPr lang="fr-FR" sz="1292" b="1" dirty="0">
                <a:solidFill>
                  <a:srgbClr val="990033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⇨ </a:t>
            </a:r>
            <a:r>
              <a:rPr lang="fr-FR" sz="1292" b="1" dirty="0">
                <a:solidFill>
                  <a:srgbClr val="990033"/>
                </a:solidFill>
                <a:latin typeface="Arial"/>
                <a:cs typeface="Arial" pitchFamily="34" charset="0"/>
              </a:rPr>
              <a:t>Les rejets urbains de temps de pluie responsables de déclassement de cours d’eau et plages!</a:t>
            </a:r>
          </a:p>
        </p:txBody>
      </p:sp>
      <p:pic>
        <p:nvPicPr>
          <p:cNvPr id="10248" name="Picture 3" descr="mortalités piscicoles">
            <a:extLst>
              <a:ext uri="{FF2B5EF4-FFF2-40B4-BE49-F238E27FC236}">
                <a16:creationId xmlns:a16="http://schemas.microsoft.com/office/drawing/2014/main" id="{9F9BF1BD-803C-40A5-AF8B-653BD68DB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8" t="35387" r="220" b="10443"/>
          <a:stretch>
            <a:fillRect/>
          </a:stretch>
        </p:blipFill>
        <p:spPr bwMode="auto">
          <a:xfrm>
            <a:off x="7381143" y="3827585"/>
            <a:ext cx="1578219" cy="143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4" descr="rejet TP">
            <a:extLst>
              <a:ext uri="{FF2B5EF4-FFF2-40B4-BE49-F238E27FC236}">
                <a16:creationId xmlns:a16="http://schemas.microsoft.com/office/drawing/2014/main" id="{1001F66F-4A31-434B-AD16-4134319A4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31232" r="3" b="153"/>
          <a:stretch>
            <a:fillRect/>
          </a:stretch>
        </p:blipFill>
        <p:spPr bwMode="auto">
          <a:xfrm>
            <a:off x="5701812" y="3827585"/>
            <a:ext cx="1628042" cy="143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C7516E-9DDC-4EE5-8B21-AB426973E8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719C8AE7-600E-490D-AC4C-B30F9852A764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60A53B1-1AE4-4104-BDF5-04F8B4D3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316" y="970085"/>
            <a:ext cx="8028843" cy="65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defTabSz="844083" eaLnBrk="1" hangingPunct="1">
              <a:defRPr/>
            </a:pPr>
            <a:r>
              <a:rPr lang="fr-FR" sz="2954" kern="0" dirty="0">
                <a:solidFill>
                  <a:srgbClr val="990033"/>
                </a:solidFill>
                <a:latin typeface="Arial"/>
              </a:rPr>
              <a:t>Pourquoi se préoccuper des EP en ville?</a:t>
            </a:r>
          </a:p>
        </p:txBody>
      </p:sp>
      <p:sp>
        <p:nvSpPr>
          <p:cNvPr id="11268" name="ZoneTexte 33">
            <a:extLst>
              <a:ext uri="{FF2B5EF4-FFF2-40B4-BE49-F238E27FC236}">
                <a16:creationId xmlns:a16="http://schemas.microsoft.com/office/drawing/2014/main" id="{B96BF931-18A7-4C2E-989E-783FAC0C2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423" y="1636836"/>
            <a:ext cx="1197220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algn="ctr"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662" b="1">
                <a:solidFill>
                  <a:srgbClr val="00589A"/>
                </a:solidFill>
              </a:rPr>
              <a:t> </a:t>
            </a:r>
          </a:p>
        </p:txBody>
      </p:sp>
      <p:pic>
        <p:nvPicPr>
          <p:cNvPr id="11269" name="Picture 3">
            <a:extLst>
              <a:ext uri="{FF2B5EF4-FFF2-40B4-BE49-F238E27FC236}">
                <a16:creationId xmlns:a16="http://schemas.microsoft.com/office/drawing/2014/main" id="{073350A2-3DA5-4682-9387-FE493F92F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223" y="1567962"/>
            <a:ext cx="5908431" cy="441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>
            <a:extLst>
              <a:ext uri="{FF2B5EF4-FFF2-40B4-BE49-F238E27FC236}">
                <a16:creationId xmlns:a16="http://schemas.microsoft.com/office/drawing/2014/main" id="{A95B46C7-2243-4570-8B8E-7F66F3B5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58" y="3694235"/>
            <a:ext cx="3560885" cy="274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A48CC8-F282-4B2C-9507-14DF4018B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F6B55ECE-CBE4-4C47-B9AF-5C4E9D6B62BE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7D81185-086E-4A04-9467-5561DDE93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454" y="970085"/>
            <a:ext cx="3081704" cy="65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defTabSz="844083" eaLnBrk="1" hangingPunct="1">
              <a:defRPr/>
            </a:pPr>
            <a:r>
              <a:rPr lang="fr-FR" sz="2954" kern="0" dirty="0">
                <a:solidFill>
                  <a:srgbClr val="990033"/>
                </a:solidFill>
                <a:latin typeface="Arial"/>
              </a:rPr>
              <a:t>Quelles pluies?</a:t>
            </a:r>
          </a:p>
        </p:txBody>
      </p:sp>
      <p:sp>
        <p:nvSpPr>
          <p:cNvPr id="12292" name="ZoneTexte 33">
            <a:extLst>
              <a:ext uri="{FF2B5EF4-FFF2-40B4-BE49-F238E27FC236}">
                <a16:creationId xmlns:a16="http://schemas.microsoft.com/office/drawing/2014/main" id="{FA0F5DCE-2695-49BE-90BF-3A9AFF4EF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423" y="1636836"/>
            <a:ext cx="1197220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algn="ctr"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662" b="1">
                <a:solidFill>
                  <a:srgbClr val="00589A"/>
                </a:solidFill>
              </a:rPr>
              <a:t> 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FB79F63-398F-4112-91AE-3B46186F63BC}"/>
              </a:ext>
            </a:extLst>
          </p:cNvPr>
          <p:cNvSpPr txBox="1">
            <a:spLocks/>
          </p:cNvSpPr>
          <p:nvPr/>
        </p:nvSpPr>
        <p:spPr>
          <a:xfrm>
            <a:off x="2079382" y="6116516"/>
            <a:ext cx="6413988" cy="37638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marL="476250" indent="-4762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5638" indent="-198438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1725613" indent="-4572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2362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2998788" indent="-4572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cs typeface="Arial" pitchFamily="34" charset="0"/>
              </a:defRPr>
            </a:lvl5pPr>
            <a:lvl6pPr marL="3455988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cs typeface="Arial" pitchFamily="34" charset="0"/>
              </a:defRPr>
            </a:lvl6pPr>
            <a:lvl7pPr marL="3913188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cs typeface="Arial" pitchFamily="34" charset="0"/>
              </a:defRPr>
            </a:lvl7pPr>
            <a:lvl8pPr marL="4370388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cs typeface="Arial" pitchFamily="34" charset="0"/>
              </a:defRPr>
            </a:lvl8pPr>
            <a:lvl9pPr marL="4827588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cs typeface="Arial" pitchFamily="34" charset="0"/>
              </a:defRPr>
            </a:lvl9pPr>
          </a:lstStyle>
          <a:p>
            <a:pPr marL="0" indent="0" defTabSz="844083">
              <a:buNone/>
              <a:defRPr/>
            </a:pPr>
            <a:r>
              <a:rPr lang="fr-FR" altLang="fr-FR" sz="1846" b="1" dirty="0">
                <a:solidFill>
                  <a:srgbClr val="000000"/>
                </a:solidFill>
                <a:latin typeface="Garamond"/>
                <a:ea typeface="Arial Unicode MS" panose="020B0604020202020204" pitchFamily="34" charset="-128"/>
                <a:cs typeface="Arial Unicode MS" panose="020B0604020202020204" pitchFamily="34" charset="-128"/>
              </a:rPr>
              <a:t>Concilier la gestion des pluies courantes et des pluies fortes </a:t>
            </a:r>
          </a:p>
        </p:txBody>
      </p:sp>
      <p:pic>
        <p:nvPicPr>
          <p:cNvPr id="12294" name="Image 11">
            <a:extLst>
              <a:ext uri="{FF2B5EF4-FFF2-40B4-BE49-F238E27FC236}">
                <a16:creationId xmlns:a16="http://schemas.microsoft.com/office/drawing/2014/main" id="{41B316C2-3600-4FCD-AB28-503F12F06C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24" y="6021266"/>
            <a:ext cx="567104" cy="4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4AC67F7-2836-4C18-A159-A95AF75911F5}"/>
              </a:ext>
            </a:extLst>
          </p:cNvPr>
          <p:cNvSpPr txBox="1"/>
          <p:nvPr/>
        </p:nvSpPr>
        <p:spPr>
          <a:xfrm>
            <a:off x="7297615" y="4950070"/>
            <a:ext cx="1554774" cy="546945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77" b="1" dirty="0">
                <a:solidFill>
                  <a:srgbClr val="0070C0"/>
                </a:solidFill>
                <a:latin typeface="Garamond"/>
              </a:rPr>
              <a:t>80% du volume annuel !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AA061DF-F869-4314-8CE8-864440FF4D68}"/>
              </a:ext>
            </a:extLst>
          </p:cNvPr>
          <p:cNvSpPr/>
          <p:nvPr/>
        </p:nvSpPr>
        <p:spPr bwMode="auto">
          <a:xfrm>
            <a:off x="7139354" y="1806820"/>
            <a:ext cx="1778977" cy="1398010"/>
          </a:xfrm>
          <a:prstGeom prst="ellipse">
            <a:avLst/>
          </a:prstGeom>
          <a:solidFill>
            <a:srgbClr val="92D050"/>
          </a:solidFill>
          <a:ln>
            <a:solidFill>
              <a:srgbClr val="0088A8"/>
            </a:solidFill>
          </a:ln>
          <a:effectLst/>
          <a:extLst/>
        </p:spPr>
        <p:txBody>
          <a:bodyPr lIns="0" tIns="0" rIns="0" bIns="0"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292" kern="0" dirty="0">
                <a:solidFill>
                  <a:srgbClr val="0070C0"/>
                </a:solidFill>
                <a:latin typeface="Garamond"/>
                <a:sym typeface="Symbol"/>
              </a:rPr>
              <a:t> en Ile de France,</a:t>
            </a:r>
          </a:p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292" b="1" kern="0" dirty="0">
                <a:solidFill>
                  <a:srgbClr val="0070C0"/>
                </a:solidFill>
                <a:latin typeface="Garamond"/>
              </a:rPr>
              <a:t>Infiltrer</a:t>
            </a:r>
          </a:p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292" b="1" kern="0" dirty="0">
                <a:solidFill>
                  <a:srgbClr val="0070C0"/>
                </a:solidFill>
                <a:latin typeface="Garamond"/>
              </a:rPr>
              <a:t>/évaporer</a:t>
            </a:r>
          </a:p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292" b="1" kern="0" dirty="0">
                <a:solidFill>
                  <a:srgbClr val="0070C0"/>
                </a:solidFill>
                <a:latin typeface="Garamond"/>
              </a:rPr>
              <a:t>/réutiliser</a:t>
            </a:r>
          </a:p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292" b="1" kern="0" dirty="0">
                <a:solidFill>
                  <a:srgbClr val="0070C0"/>
                </a:solidFill>
                <a:latin typeface="Garamond"/>
              </a:rPr>
              <a:t>8 - 10  mm en 24h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16F0310-16B4-4DFF-9D02-0B83AA8EB3A5}"/>
              </a:ext>
            </a:extLst>
          </p:cNvPr>
          <p:cNvSpPr/>
          <p:nvPr/>
        </p:nvSpPr>
        <p:spPr bwMode="auto">
          <a:xfrm>
            <a:off x="7139354" y="3506666"/>
            <a:ext cx="1803889" cy="1118407"/>
          </a:xfrm>
          <a:prstGeom prst="ellipse">
            <a:avLst/>
          </a:prstGeom>
          <a:solidFill>
            <a:srgbClr val="92D050"/>
          </a:solidFill>
          <a:ln>
            <a:solidFill>
              <a:srgbClr val="0088A8"/>
            </a:solidFill>
          </a:ln>
          <a:effectLst/>
          <a:extLst/>
        </p:spPr>
        <p:txBody>
          <a:bodyPr lIns="0" tIns="0" rIns="0" bIns="0"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292" b="1" kern="0" dirty="0">
                <a:solidFill>
                  <a:srgbClr val="0070C0"/>
                </a:solidFill>
                <a:latin typeface="Garamond"/>
              </a:rPr>
              <a:t>sans remettre en</a:t>
            </a:r>
          </a:p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292" b="1" kern="0" dirty="0">
                <a:solidFill>
                  <a:srgbClr val="0070C0"/>
                </a:solidFill>
                <a:latin typeface="Garamond"/>
              </a:rPr>
              <a:t> cause les superficies d’aménagements</a:t>
            </a:r>
          </a:p>
        </p:txBody>
      </p:sp>
      <p:grpSp>
        <p:nvGrpSpPr>
          <p:cNvPr id="12298" name="Groupe 1">
            <a:extLst>
              <a:ext uri="{FF2B5EF4-FFF2-40B4-BE49-F238E27FC236}">
                <a16:creationId xmlns:a16="http://schemas.microsoft.com/office/drawing/2014/main" id="{9DAEC4E5-1F93-4CAF-B166-DB7986920B99}"/>
              </a:ext>
            </a:extLst>
          </p:cNvPr>
          <p:cNvGrpSpPr>
            <a:grpSpLocks/>
          </p:cNvGrpSpPr>
          <p:nvPr/>
        </p:nvGrpSpPr>
        <p:grpSpPr bwMode="auto">
          <a:xfrm>
            <a:off x="1411166" y="4692163"/>
            <a:ext cx="5640342" cy="1378737"/>
            <a:chOff x="1456098" y="4688917"/>
            <a:chExt cx="6111503" cy="1493409"/>
          </a:xfrm>
        </p:grpSpPr>
        <p:sp>
          <p:nvSpPr>
            <p:cNvPr id="16" name="Double flèche horizontale 15">
              <a:extLst>
                <a:ext uri="{FF2B5EF4-FFF2-40B4-BE49-F238E27FC236}">
                  <a16:creationId xmlns:a16="http://schemas.microsoft.com/office/drawing/2014/main" id="{0FDD086C-8381-43A2-B306-F82B3B5BEA08}"/>
                </a:ext>
              </a:extLst>
            </p:cNvPr>
            <p:cNvSpPr/>
            <p:nvPr/>
          </p:nvSpPr>
          <p:spPr>
            <a:xfrm>
              <a:off x="1456098" y="4688917"/>
              <a:ext cx="2180041" cy="215868"/>
            </a:xfrm>
            <a:prstGeom prst="left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62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307" name="ZoneTexte 16">
              <a:extLst>
                <a:ext uri="{FF2B5EF4-FFF2-40B4-BE49-F238E27FC236}">
                  <a16:creationId xmlns:a16="http://schemas.microsoft.com/office/drawing/2014/main" id="{0F646A1B-743B-40BE-80DA-C54572F61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6616" y="4797152"/>
              <a:ext cx="2114165" cy="37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71E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71E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71E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9pPr>
            </a:lstStyle>
            <a:p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FR" altLang="fr-FR" sz="1662">
                  <a:solidFill>
                    <a:srgbClr val="C00000"/>
                  </a:solidFill>
                </a:rPr>
                <a:t>Limiter les impacts</a:t>
              </a:r>
            </a:p>
          </p:txBody>
        </p:sp>
        <p:sp>
          <p:nvSpPr>
            <p:cNvPr id="18" name="Double flèche horizontale 17">
              <a:extLst>
                <a:ext uri="{FF2B5EF4-FFF2-40B4-BE49-F238E27FC236}">
                  <a16:creationId xmlns:a16="http://schemas.microsoft.com/office/drawing/2014/main" id="{FBBA1DC9-DCAA-472B-A776-D9A7AB4424E1}"/>
                </a:ext>
              </a:extLst>
            </p:cNvPr>
            <p:cNvSpPr/>
            <p:nvPr/>
          </p:nvSpPr>
          <p:spPr>
            <a:xfrm>
              <a:off x="2556439" y="5157160"/>
              <a:ext cx="2395982" cy="215868"/>
            </a:xfrm>
            <a:prstGeom prst="left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62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309" name="ZoneTexte 18">
              <a:extLst>
                <a:ext uri="{FF2B5EF4-FFF2-40B4-BE49-F238E27FC236}">
                  <a16:creationId xmlns:a16="http://schemas.microsoft.com/office/drawing/2014/main" id="{AB528156-EC07-45DA-B4CF-A25E5D51FF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9929" y="5301208"/>
              <a:ext cx="2795033" cy="37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71E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71E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71E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9pPr>
            </a:lstStyle>
            <a:p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FR" altLang="fr-FR" sz="1662">
                  <a:solidFill>
                    <a:srgbClr val="C00000"/>
                  </a:solidFill>
                </a:rPr>
                <a:t>Limiter les débordements</a:t>
              </a:r>
            </a:p>
          </p:txBody>
        </p:sp>
        <p:sp>
          <p:nvSpPr>
            <p:cNvPr id="20" name="Double flèche horizontale 19">
              <a:extLst>
                <a:ext uri="{FF2B5EF4-FFF2-40B4-BE49-F238E27FC236}">
                  <a16:creationId xmlns:a16="http://schemas.microsoft.com/office/drawing/2014/main" id="{81FD741F-4B1F-4D1C-9D20-EF20163CC8CE}"/>
                </a:ext>
              </a:extLst>
            </p:cNvPr>
            <p:cNvSpPr/>
            <p:nvPr/>
          </p:nvSpPr>
          <p:spPr>
            <a:xfrm>
              <a:off x="2556439" y="5661910"/>
              <a:ext cx="3693209" cy="215868"/>
            </a:xfrm>
            <a:prstGeom prst="left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62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311" name="ZoneTexte 20">
              <a:extLst>
                <a:ext uri="{FF2B5EF4-FFF2-40B4-BE49-F238E27FC236}">
                  <a16:creationId xmlns:a16="http://schemas.microsoft.com/office/drawing/2014/main" id="{435BE0B6-85D6-405E-8954-9BD70661CD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1381" y="5805264"/>
              <a:ext cx="4926220" cy="37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71E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71E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71E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9pPr>
            </a:lstStyle>
            <a:p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FR" altLang="fr-FR" sz="1662">
                  <a:solidFill>
                    <a:srgbClr val="C00000"/>
                  </a:solidFill>
                </a:rPr>
                <a:t>Prévenir l’aggravation des risques inondations</a:t>
              </a:r>
            </a:p>
          </p:txBody>
        </p:sp>
      </p:grpSp>
      <p:grpSp>
        <p:nvGrpSpPr>
          <p:cNvPr id="12299" name="Groupe 5">
            <a:extLst>
              <a:ext uri="{FF2B5EF4-FFF2-40B4-BE49-F238E27FC236}">
                <a16:creationId xmlns:a16="http://schemas.microsoft.com/office/drawing/2014/main" id="{46E64ECD-B892-4630-92F5-ADFB40C55FE6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1235320"/>
            <a:ext cx="5514243" cy="3456842"/>
            <a:chOff x="1403648" y="908720"/>
            <a:chExt cx="5973522" cy="3744416"/>
          </a:xfrm>
        </p:grpSpPr>
        <p:grpSp>
          <p:nvGrpSpPr>
            <p:cNvPr id="12300" name="Groupe 3">
              <a:extLst>
                <a:ext uri="{FF2B5EF4-FFF2-40B4-BE49-F238E27FC236}">
                  <a16:creationId xmlns:a16="http://schemas.microsoft.com/office/drawing/2014/main" id="{B02F24FB-C528-40B1-B622-287468F315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3648" y="980728"/>
              <a:ext cx="5973522" cy="3672408"/>
              <a:chOff x="1403648" y="980728"/>
              <a:chExt cx="5973522" cy="3672408"/>
            </a:xfrm>
          </p:grpSpPr>
          <p:pic>
            <p:nvPicPr>
              <p:cNvPr id="12302" name="Picture 2">
                <a:extLst>
                  <a:ext uri="{FF2B5EF4-FFF2-40B4-BE49-F238E27FC236}">
                    <a16:creationId xmlns:a16="http://schemas.microsoft.com/office/drawing/2014/main" id="{3450868B-46E0-4B55-9C69-DC477A0BA3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1358411"/>
                <a:ext cx="5973522" cy="3294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303" name="Groupe 2">
                <a:extLst>
                  <a:ext uri="{FF2B5EF4-FFF2-40B4-BE49-F238E27FC236}">
                    <a16:creationId xmlns:a16="http://schemas.microsoft.com/office/drawing/2014/main" id="{F6DAF63D-F768-460C-8181-7A566340D3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48122" y="980728"/>
                <a:ext cx="2069532" cy="526399"/>
                <a:chOff x="1748122" y="980728"/>
                <a:chExt cx="2069532" cy="526399"/>
              </a:xfrm>
            </p:grpSpPr>
            <p:sp>
              <p:nvSpPr>
                <p:cNvPr id="25" name="Flèche vers le bas 24">
                  <a:extLst>
                    <a:ext uri="{FF2B5EF4-FFF2-40B4-BE49-F238E27FC236}">
                      <a16:creationId xmlns:a16="http://schemas.microsoft.com/office/drawing/2014/main" id="{96FF4DBC-116F-458C-84BE-ED2B052753F4}"/>
                    </a:ext>
                  </a:extLst>
                </p:cNvPr>
                <p:cNvSpPr/>
                <p:nvPr/>
              </p:nvSpPr>
              <p:spPr>
                <a:xfrm>
                  <a:off x="1748122" y="1048401"/>
                  <a:ext cx="179380" cy="458726"/>
                </a:xfrm>
                <a:prstGeom prst="downArrow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84408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fr-FR" sz="1662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2305" name="ZoneTexte 25">
                  <a:extLst>
                    <a:ext uri="{FF2B5EF4-FFF2-40B4-BE49-F238E27FC236}">
                      <a16:creationId xmlns:a16="http://schemas.microsoft.com/office/drawing/2014/main" id="{AF21D0CA-9B48-4E28-A72B-A7A5384AAD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10611" y="980728"/>
                  <a:ext cx="1907043" cy="3770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rgbClr val="0071E2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rgbClr val="0071E2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rgbClr val="0071E2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rgbClr val="0071E2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rgbClr val="0071E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0071E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0071E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0071E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0071E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844083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fr-FR" altLang="fr-FR" sz="1662">
                      <a:solidFill>
                        <a:srgbClr val="C00000"/>
                      </a:solidFill>
                    </a:rPr>
                    <a:t>Pluies courantes</a:t>
                  </a:r>
                </a:p>
              </p:txBody>
            </p:sp>
          </p:grpSp>
        </p:grpSp>
        <p:sp>
          <p:nvSpPr>
            <p:cNvPr id="27" name="Rectangle à coins arrondis 26">
              <a:extLst>
                <a:ext uri="{FF2B5EF4-FFF2-40B4-BE49-F238E27FC236}">
                  <a16:creationId xmlns:a16="http://schemas.microsoft.com/office/drawing/2014/main" id="{F214F861-BB16-4ACC-A87C-5F6DBEF72F52}"/>
                </a:ext>
              </a:extLst>
            </p:cNvPr>
            <p:cNvSpPr/>
            <p:nvPr/>
          </p:nvSpPr>
          <p:spPr>
            <a:xfrm>
              <a:off x="1403648" y="908720"/>
              <a:ext cx="1242963" cy="3128548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62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82810" y="1413266"/>
            <a:ext cx="2623542" cy="4215259"/>
            <a:chOff x="3531107" y="2009978"/>
            <a:chExt cx="3731260" cy="5995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31107" y="2009978"/>
              <a:ext cx="3731054" cy="56618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43350" y="7029449"/>
              <a:ext cx="2926080" cy="975360"/>
            </a:xfrm>
            <a:custGeom>
              <a:avLst/>
              <a:gdLst/>
              <a:ahLst/>
              <a:cxnLst/>
              <a:rect l="l" t="t" r="r" b="b"/>
              <a:pathLst>
                <a:path w="2926079" h="975359">
                  <a:moveTo>
                    <a:pt x="2926079" y="0"/>
                  </a:moveTo>
                  <a:lnTo>
                    <a:pt x="0" y="0"/>
                  </a:lnTo>
                  <a:lnTo>
                    <a:pt x="0" y="975360"/>
                  </a:lnTo>
                  <a:lnTo>
                    <a:pt x="2926079" y="975360"/>
                  </a:lnTo>
                  <a:lnTo>
                    <a:pt x="29260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772668" y="4942583"/>
            <a:ext cx="2057400" cy="618597"/>
          </a:xfrm>
          <a:prstGeom prst="rect">
            <a:avLst/>
          </a:prstGeom>
          <a:ln w="19811">
            <a:solidFill>
              <a:srgbClr val="FF0000"/>
            </a:solidFill>
          </a:ln>
        </p:spPr>
        <p:txBody>
          <a:bodyPr vert="horz" wrap="square" lIns="0" tIns="6697" rIns="0" bIns="0" rtlCol="0">
            <a:spAutoFit/>
          </a:bodyPr>
          <a:lstStyle/>
          <a:p>
            <a:pPr marL="657201" marR="291990" indent="-296009" defTabSz="642915">
              <a:lnSpc>
                <a:spcPct val="102099"/>
              </a:lnSpc>
              <a:spcBef>
                <a:spcPts val="53"/>
              </a:spcBef>
            </a:pP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CAPTEUR</a:t>
            </a:r>
            <a:r>
              <a:rPr sz="984" b="1" spc="-4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DE</a:t>
            </a:r>
            <a:r>
              <a:rPr sz="984" b="1" spc="-1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MESURE </a:t>
            </a:r>
            <a:r>
              <a:rPr sz="984" b="1" spc="-23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DE</a:t>
            </a:r>
            <a:r>
              <a:rPr sz="984" b="1" spc="23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NIVEAU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642915">
              <a:spcBef>
                <a:spcPts val="18"/>
              </a:spcBef>
            </a:pP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D’UN</a:t>
            </a:r>
            <a:r>
              <a:rPr sz="984" b="1" spc="-2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7" dirty="0">
                <a:solidFill>
                  <a:prstClr val="black"/>
                </a:solidFill>
                <a:latin typeface="Times New Roman"/>
                <a:cs typeface="Times New Roman"/>
              </a:rPr>
              <a:t>BASSIN</a:t>
            </a:r>
            <a:r>
              <a:rPr sz="984" b="1" spc="-2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DE</a:t>
            </a:r>
            <a:r>
              <a:rPr sz="984" b="1" spc="-1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7" dirty="0">
                <a:solidFill>
                  <a:prstClr val="black"/>
                </a:solidFill>
                <a:latin typeface="Times New Roman"/>
                <a:cs typeface="Times New Roman"/>
              </a:rPr>
              <a:t>RETENUE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642915">
              <a:spcBef>
                <a:spcPts val="18"/>
              </a:spcBef>
            </a:pPr>
            <a:r>
              <a:rPr sz="984" b="1" spc="4" dirty="0">
                <a:solidFill>
                  <a:prstClr val="black"/>
                </a:solidFill>
                <a:latin typeface="Times New Roman"/>
                <a:cs typeface="Times New Roman"/>
              </a:rPr>
              <a:t>(Vitesse</a:t>
            </a:r>
            <a:r>
              <a:rPr sz="984" b="1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7" dirty="0">
                <a:solidFill>
                  <a:prstClr val="black"/>
                </a:solidFill>
                <a:latin typeface="Times New Roman"/>
                <a:cs typeface="Times New Roman"/>
              </a:rPr>
              <a:t>de</a:t>
            </a:r>
            <a:r>
              <a:rPr sz="984" b="1" spc="-2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7" dirty="0">
                <a:solidFill>
                  <a:prstClr val="black"/>
                </a:solidFill>
                <a:latin typeface="Times New Roman"/>
                <a:cs typeface="Times New Roman"/>
              </a:rPr>
              <a:t>remplissage)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765524" y="1557516"/>
            <a:ext cx="3377208" cy="3392388"/>
            <a:chOff x="3933190" y="2215133"/>
            <a:chExt cx="4803140" cy="4824730"/>
          </a:xfrm>
        </p:grpSpPr>
        <p:sp>
          <p:nvSpPr>
            <p:cNvPr id="7" name="object 7"/>
            <p:cNvSpPr/>
            <p:nvPr/>
          </p:nvSpPr>
          <p:spPr>
            <a:xfrm>
              <a:off x="3943350" y="4469129"/>
              <a:ext cx="1228725" cy="2560320"/>
            </a:xfrm>
            <a:custGeom>
              <a:avLst/>
              <a:gdLst/>
              <a:ahLst/>
              <a:cxnLst/>
              <a:rect l="l" t="t" r="r" b="b"/>
              <a:pathLst>
                <a:path w="1228725" h="2560320">
                  <a:moveTo>
                    <a:pt x="0" y="198882"/>
                  </a:moveTo>
                  <a:lnTo>
                    <a:pt x="4974" y="153275"/>
                  </a:lnTo>
                  <a:lnTo>
                    <a:pt x="19141" y="111411"/>
                  </a:lnTo>
                  <a:lnTo>
                    <a:pt x="41367" y="74484"/>
                  </a:lnTo>
                  <a:lnTo>
                    <a:pt x="70521" y="43687"/>
                  </a:lnTo>
                  <a:lnTo>
                    <a:pt x="105469" y="20211"/>
                  </a:lnTo>
                  <a:lnTo>
                    <a:pt x="145077" y="5251"/>
                  </a:lnTo>
                  <a:lnTo>
                    <a:pt x="188213" y="0"/>
                  </a:lnTo>
                  <a:lnTo>
                    <a:pt x="231350" y="5251"/>
                  </a:lnTo>
                  <a:lnTo>
                    <a:pt x="270958" y="20211"/>
                  </a:lnTo>
                  <a:lnTo>
                    <a:pt x="305906" y="43687"/>
                  </a:lnTo>
                  <a:lnTo>
                    <a:pt x="335060" y="74484"/>
                  </a:lnTo>
                  <a:lnTo>
                    <a:pt x="357286" y="111411"/>
                  </a:lnTo>
                  <a:lnTo>
                    <a:pt x="371453" y="153275"/>
                  </a:lnTo>
                  <a:lnTo>
                    <a:pt x="376427" y="198882"/>
                  </a:lnTo>
                  <a:lnTo>
                    <a:pt x="371453" y="244488"/>
                  </a:lnTo>
                  <a:lnTo>
                    <a:pt x="357286" y="286352"/>
                  </a:lnTo>
                  <a:lnTo>
                    <a:pt x="335060" y="323279"/>
                  </a:lnTo>
                  <a:lnTo>
                    <a:pt x="305906" y="354076"/>
                  </a:lnTo>
                  <a:lnTo>
                    <a:pt x="270958" y="377552"/>
                  </a:lnTo>
                  <a:lnTo>
                    <a:pt x="231350" y="392512"/>
                  </a:lnTo>
                  <a:lnTo>
                    <a:pt x="188213" y="397764"/>
                  </a:lnTo>
                  <a:lnTo>
                    <a:pt x="145077" y="392512"/>
                  </a:lnTo>
                  <a:lnTo>
                    <a:pt x="105469" y="377552"/>
                  </a:lnTo>
                  <a:lnTo>
                    <a:pt x="70521" y="354076"/>
                  </a:lnTo>
                  <a:lnTo>
                    <a:pt x="41367" y="323279"/>
                  </a:lnTo>
                  <a:lnTo>
                    <a:pt x="19141" y="286352"/>
                  </a:lnTo>
                  <a:lnTo>
                    <a:pt x="4974" y="244488"/>
                  </a:lnTo>
                  <a:lnTo>
                    <a:pt x="0" y="198882"/>
                  </a:lnTo>
                  <a:close/>
                </a:path>
                <a:path w="1228725" h="2560320">
                  <a:moveTo>
                    <a:pt x="1228344" y="2560320"/>
                  </a:moveTo>
                  <a:lnTo>
                    <a:pt x="202691" y="408432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218426" y="2215133"/>
              <a:ext cx="1518285" cy="326390"/>
            </a:xfrm>
            <a:custGeom>
              <a:avLst/>
              <a:gdLst/>
              <a:ahLst/>
              <a:cxnLst/>
              <a:rect l="l" t="t" r="r" b="b"/>
              <a:pathLst>
                <a:path w="1518284" h="326389">
                  <a:moveTo>
                    <a:pt x="1517903" y="0"/>
                  </a:moveTo>
                  <a:lnTo>
                    <a:pt x="0" y="0"/>
                  </a:lnTo>
                  <a:lnTo>
                    <a:pt x="0" y="326135"/>
                  </a:lnTo>
                  <a:lnTo>
                    <a:pt x="1517903" y="326135"/>
                  </a:lnTo>
                  <a:lnTo>
                    <a:pt x="15179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075456" y="1557515"/>
            <a:ext cx="1067544" cy="161371"/>
          </a:xfrm>
          <a:prstGeom prst="rect">
            <a:avLst/>
          </a:prstGeom>
          <a:ln w="19811">
            <a:solidFill>
              <a:srgbClr val="FF0000"/>
            </a:solidFill>
          </a:ln>
        </p:spPr>
        <p:txBody>
          <a:bodyPr vert="horz" wrap="square" lIns="0" tIns="9823" rIns="0" bIns="0" rtlCol="0">
            <a:spAutoFit/>
          </a:bodyPr>
          <a:lstStyle/>
          <a:p>
            <a:pPr marL="122779" defTabSz="642915">
              <a:spcBef>
                <a:spcPts val="77"/>
              </a:spcBef>
            </a:pP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ABRI</a:t>
            </a:r>
            <a:r>
              <a:rPr sz="984" b="1" spc="-4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CHALET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768988" y="907601"/>
            <a:ext cx="4004965" cy="5429696"/>
            <a:chOff x="6782561" y="1290810"/>
            <a:chExt cx="5695950" cy="7722234"/>
          </a:xfrm>
        </p:grpSpPr>
        <p:sp>
          <p:nvSpPr>
            <p:cNvPr id="11" name="object 11"/>
            <p:cNvSpPr/>
            <p:nvPr/>
          </p:nvSpPr>
          <p:spPr>
            <a:xfrm>
              <a:off x="6782561" y="2515108"/>
              <a:ext cx="955675" cy="727710"/>
            </a:xfrm>
            <a:custGeom>
              <a:avLst/>
              <a:gdLst/>
              <a:ahLst/>
              <a:cxnLst/>
              <a:rect l="l" t="t" r="r" b="b"/>
              <a:pathLst>
                <a:path w="955675" h="727710">
                  <a:moveTo>
                    <a:pt x="86614" y="594995"/>
                  </a:moveTo>
                  <a:lnTo>
                    <a:pt x="80518" y="596392"/>
                  </a:lnTo>
                  <a:lnTo>
                    <a:pt x="77597" y="601091"/>
                  </a:lnTo>
                  <a:lnTo>
                    <a:pt x="0" y="727201"/>
                  </a:lnTo>
                  <a:lnTo>
                    <a:pt x="30279" y="718566"/>
                  </a:lnTo>
                  <a:lnTo>
                    <a:pt x="27813" y="718566"/>
                  </a:lnTo>
                  <a:lnTo>
                    <a:pt x="15748" y="702818"/>
                  </a:lnTo>
                  <a:lnTo>
                    <a:pt x="57902" y="670882"/>
                  </a:lnTo>
                  <a:lnTo>
                    <a:pt x="94488" y="611377"/>
                  </a:lnTo>
                  <a:lnTo>
                    <a:pt x="97409" y="606806"/>
                  </a:lnTo>
                  <a:lnTo>
                    <a:pt x="95885" y="600710"/>
                  </a:lnTo>
                  <a:lnTo>
                    <a:pt x="91186" y="597789"/>
                  </a:lnTo>
                  <a:lnTo>
                    <a:pt x="86614" y="594995"/>
                  </a:lnTo>
                  <a:close/>
                </a:path>
                <a:path w="955675" h="727710">
                  <a:moveTo>
                    <a:pt x="57902" y="670882"/>
                  </a:moveTo>
                  <a:lnTo>
                    <a:pt x="15748" y="702818"/>
                  </a:lnTo>
                  <a:lnTo>
                    <a:pt x="27813" y="718566"/>
                  </a:lnTo>
                  <a:lnTo>
                    <a:pt x="31333" y="715899"/>
                  </a:lnTo>
                  <a:lnTo>
                    <a:pt x="30226" y="715899"/>
                  </a:lnTo>
                  <a:lnTo>
                    <a:pt x="19050" y="701167"/>
                  </a:lnTo>
                  <a:lnTo>
                    <a:pt x="43586" y="694167"/>
                  </a:lnTo>
                  <a:lnTo>
                    <a:pt x="57902" y="670882"/>
                  </a:lnTo>
                  <a:close/>
                </a:path>
                <a:path w="955675" h="727710">
                  <a:moveTo>
                    <a:pt x="142240" y="666115"/>
                  </a:moveTo>
                  <a:lnTo>
                    <a:pt x="137033" y="667512"/>
                  </a:lnTo>
                  <a:lnTo>
                    <a:pt x="69934" y="686652"/>
                  </a:lnTo>
                  <a:lnTo>
                    <a:pt x="27813" y="718566"/>
                  </a:lnTo>
                  <a:lnTo>
                    <a:pt x="30279" y="718566"/>
                  </a:lnTo>
                  <a:lnTo>
                    <a:pt x="142494" y="686562"/>
                  </a:lnTo>
                  <a:lnTo>
                    <a:pt x="147701" y="685165"/>
                  </a:lnTo>
                  <a:lnTo>
                    <a:pt x="150749" y="679703"/>
                  </a:lnTo>
                  <a:lnTo>
                    <a:pt x="149225" y="674370"/>
                  </a:lnTo>
                  <a:lnTo>
                    <a:pt x="147828" y="669163"/>
                  </a:lnTo>
                  <a:lnTo>
                    <a:pt x="142240" y="666115"/>
                  </a:lnTo>
                  <a:close/>
                </a:path>
                <a:path w="955675" h="727710">
                  <a:moveTo>
                    <a:pt x="43586" y="694167"/>
                  </a:moveTo>
                  <a:lnTo>
                    <a:pt x="19050" y="701167"/>
                  </a:lnTo>
                  <a:lnTo>
                    <a:pt x="30226" y="715899"/>
                  </a:lnTo>
                  <a:lnTo>
                    <a:pt x="43586" y="694167"/>
                  </a:lnTo>
                  <a:close/>
                </a:path>
                <a:path w="955675" h="727710">
                  <a:moveTo>
                    <a:pt x="69934" y="686652"/>
                  </a:moveTo>
                  <a:lnTo>
                    <a:pt x="43586" y="694167"/>
                  </a:lnTo>
                  <a:lnTo>
                    <a:pt x="30226" y="715899"/>
                  </a:lnTo>
                  <a:lnTo>
                    <a:pt x="31333" y="715899"/>
                  </a:lnTo>
                  <a:lnTo>
                    <a:pt x="69934" y="686652"/>
                  </a:lnTo>
                  <a:close/>
                </a:path>
                <a:path w="955675" h="727710">
                  <a:moveTo>
                    <a:pt x="943483" y="0"/>
                  </a:moveTo>
                  <a:lnTo>
                    <a:pt x="57902" y="670882"/>
                  </a:lnTo>
                  <a:lnTo>
                    <a:pt x="43586" y="694167"/>
                  </a:lnTo>
                  <a:lnTo>
                    <a:pt x="69934" y="686652"/>
                  </a:lnTo>
                  <a:lnTo>
                    <a:pt x="955421" y="15748"/>
                  </a:lnTo>
                  <a:lnTo>
                    <a:pt x="9434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61119" y="1290810"/>
              <a:ext cx="3454884" cy="522279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346186" y="1291590"/>
              <a:ext cx="1516380" cy="326390"/>
            </a:xfrm>
            <a:custGeom>
              <a:avLst/>
              <a:gdLst/>
              <a:ahLst/>
              <a:cxnLst/>
              <a:rect l="l" t="t" r="r" b="b"/>
              <a:pathLst>
                <a:path w="1516379" h="326390">
                  <a:moveTo>
                    <a:pt x="1516379" y="0"/>
                  </a:moveTo>
                  <a:lnTo>
                    <a:pt x="0" y="0"/>
                  </a:lnTo>
                  <a:lnTo>
                    <a:pt x="0" y="326135"/>
                  </a:lnTo>
                  <a:lnTo>
                    <a:pt x="1516379" y="326135"/>
                  </a:lnTo>
                  <a:lnTo>
                    <a:pt x="1516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29116" y="6611112"/>
              <a:ext cx="3549396" cy="240182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868411" y="908149"/>
            <a:ext cx="1066205" cy="161371"/>
          </a:xfrm>
          <a:prstGeom prst="rect">
            <a:avLst/>
          </a:prstGeom>
          <a:ln w="19811">
            <a:solidFill>
              <a:srgbClr val="FF0000"/>
            </a:solidFill>
          </a:ln>
        </p:spPr>
        <p:txBody>
          <a:bodyPr vert="horz" wrap="square" lIns="0" tIns="9823" rIns="0" bIns="0" rtlCol="0">
            <a:spAutoFit/>
          </a:bodyPr>
          <a:lstStyle/>
          <a:p>
            <a:pPr marL="157603" defTabSz="642915">
              <a:spcBef>
                <a:spcPts val="77"/>
              </a:spcBef>
            </a:pP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AUTOMATE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292982" y="1121748"/>
            <a:ext cx="1845766" cy="2760166"/>
            <a:chOff x="7527797" y="1595374"/>
            <a:chExt cx="2625090" cy="3925570"/>
          </a:xfrm>
        </p:grpSpPr>
        <p:sp>
          <p:nvSpPr>
            <p:cNvPr id="17" name="object 17"/>
            <p:cNvSpPr/>
            <p:nvPr/>
          </p:nvSpPr>
          <p:spPr>
            <a:xfrm>
              <a:off x="9263252" y="1595374"/>
              <a:ext cx="889635" cy="781050"/>
            </a:xfrm>
            <a:custGeom>
              <a:avLst/>
              <a:gdLst/>
              <a:ahLst/>
              <a:cxnLst/>
              <a:rect l="l" t="t" r="r" b="b"/>
              <a:pathLst>
                <a:path w="889634" h="781050">
                  <a:moveTo>
                    <a:pt x="828123" y="735076"/>
                  </a:moveTo>
                  <a:lnTo>
                    <a:pt x="807212" y="758951"/>
                  </a:lnTo>
                  <a:lnTo>
                    <a:pt x="889635" y="780542"/>
                  </a:lnTo>
                  <a:lnTo>
                    <a:pt x="874466" y="743457"/>
                  </a:lnTo>
                  <a:lnTo>
                    <a:pt x="837692" y="743457"/>
                  </a:lnTo>
                  <a:lnTo>
                    <a:pt x="828123" y="735076"/>
                  </a:lnTo>
                  <a:close/>
                </a:path>
                <a:path w="889634" h="781050">
                  <a:moveTo>
                    <a:pt x="836483" y="725530"/>
                  </a:moveTo>
                  <a:lnTo>
                    <a:pt x="828123" y="735076"/>
                  </a:lnTo>
                  <a:lnTo>
                    <a:pt x="837692" y="743457"/>
                  </a:lnTo>
                  <a:lnTo>
                    <a:pt x="846074" y="733932"/>
                  </a:lnTo>
                  <a:lnTo>
                    <a:pt x="836483" y="725530"/>
                  </a:lnTo>
                  <a:close/>
                </a:path>
                <a:path w="889634" h="781050">
                  <a:moveTo>
                    <a:pt x="857376" y="701675"/>
                  </a:moveTo>
                  <a:lnTo>
                    <a:pt x="836483" y="725530"/>
                  </a:lnTo>
                  <a:lnTo>
                    <a:pt x="846074" y="733932"/>
                  </a:lnTo>
                  <a:lnTo>
                    <a:pt x="837692" y="743457"/>
                  </a:lnTo>
                  <a:lnTo>
                    <a:pt x="874466" y="743457"/>
                  </a:lnTo>
                  <a:lnTo>
                    <a:pt x="857376" y="701675"/>
                  </a:lnTo>
                  <a:close/>
                </a:path>
                <a:path w="889634" h="781050">
                  <a:moveTo>
                    <a:pt x="8381" y="0"/>
                  </a:moveTo>
                  <a:lnTo>
                    <a:pt x="0" y="9651"/>
                  </a:lnTo>
                  <a:lnTo>
                    <a:pt x="828123" y="735076"/>
                  </a:lnTo>
                  <a:lnTo>
                    <a:pt x="836483" y="725530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7527797" y="4979670"/>
              <a:ext cx="1626235" cy="541020"/>
            </a:xfrm>
            <a:custGeom>
              <a:avLst/>
              <a:gdLst/>
              <a:ahLst/>
              <a:cxnLst/>
              <a:rect l="l" t="t" r="r" b="b"/>
              <a:pathLst>
                <a:path w="1626234" h="541020">
                  <a:moveTo>
                    <a:pt x="1626107" y="0"/>
                  </a:moveTo>
                  <a:lnTo>
                    <a:pt x="0" y="0"/>
                  </a:lnTo>
                  <a:lnTo>
                    <a:pt x="0" y="541020"/>
                  </a:lnTo>
                  <a:lnTo>
                    <a:pt x="1626107" y="541020"/>
                  </a:lnTo>
                  <a:lnTo>
                    <a:pt x="1626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292983" y="3501331"/>
            <a:ext cx="1143446" cy="306266"/>
          </a:xfrm>
          <a:prstGeom prst="rect">
            <a:avLst/>
          </a:prstGeom>
          <a:ln w="19811">
            <a:solidFill>
              <a:srgbClr val="FF0000"/>
            </a:solidFill>
          </a:ln>
        </p:spPr>
        <p:txBody>
          <a:bodyPr vert="horz" wrap="square" lIns="0" tIns="6251" rIns="0" bIns="0" rtlCol="0">
            <a:spAutoFit/>
          </a:bodyPr>
          <a:lstStyle/>
          <a:p>
            <a:pPr marL="81704" marR="74560" indent="143316" defTabSz="642915">
              <a:lnSpc>
                <a:spcPct val="102099"/>
              </a:lnSpc>
              <a:spcBef>
                <a:spcPts val="49"/>
              </a:spcBef>
            </a:pPr>
            <a:r>
              <a:rPr sz="984" b="1" spc="14" dirty="0">
                <a:solidFill>
                  <a:prstClr val="black"/>
                </a:solidFill>
                <a:latin typeface="Times New Roman"/>
                <a:cs typeface="Times New Roman"/>
              </a:rPr>
              <a:t>MOYEN </a:t>
            </a: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DE </a:t>
            </a:r>
            <a:r>
              <a:rPr sz="984" b="1" spc="1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7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984" b="1" spc="14" dirty="0">
                <a:solidFill>
                  <a:prstClr val="black"/>
                </a:solidFill>
                <a:latin typeface="Times New Roman"/>
                <a:cs typeface="Times New Roman"/>
              </a:rPr>
              <a:t>RANSM</a:t>
            </a:r>
            <a:r>
              <a:rPr sz="984" b="1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SS</a:t>
            </a:r>
            <a:r>
              <a:rPr sz="984" b="1" spc="-7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84" b="1" spc="7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984" b="1" spc="14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212973" y="3134587"/>
            <a:ext cx="2470397" cy="2115443"/>
            <a:chOff x="7414006" y="4458080"/>
            <a:chExt cx="3513454" cy="3008630"/>
          </a:xfrm>
        </p:grpSpPr>
        <p:sp>
          <p:nvSpPr>
            <p:cNvPr id="21" name="object 21"/>
            <p:cNvSpPr/>
            <p:nvPr/>
          </p:nvSpPr>
          <p:spPr>
            <a:xfrm>
              <a:off x="9161653" y="4458080"/>
              <a:ext cx="1765935" cy="645795"/>
            </a:xfrm>
            <a:custGeom>
              <a:avLst/>
              <a:gdLst/>
              <a:ahLst/>
              <a:cxnLst/>
              <a:rect l="l" t="t" r="r" b="b"/>
              <a:pathLst>
                <a:path w="1765934" h="645795">
                  <a:moveTo>
                    <a:pt x="1691537" y="29906"/>
                  </a:moveTo>
                  <a:lnTo>
                    <a:pt x="0" y="633730"/>
                  </a:lnTo>
                  <a:lnTo>
                    <a:pt x="4318" y="645668"/>
                  </a:lnTo>
                  <a:lnTo>
                    <a:pt x="1695811" y="41860"/>
                  </a:lnTo>
                  <a:lnTo>
                    <a:pt x="1691537" y="29906"/>
                  </a:lnTo>
                  <a:close/>
                </a:path>
                <a:path w="1765934" h="645795">
                  <a:moveTo>
                    <a:pt x="1750695" y="25654"/>
                  </a:moveTo>
                  <a:lnTo>
                    <a:pt x="1703451" y="25654"/>
                  </a:lnTo>
                  <a:lnTo>
                    <a:pt x="1707769" y="37592"/>
                  </a:lnTo>
                  <a:lnTo>
                    <a:pt x="1695811" y="41860"/>
                  </a:lnTo>
                  <a:lnTo>
                    <a:pt x="1706499" y="71755"/>
                  </a:lnTo>
                  <a:lnTo>
                    <a:pt x="1750695" y="25654"/>
                  </a:lnTo>
                  <a:close/>
                </a:path>
                <a:path w="1765934" h="645795">
                  <a:moveTo>
                    <a:pt x="1703451" y="25654"/>
                  </a:moveTo>
                  <a:lnTo>
                    <a:pt x="1691537" y="29906"/>
                  </a:lnTo>
                  <a:lnTo>
                    <a:pt x="1695811" y="41860"/>
                  </a:lnTo>
                  <a:lnTo>
                    <a:pt x="1707769" y="37592"/>
                  </a:lnTo>
                  <a:lnTo>
                    <a:pt x="1703451" y="25654"/>
                  </a:lnTo>
                  <a:close/>
                </a:path>
                <a:path w="1765934" h="645795">
                  <a:moveTo>
                    <a:pt x="1680845" y="0"/>
                  </a:moveTo>
                  <a:lnTo>
                    <a:pt x="1691537" y="29906"/>
                  </a:lnTo>
                  <a:lnTo>
                    <a:pt x="1703451" y="25654"/>
                  </a:lnTo>
                  <a:lnTo>
                    <a:pt x="1750695" y="25654"/>
                  </a:lnTo>
                  <a:lnTo>
                    <a:pt x="1765427" y="10287"/>
                  </a:lnTo>
                  <a:lnTo>
                    <a:pt x="168084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424166" y="7131557"/>
              <a:ext cx="2710180" cy="325120"/>
            </a:xfrm>
            <a:custGeom>
              <a:avLst/>
              <a:gdLst/>
              <a:ahLst/>
              <a:cxnLst/>
              <a:rect l="l" t="t" r="r" b="b"/>
              <a:pathLst>
                <a:path w="2710179" h="325120">
                  <a:moveTo>
                    <a:pt x="2709672" y="0"/>
                  </a:moveTo>
                  <a:lnTo>
                    <a:pt x="0" y="0"/>
                  </a:lnTo>
                  <a:lnTo>
                    <a:pt x="0" y="324612"/>
                  </a:lnTo>
                  <a:lnTo>
                    <a:pt x="2709672" y="324612"/>
                  </a:lnTo>
                  <a:lnTo>
                    <a:pt x="27096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424166" y="7131557"/>
              <a:ext cx="2710180" cy="325120"/>
            </a:xfrm>
            <a:custGeom>
              <a:avLst/>
              <a:gdLst/>
              <a:ahLst/>
              <a:cxnLst/>
              <a:rect l="l" t="t" r="r" b="b"/>
              <a:pathLst>
                <a:path w="2710179" h="325120">
                  <a:moveTo>
                    <a:pt x="0" y="324612"/>
                  </a:moveTo>
                  <a:lnTo>
                    <a:pt x="2709672" y="324612"/>
                  </a:lnTo>
                  <a:lnTo>
                    <a:pt x="2709672" y="0"/>
                  </a:lnTo>
                  <a:lnTo>
                    <a:pt x="0" y="0"/>
                  </a:lnTo>
                  <a:lnTo>
                    <a:pt x="0" y="324612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336024" y="5012590"/>
            <a:ext cx="1673423" cy="162723"/>
          </a:xfrm>
          <a:prstGeom prst="rect">
            <a:avLst/>
          </a:prstGeom>
        </p:spPr>
        <p:txBody>
          <a:bodyPr vert="horz" wrap="square" lIns="0" tIns="11162" rIns="0" bIns="0" rtlCol="0">
            <a:spAutoFit/>
          </a:bodyPr>
          <a:lstStyle/>
          <a:p>
            <a:pPr marL="8929" defTabSz="642915">
              <a:spcBef>
                <a:spcPts val="88"/>
              </a:spcBef>
            </a:pP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GROUPE</a:t>
            </a:r>
            <a:r>
              <a:rPr sz="984" b="1" spc="-5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SERVO-</a:t>
            </a:r>
            <a:r>
              <a:rPr sz="984" b="1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MOTEUR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50745" y="3860839"/>
            <a:ext cx="7247334" cy="2492722"/>
            <a:chOff x="356615" y="5490971"/>
            <a:chExt cx="10307320" cy="3545204"/>
          </a:xfrm>
        </p:grpSpPr>
        <p:sp>
          <p:nvSpPr>
            <p:cNvPr id="26" name="object 26"/>
            <p:cNvSpPr/>
            <p:nvPr/>
          </p:nvSpPr>
          <p:spPr>
            <a:xfrm>
              <a:off x="10085832" y="7328788"/>
              <a:ext cx="577850" cy="168275"/>
            </a:xfrm>
            <a:custGeom>
              <a:avLst/>
              <a:gdLst/>
              <a:ahLst/>
              <a:cxnLst/>
              <a:rect l="l" t="t" r="r" b="b"/>
              <a:pathLst>
                <a:path w="577850" h="168275">
                  <a:moveTo>
                    <a:pt x="502076" y="137252"/>
                  </a:moveTo>
                  <a:lnTo>
                    <a:pt x="494411" y="168021"/>
                  </a:lnTo>
                  <a:lnTo>
                    <a:pt x="577596" y="149479"/>
                  </a:lnTo>
                  <a:lnTo>
                    <a:pt x="566900" y="140335"/>
                  </a:lnTo>
                  <a:lnTo>
                    <a:pt x="514476" y="140335"/>
                  </a:lnTo>
                  <a:lnTo>
                    <a:pt x="502076" y="137252"/>
                  </a:lnTo>
                  <a:close/>
                </a:path>
                <a:path w="577850" h="168275">
                  <a:moveTo>
                    <a:pt x="505145" y="124935"/>
                  </a:moveTo>
                  <a:lnTo>
                    <a:pt x="502076" y="137252"/>
                  </a:lnTo>
                  <a:lnTo>
                    <a:pt x="514476" y="140335"/>
                  </a:lnTo>
                  <a:lnTo>
                    <a:pt x="517525" y="128016"/>
                  </a:lnTo>
                  <a:lnTo>
                    <a:pt x="505145" y="124935"/>
                  </a:lnTo>
                  <a:close/>
                </a:path>
                <a:path w="577850" h="168275">
                  <a:moveTo>
                    <a:pt x="512825" y="94107"/>
                  </a:moveTo>
                  <a:lnTo>
                    <a:pt x="505145" y="124935"/>
                  </a:lnTo>
                  <a:lnTo>
                    <a:pt x="517525" y="128016"/>
                  </a:lnTo>
                  <a:lnTo>
                    <a:pt x="514476" y="140335"/>
                  </a:lnTo>
                  <a:lnTo>
                    <a:pt x="566900" y="140335"/>
                  </a:lnTo>
                  <a:lnTo>
                    <a:pt x="512825" y="94107"/>
                  </a:lnTo>
                  <a:close/>
                </a:path>
                <a:path w="577850" h="168275">
                  <a:moveTo>
                    <a:pt x="3048" y="0"/>
                  </a:moveTo>
                  <a:lnTo>
                    <a:pt x="0" y="12446"/>
                  </a:lnTo>
                  <a:lnTo>
                    <a:pt x="502076" y="137252"/>
                  </a:lnTo>
                  <a:lnTo>
                    <a:pt x="505145" y="124935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615" y="5490971"/>
              <a:ext cx="2987040" cy="3544824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627578" y="1062865"/>
            <a:ext cx="2995464" cy="111265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314314" marR="3572" indent="-305831" defTabSz="642915">
              <a:lnSpc>
                <a:spcPct val="100400"/>
              </a:lnSpc>
              <a:spcBef>
                <a:spcPts val="70"/>
              </a:spcBef>
            </a:pPr>
            <a:r>
              <a:rPr sz="3586" spc="7" dirty="0">
                <a:solidFill>
                  <a:prstClr val="black"/>
                </a:solidFill>
                <a:latin typeface="Arial MT"/>
                <a:cs typeface="Arial MT"/>
              </a:rPr>
              <a:t>Le</a:t>
            </a:r>
            <a:r>
              <a:rPr sz="3586" spc="-2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3586" spc="11" dirty="0">
                <a:solidFill>
                  <a:prstClr val="black"/>
                </a:solidFill>
                <a:latin typeface="Arial MT"/>
                <a:cs typeface="Arial MT"/>
              </a:rPr>
              <a:t>système</a:t>
            </a:r>
            <a:r>
              <a:rPr sz="3586" spc="-3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3586" spc="7" dirty="0">
                <a:solidFill>
                  <a:prstClr val="black"/>
                </a:solidFill>
                <a:latin typeface="Arial MT"/>
                <a:cs typeface="Arial MT"/>
              </a:rPr>
              <a:t>de </a:t>
            </a:r>
            <a:r>
              <a:rPr sz="3586" spc="-98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3586" spc="4" dirty="0">
                <a:solidFill>
                  <a:prstClr val="black"/>
                </a:solidFill>
                <a:latin typeface="Arial MT"/>
                <a:cs typeface="Arial MT"/>
              </a:rPr>
              <a:t>Télégestion</a:t>
            </a:r>
            <a:endParaRPr sz="3586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00872" y="5950922"/>
            <a:ext cx="1440359" cy="306716"/>
          </a:xfrm>
          <a:prstGeom prst="rect">
            <a:avLst/>
          </a:prstGeom>
          <a:ln w="19811">
            <a:solidFill>
              <a:srgbClr val="FF0000"/>
            </a:solidFill>
          </a:ln>
        </p:spPr>
        <p:txBody>
          <a:bodyPr vert="horz" wrap="square" lIns="0" tIns="6697" rIns="0" bIns="0" rtlCol="0">
            <a:spAutoFit/>
          </a:bodyPr>
          <a:lstStyle/>
          <a:p>
            <a:pPr marL="161175" marR="142870" indent="49558" defTabSz="642915">
              <a:lnSpc>
                <a:spcPct val="102099"/>
              </a:lnSpc>
              <a:spcBef>
                <a:spcPts val="53"/>
              </a:spcBef>
            </a:pP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REGULA</a:t>
            </a:r>
            <a:r>
              <a:rPr sz="984" b="1" spc="4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984" b="1" spc="-7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84" b="1" spc="7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984" b="1" spc="14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84" b="1" spc="-2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7" dirty="0">
                <a:solidFill>
                  <a:prstClr val="black"/>
                </a:solidFill>
                <a:latin typeface="Times New Roman"/>
                <a:cs typeface="Times New Roman"/>
              </a:rPr>
              <a:t>DU  </a:t>
            </a: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DEBIT</a:t>
            </a:r>
            <a:r>
              <a:rPr sz="984" b="1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DE</a:t>
            </a:r>
            <a:r>
              <a:rPr sz="984" b="1" spc="-2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984" b="1" spc="11" dirty="0">
                <a:solidFill>
                  <a:prstClr val="black"/>
                </a:solidFill>
                <a:latin typeface="Times New Roman"/>
                <a:cs typeface="Times New Roman"/>
              </a:rPr>
              <a:t>SORTIE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87827" y="6000080"/>
            <a:ext cx="1514029" cy="173235"/>
          </a:xfrm>
          <a:custGeom>
            <a:avLst/>
            <a:gdLst/>
            <a:ahLst/>
            <a:cxnLst/>
            <a:rect l="l" t="t" r="r" b="b"/>
            <a:pathLst>
              <a:path w="2153285" h="246379">
                <a:moveTo>
                  <a:pt x="76823" y="28061"/>
                </a:moveTo>
                <a:lnTo>
                  <a:pt x="74941" y="47786"/>
                </a:lnTo>
                <a:lnTo>
                  <a:pt x="2150998" y="246265"/>
                </a:lnTo>
                <a:lnTo>
                  <a:pt x="2152776" y="226555"/>
                </a:lnTo>
                <a:lnTo>
                  <a:pt x="76823" y="28061"/>
                </a:lnTo>
                <a:close/>
              </a:path>
              <a:path w="2153285" h="246379">
                <a:moveTo>
                  <a:pt x="79501" y="0"/>
                </a:moveTo>
                <a:lnTo>
                  <a:pt x="0" y="30670"/>
                </a:lnTo>
                <a:lnTo>
                  <a:pt x="72262" y="75844"/>
                </a:lnTo>
                <a:lnTo>
                  <a:pt x="74941" y="47786"/>
                </a:lnTo>
                <a:lnTo>
                  <a:pt x="62229" y="46570"/>
                </a:lnTo>
                <a:lnTo>
                  <a:pt x="64134" y="26847"/>
                </a:lnTo>
                <a:lnTo>
                  <a:pt x="76939" y="26847"/>
                </a:lnTo>
                <a:lnTo>
                  <a:pt x="79501" y="0"/>
                </a:lnTo>
                <a:close/>
              </a:path>
              <a:path w="2153285" h="246379">
                <a:moveTo>
                  <a:pt x="64134" y="26847"/>
                </a:moveTo>
                <a:lnTo>
                  <a:pt x="62229" y="46570"/>
                </a:lnTo>
                <a:lnTo>
                  <a:pt x="74941" y="47786"/>
                </a:lnTo>
                <a:lnTo>
                  <a:pt x="76823" y="28061"/>
                </a:lnTo>
                <a:lnTo>
                  <a:pt x="64134" y="26847"/>
                </a:lnTo>
                <a:close/>
              </a:path>
              <a:path w="2153285" h="246379">
                <a:moveTo>
                  <a:pt x="76939" y="26847"/>
                </a:moveTo>
                <a:lnTo>
                  <a:pt x="64134" y="26847"/>
                </a:lnTo>
                <a:lnTo>
                  <a:pt x="76823" y="28061"/>
                </a:lnTo>
                <a:lnTo>
                  <a:pt x="76939" y="2684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55364" y="372368"/>
            <a:ext cx="3435697" cy="377389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8929">
              <a:spcBef>
                <a:spcPts val="74"/>
              </a:spcBef>
            </a:pPr>
            <a:r>
              <a:rPr sz="2391" dirty="0">
                <a:solidFill>
                  <a:srgbClr val="52575F"/>
                </a:solidFill>
              </a:rPr>
              <a:t>GESTION</a:t>
            </a:r>
            <a:r>
              <a:rPr sz="2391" spc="-7" dirty="0">
                <a:solidFill>
                  <a:srgbClr val="52575F"/>
                </a:solidFill>
              </a:rPr>
              <a:t> </a:t>
            </a:r>
            <a:r>
              <a:rPr sz="2391" spc="4" dirty="0">
                <a:solidFill>
                  <a:srgbClr val="52575F"/>
                </a:solidFill>
              </a:rPr>
              <a:t>DES</a:t>
            </a:r>
            <a:r>
              <a:rPr sz="2391" spc="-11" dirty="0">
                <a:solidFill>
                  <a:srgbClr val="52575F"/>
                </a:solidFill>
              </a:rPr>
              <a:t> </a:t>
            </a:r>
            <a:r>
              <a:rPr sz="2391" spc="4" dirty="0">
                <a:solidFill>
                  <a:srgbClr val="52575F"/>
                </a:solidFill>
              </a:rPr>
              <a:t>CRUES</a:t>
            </a:r>
            <a:r>
              <a:rPr sz="2391" spc="-14" dirty="0">
                <a:solidFill>
                  <a:srgbClr val="52575F"/>
                </a:solidFill>
              </a:rPr>
              <a:t> </a:t>
            </a:r>
            <a:r>
              <a:rPr sz="2391" dirty="0">
                <a:solidFill>
                  <a:srgbClr val="52575F"/>
                </a:solidFill>
              </a:rPr>
              <a:t>:</a:t>
            </a:r>
            <a:endParaRPr sz="2391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503D597-EBB9-4647-9E1B-A148E42DCB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616C3350-2DF5-4A54-B932-DEE7C8A13839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fr-FR" altLang="fr-FR">
              <a:solidFill>
                <a:srgbClr val="0071E2"/>
              </a:solidFill>
            </a:endParaRPr>
          </a:p>
        </p:txBody>
      </p:sp>
      <p:pic>
        <p:nvPicPr>
          <p:cNvPr id="13315" name="Picture 10">
            <a:extLst>
              <a:ext uri="{FF2B5EF4-FFF2-40B4-BE49-F238E27FC236}">
                <a16:creationId xmlns:a16="http://schemas.microsoft.com/office/drawing/2014/main" id="{412617AB-795C-43FA-BAB8-04FFE98D5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2875" r="2029" b="4810"/>
          <a:stretch>
            <a:fillRect/>
          </a:stretch>
        </p:blipFill>
        <p:spPr bwMode="auto">
          <a:xfrm>
            <a:off x="1115158" y="1502020"/>
            <a:ext cx="5237285" cy="509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6A36B9CE-20CD-4222-8B04-A16AACFE4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t="5907" r="8141" b="-540"/>
          <a:stretch>
            <a:fillRect/>
          </a:stretch>
        </p:blipFill>
        <p:spPr bwMode="auto">
          <a:xfrm>
            <a:off x="6346581" y="4617427"/>
            <a:ext cx="2558562" cy="199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5D90BF4-4DBA-4411-919E-817689CE496B}"/>
              </a:ext>
            </a:extLst>
          </p:cNvPr>
          <p:cNvSpPr txBox="1"/>
          <p:nvPr/>
        </p:nvSpPr>
        <p:spPr>
          <a:xfrm>
            <a:off x="6616212" y="3163766"/>
            <a:ext cx="2275742" cy="11154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62" dirty="0">
                <a:solidFill>
                  <a:srgbClr val="000000"/>
                </a:solidFill>
                <a:latin typeface="Garamond"/>
              </a:rPr>
              <a:t>Une gestion </a:t>
            </a:r>
            <a:r>
              <a:rPr lang="fr-FR" sz="1662" b="1" dirty="0">
                <a:solidFill>
                  <a:srgbClr val="000000"/>
                </a:solidFill>
                <a:latin typeface="Garamond"/>
              </a:rPr>
              <a:t>gravitaire</a:t>
            </a:r>
            <a:r>
              <a:rPr lang="fr-FR" sz="1662" dirty="0">
                <a:solidFill>
                  <a:srgbClr val="000000"/>
                </a:solidFill>
                <a:latin typeface="Garamond"/>
              </a:rPr>
              <a:t> </a:t>
            </a:r>
            <a:br>
              <a:rPr lang="fr-FR" sz="1662" dirty="0">
                <a:solidFill>
                  <a:srgbClr val="000000"/>
                </a:solidFill>
                <a:latin typeface="Garamond"/>
              </a:rPr>
            </a:br>
            <a:r>
              <a:rPr lang="fr-FR" sz="1662" dirty="0">
                <a:solidFill>
                  <a:srgbClr val="000000"/>
                </a:solidFill>
                <a:latin typeface="Garamond"/>
              </a:rPr>
              <a:t>de l’eau, </a:t>
            </a:r>
            <a:r>
              <a:rPr lang="fr-FR" sz="1662" b="1" dirty="0">
                <a:solidFill>
                  <a:srgbClr val="000000"/>
                </a:solidFill>
                <a:latin typeface="Garamond"/>
              </a:rPr>
              <a:t>à ciel ouvert</a:t>
            </a:r>
            <a:r>
              <a:rPr lang="fr-FR" sz="1662" dirty="0">
                <a:solidFill>
                  <a:srgbClr val="000000"/>
                </a:solidFill>
                <a:latin typeface="Garamond"/>
              </a:rPr>
              <a:t>, </a:t>
            </a:r>
          </a:p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62" dirty="0">
                <a:solidFill>
                  <a:srgbClr val="000000"/>
                </a:solidFill>
                <a:latin typeface="Garamond"/>
              </a:rPr>
              <a:t>privilégiant les </a:t>
            </a:r>
            <a:r>
              <a:rPr lang="fr-FR" sz="1662" b="1" dirty="0">
                <a:solidFill>
                  <a:srgbClr val="000000"/>
                </a:solidFill>
                <a:latin typeface="Garamond"/>
              </a:rPr>
              <a:t>espaces </a:t>
            </a:r>
            <a:r>
              <a:rPr lang="fr-FR" sz="1662" b="1" dirty="0" err="1">
                <a:solidFill>
                  <a:srgbClr val="000000"/>
                </a:solidFill>
                <a:latin typeface="Garamond"/>
              </a:rPr>
              <a:t>multi-fonctionnels</a:t>
            </a:r>
            <a:endParaRPr lang="fr-FR" sz="1662" b="1" dirty="0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F23DD3F-B5AB-40F8-9FEB-EA48ED3ECDFE}"/>
              </a:ext>
            </a:extLst>
          </p:cNvPr>
          <p:cNvSpPr/>
          <p:nvPr/>
        </p:nvSpPr>
        <p:spPr>
          <a:xfrm>
            <a:off x="6964973" y="1633905"/>
            <a:ext cx="1475642" cy="132910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46" b="1" dirty="0">
                <a:solidFill>
                  <a:srgbClr val="FFFFFF"/>
                </a:solidFill>
                <a:latin typeface="Garamond"/>
              </a:rPr>
              <a:t>80%</a:t>
            </a:r>
          </a:p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77" b="1" dirty="0">
                <a:solidFill>
                  <a:srgbClr val="FFFFFF"/>
                </a:solidFill>
                <a:latin typeface="Garamond"/>
              </a:rPr>
              <a:t>du volume géré sans rejet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4CC5E5F-F30F-4D1F-9E32-6ACB5404A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316" y="970085"/>
            <a:ext cx="8028843" cy="65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defTabSz="844083" eaLnBrk="1" hangingPunct="1">
              <a:defRPr/>
            </a:pPr>
            <a:r>
              <a:rPr lang="fr-FR" sz="2585" kern="0" dirty="0">
                <a:solidFill>
                  <a:srgbClr val="990033"/>
                </a:solidFill>
                <a:latin typeface="Arial"/>
              </a:rPr>
              <a:t>Des solutions basées sur les espaces verts créés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61DC88-5313-4928-B03F-E8EBB9DA2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172CEDE1-2DB6-4AC6-AE3A-BD245CB862B3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3399B0A-21E9-42A6-A4B6-D63902224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316" y="1169377"/>
            <a:ext cx="8028843" cy="65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defTabSz="844083" eaLnBrk="1" hangingPunct="1">
              <a:defRPr/>
            </a:pPr>
            <a:r>
              <a:rPr lang="fr-FR" sz="2954" kern="0" dirty="0">
                <a:solidFill>
                  <a:srgbClr val="990033"/>
                </a:solidFill>
                <a:latin typeface="Arial"/>
              </a:rPr>
              <a:t>Les objectifs d’une gestion à la source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10373FFB-AB77-46E8-B489-4F28B5222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508" y="2099897"/>
            <a:ext cx="7776797" cy="30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marL="316531" indent="-316531" defTabSz="844083" fontAlgn="base">
              <a:spcAft>
                <a:spcPts val="1108"/>
              </a:spcAft>
            </a:pPr>
            <a:r>
              <a:rPr lang="fr-FR" altLang="fr-FR" sz="1846">
                <a:solidFill>
                  <a:srgbClr val="00589A"/>
                </a:solidFill>
              </a:rPr>
              <a:t>Gestion des </a:t>
            </a:r>
            <a:r>
              <a:rPr lang="fr-FR" altLang="fr-FR" sz="1846" b="1">
                <a:solidFill>
                  <a:srgbClr val="00589A"/>
                </a:solidFill>
              </a:rPr>
              <a:t>pluies courantes</a:t>
            </a:r>
            <a:r>
              <a:rPr lang="fr-FR" altLang="fr-FR" sz="1846">
                <a:solidFill>
                  <a:srgbClr val="00589A"/>
                </a:solidFill>
              </a:rPr>
              <a:t> (T&lt;1 an, hauteur eau 8-10mm). </a:t>
            </a:r>
            <a:r>
              <a:rPr lang="fr-FR" altLang="fr-FR" sz="1846" b="1">
                <a:solidFill>
                  <a:srgbClr val="990033"/>
                </a:solidFill>
              </a:rPr>
              <a:t>Gérer l’eau au plus proche de là ou elle tombe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1846" b="1">
                <a:solidFill>
                  <a:srgbClr val="00589A"/>
                </a:solidFill>
              </a:rPr>
              <a:t>Réduction des rejets polluants</a:t>
            </a:r>
            <a:r>
              <a:rPr lang="fr-FR" altLang="fr-FR" sz="1846">
                <a:solidFill>
                  <a:srgbClr val="00589A"/>
                </a:solidFill>
              </a:rPr>
              <a:t> par temps de pluie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1846" b="1">
                <a:solidFill>
                  <a:srgbClr val="00589A"/>
                </a:solidFill>
              </a:rPr>
              <a:t>Réduction des fréquences et volumes d’eau</a:t>
            </a:r>
            <a:r>
              <a:rPr lang="fr-FR" altLang="fr-FR" sz="1846">
                <a:solidFill>
                  <a:srgbClr val="00589A"/>
                </a:solidFill>
              </a:rPr>
              <a:t> ruissellée vers les réseaux/step  ou milieux naturels (inondations)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1846">
                <a:solidFill>
                  <a:srgbClr val="00589A"/>
                </a:solidFill>
              </a:rPr>
              <a:t>Limitation de l’imperméabilisation voire </a:t>
            </a:r>
            <a:r>
              <a:rPr lang="fr-FR" altLang="fr-FR" sz="1846" b="1">
                <a:solidFill>
                  <a:srgbClr val="00589A"/>
                </a:solidFill>
              </a:rPr>
              <a:t>désimperméabilisation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1846" b="1">
                <a:solidFill>
                  <a:srgbClr val="00589A"/>
                </a:solidFill>
              </a:rPr>
              <a:t>Adaptation au changement climatique</a:t>
            </a:r>
            <a:r>
              <a:rPr lang="fr-FR" altLang="fr-FR" sz="1846">
                <a:solidFill>
                  <a:srgbClr val="00589A"/>
                </a:solidFill>
              </a:rPr>
              <a:t> (îlots de fraicheur)</a:t>
            </a:r>
          </a:p>
        </p:txBody>
      </p:sp>
      <p:sp>
        <p:nvSpPr>
          <p:cNvPr id="14341" name="ZoneTexte 1">
            <a:extLst>
              <a:ext uri="{FF2B5EF4-FFF2-40B4-BE49-F238E27FC236}">
                <a16:creationId xmlns:a16="http://schemas.microsoft.com/office/drawing/2014/main" id="{A135CAFA-B268-4FF7-8B57-7D192FDF1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546" y="5489331"/>
            <a:ext cx="5317881" cy="944489"/>
          </a:xfrm>
          <a:prstGeom prst="rect">
            <a:avLst/>
          </a:prstGeom>
          <a:noFill/>
          <a:ln w="50800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algn="ctr"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46" u="sng">
                <a:solidFill>
                  <a:srgbClr val="00589A"/>
                </a:solidFill>
              </a:rPr>
              <a:t>1 m</a:t>
            </a:r>
            <a:r>
              <a:rPr lang="fr-FR" altLang="fr-FR" sz="1846" u="sng" baseline="30000">
                <a:solidFill>
                  <a:srgbClr val="00589A"/>
                </a:solidFill>
              </a:rPr>
              <a:t>2</a:t>
            </a:r>
            <a:r>
              <a:rPr lang="fr-FR" altLang="fr-FR" sz="1846" u="sng">
                <a:solidFill>
                  <a:srgbClr val="00589A"/>
                </a:solidFill>
              </a:rPr>
              <a:t> imperméabilisé</a:t>
            </a:r>
            <a:r>
              <a:rPr lang="fr-FR" altLang="fr-FR" sz="1846">
                <a:solidFill>
                  <a:srgbClr val="00589A"/>
                </a:solidFill>
              </a:rPr>
              <a:t> restitue en aval</a:t>
            </a:r>
          </a:p>
          <a:p>
            <a:pPr algn="ctr"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46" b="1">
                <a:solidFill>
                  <a:srgbClr val="FF0000"/>
                </a:solidFill>
              </a:rPr>
              <a:t>4 à 20</a:t>
            </a:r>
            <a:r>
              <a:rPr lang="fr-FR" altLang="fr-FR" sz="1846" b="1">
                <a:solidFill>
                  <a:srgbClr val="00589A"/>
                </a:solidFill>
              </a:rPr>
              <a:t> fois plus d’eau</a:t>
            </a:r>
          </a:p>
          <a:p>
            <a:pPr algn="ctr"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46">
                <a:solidFill>
                  <a:srgbClr val="00589A"/>
                </a:solidFill>
              </a:rPr>
              <a:t>qu’ </a:t>
            </a:r>
            <a:r>
              <a:rPr lang="fr-FR" altLang="fr-FR" sz="1846" u="sng">
                <a:solidFill>
                  <a:srgbClr val="00589A"/>
                </a:solidFill>
              </a:rPr>
              <a:t>1 m</a:t>
            </a:r>
            <a:r>
              <a:rPr lang="fr-FR" altLang="fr-FR" sz="1846" u="sng" baseline="30000">
                <a:solidFill>
                  <a:srgbClr val="00589A"/>
                </a:solidFill>
              </a:rPr>
              <a:t>2</a:t>
            </a:r>
            <a:r>
              <a:rPr lang="fr-FR" altLang="fr-FR" sz="1846" u="sng">
                <a:solidFill>
                  <a:srgbClr val="00589A"/>
                </a:solidFill>
              </a:rPr>
              <a:t> de surface naturelle!</a:t>
            </a:r>
            <a:endParaRPr lang="fr-FR" altLang="fr-FR" sz="1846">
              <a:solidFill>
                <a:srgbClr val="00589A"/>
              </a:solidFill>
            </a:endParaRPr>
          </a:p>
        </p:txBody>
      </p:sp>
      <p:pic>
        <p:nvPicPr>
          <p:cNvPr id="14342" name="Image 6">
            <a:extLst>
              <a:ext uri="{FF2B5EF4-FFF2-40B4-BE49-F238E27FC236}">
                <a16:creationId xmlns:a16="http://schemas.microsoft.com/office/drawing/2014/main" id="{328EB7D6-F230-48E3-8856-872FB2214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2" y="5489331"/>
            <a:ext cx="1053612" cy="93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851DAB45-9FD2-4D00-84BD-12F9E75A24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FD719CC2-188D-4D80-8CB0-8BF45CA81ABC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82EE6F1C-1B4D-4436-A11E-17766177CA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48508" y="1302728"/>
            <a:ext cx="7640515" cy="731226"/>
          </a:xfrm>
        </p:spPr>
        <p:txBody>
          <a:bodyPr/>
          <a:lstStyle/>
          <a:p>
            <a:pPr algn="just" eaLnBrk="1" hangingPunct="1">
              <a:defRPr/>
            </a:pPr>
            <a:r>
              <a:rPr lang="fr-FR" sz="2954" dirty="0">
                <a:solidFill>
                  <a:srgbClr val="990033"/>
                </a:solidFill>
                <a:latin typeface="+mn-lt"/>
              </a:rPr>
              <a:t>Les fondements d’une gestion alternative</a:t>
            </a: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7F9D13F8-8103-4629-AC45-FE3BF137E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743" y="2165839"/>
            <a:ext cx="6846277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215" i="1">
                <a:solidFill>
                  <a:srgbClr val="00589A"/>
                </a:solidFill>
              </a:rPr>
              <a:t>Des aménagements urbains respectueux du cycle naturel de l’eau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215" i="1">
                <a:solidFill>
                  <a:srgbClr val="00589A"/>
                </a:solidFill>
              </a:rPr>
              <a:t>Des techniques </a:t>
            </a:r>
            <a:r>
              <a:rPr lang="fr-FR" altLang="fr-FR" sz="2215" b="1" i="1">
                <a:solidFill>
                  <a:srgbClr val="00589A"/>
                </a:solidFill>
              </a:rPr>
              <a:t>visibles</a:t>
            </a:r>
            <a:endParaRPr lang="fr-FR" altLang="fr-FR" sz="2031" b="1" i="1">
              <a:solidFill>
                <a:srgbClr val="00589A"/>
              </a:solidFill>
            </a:endParaRP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215" i="1">
                <a:solidFill>
                  <a:srgbClr val="00589A"/>
                </a:solidFill>
              </a:rPr>
              <a:t>Des ouvrages </a:t>
            </a:r>
            <a:r>
              <a:rPr lang="fr-FR" altLang="fr-FR" sz="2215" b="1" i="1">
                <a:solidFill>
                  <a:srgbClr val="00589A"/>
                </a:solidFill>
              </a:rPr>
              <a:t>intégrés</a:t>
            </a:r>
            <a:r>
              <a:rPr lang="fr-FR" altLang="fr-FR" sz="2215" i="1">
                <a:solidFill>
                  <a:srgbClr val="00589A"/>
                </a:solidFill>
              </a:rPr>
              <a:t> 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215" i="1">
                <a:solidFill>
                  <a:srgbClr val="00589A"/>
                </a:solidFill>
              </a:rPr>
              <a:t>Des ouvrages </a:t>
            </a:r>
            <a:r>
              <a:rPr lang="fr-FR" altLang="fr-FR" sz="2215" b="1" i="1">
                <a:solidFill>
                  <a:srgbClr val="00589A"/>
                </a:solidFill>
              </a:rPr>
              <a:t>multifonctionnels</a:t>
            </a:r>
            <a:endParaRPr lang="fr-FR" altLang="fr-FR" sz="2031" b="1" i="1">
              <a:solidFill>
                <a:srgbClr val="00589A"/>
              </a:solidFill>
            </a:endParaRP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215" i="1">
                <a:solidFill>
                  <a:srgbClr val="00589A"/>
                </a:solidFill>
              </a:rPr>
              <a:t>La </a:t>
            </a:r>
            <a:r>
              <a:rPr lang="fr-FR" altLang="fr-FR" sz="2215" b="1" i="1">
                <a:solidFill>
                  <a:srgbClr val="00589A"/>
                </a:solidFill>
              </a:rPr>
              <a:t>combinaison</a:t>
            </a:r>
            <a:r>
              <a:rPr lang="fr-FR" altLang="fr-FR" sz="2215" i="1">
                <a:solidFill>
                  <a:srgbClr val="00589A"/>
                </a:solidFill>
              </a:rPr>
              <a:t> des techniques</a:t>
            </a:r>
            <a:endParaRPr lang="fr-FR" altLang="fr-FR" sz="2031" i="1">
              <a:solidFill>
                <a:srgbClr val="00589A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BE4EB371-004B-4C23-A3B9-39D54E30E3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C7CA8F40-5FA9-435F-A463-F83ABA87EBE4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B3B86D-D64A-43E5-8DDD-4AE8A154A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567" y="902677"/>
            <a:ext cx="7640515" cy="72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just" defTabSz="844083" eaLnBrk="1" hangingPunct="1">
              <a:defRPr/>
            </a:pPr>
            <a:r>
              <a:rPr lang="fr-FR" sz="2954" kern="0" dirty="0">
                <a:solidFill>
                  <a:srgbClr val="990033"/>
                </a:solidFill>
                <a:latin typeface="Arial"/>
              </a:rPr>
              <a:t>Les conditions et préconisations agence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75B6713-D92C-43C5-8FB9-171503619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566" y="1569427"/>
            <a:ext cx="7842738" cy="491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1569" i="1">
                <a:solidFill>
                  <a:srgbClr val="00589A"/>
                </a:solidFill>
              </a:rPr>
              <a:t>Intégrer la gestion des EP dès la naissance du projet d’urbanisation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1569" i="1">
                <a:solidFill>
                  <a:srgbClr val="00589A"/>
                </a:solidFill>
              </a:rPr>
              <a:t>Des surfaces initiales reliées au réseau d’assainissement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1569" i="1">
                <a:solidFill>
                  <a:srgbClr val="00589A"/>
                </a:solidFill>
              </a:rPr>
              <a:t>BV alimentant l’ouvrage à plus de 80% en </a:t>
            </a:r>
            <a:r>
              <a:rPr lang="fr-FR" altLang="fr-FR" sz="1569" b="1" i="1">
                <a:solidFill>
                  <a:srgbClr val="00589A"/>
                </a:solidFill>
              </a:rPr>
              <a:t>zone U</a:t>
            </a:r>
            <a:r>
              <a:rPr lang="fr-FR" altLang="fr-FR" sz="1569" i="1">
                <a:solidFill>
                  <a:srgbClr val="00589A"/>
                </a:solidFill>
              </a:rPr>
              <a:t> des PLU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1569" i="1">
                <a:solidFill>
                  <a:srgbClr val="00589A"/>
                </a:solidFill>
              </a:rPr>
              <a:t>Réalisation d’</a:t>
            </a:r>
            <a:r>
              <a:rPr lang="fr-FR" altLang="fr-FR" sz="1569" b="1" i="1">
                <a:solidFill>
                  <a:srgbClr val="00589A"/>
                </a:solidFill>
              </a:rPr>
              <a:t>études</a:t>
            </a:r>
            <a:r>
              <a:rPr lang="fr-FR" altLang="fr-FR" sz="1569" i="1">
                <a:solidFill>
                  <a:srgbClr val="00589A"/>
                </a:solidFill>
              </a:rPr>
              <a:t> </a:t>
            </a:r>
            <a:r>
              <a:rPr lang="fr-FR" altLang="fr-FR" sz="1569" b="1" i="1">
                <a:solidFill>
                  <a:srgbClr val="00589A"/>
                </a:solidFill>
              </a:rPr>
              <a:t>préalables </a:t>
            </a:r>
            <a:r>
              <a:rPr lang="fr-FR" altLang="fr-FR" sz="1569" i="1">
                <a:solidFill>
                  <a:srgbClr val="00589A"/>
                </a:solidFill>
              </a:rPr>
              <a:t>et prise en compte de la </a:t>
            </a:r>
            <a:r>
              <a:rPr lang="fr-FR" altLang="fr-FR" sz="1569" b="1" i="1">
                <a:solidFill>
                  <a:srgbClr val="00589A"/>
                </a:solidFill>
              </a:rPr>
              <a:t>pluviométrie locale</a:t>
            </a:r>
            <a:endParaRPr lang="fr-FR" altLang="fr-FR" sz="1569" i="1">
              <a:solidFill>
                <a:srgbClr val="00589A"/>
              </a:solidFill>
            </a:endParaRP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1569" i="1">
                <a:solidFill>
                  <a:srgbClr val="00589A"/>
                </a:solidFill>
              </a:rPr>
              <a:t>Gestion des </a:t>
            </a:r>
            <a:r>
              <a:rPr lang="fr-FR" altLang="fr-FR" sz="1569" b="1" i="1">
                <a:solidFill>
                  <a:srgbClr val="00589A"/>
                </a:solidFill>
              </a:rPr>
              <a:t>pluies courantes</a:t>
            </a:r>
            <a:r>
              <a:rPr lang="fr-FR" altLang="fr-FR" sz="1569" i="1">
                <a:solidFill>
                  <a:srgbClr val="00589A"/>
                </a:solidFill>
              </a:rPr>
              <a:t>, à </a:t>
            </a:r>
            <a:r>
              <a:rPr lang="fr-FR" altLang="fr-FR" sz="1569" b="1" i="1">
                <a:solidFill>
                  <a:srgbClr val="00589A"/>
                </a:solidFill>
              </a:rPr>
              <a:t>ciel ouvert</a:t>
            </a:r>
            <a:r>
              <a:rPr lang="fr-FR" altLang="fr-FR" sz="1569" i="1">
                <a:solidFill>
                  <a:srgbClr val="00589A"/>
                </a:solidFill>
              </a:rPr>
              <a:t> sur </a:t>
            </a:r>
            <a:r>
              <a:rPr lang="fr-FR" altLang="fr-FR" sz="1569" b="1" i="1">
                <a:solidFill>
                  <a:srgbClr val="00589A"/>
                </a:solidFill>
              </a:rPr>
              <a:t>surface non imperméabilisée</a:t>
            </a:r>
            <a:r>
              <a:rPr lang="fr-FR" altLang="fr-FR" sz="1569" i="1">
                <a:solidFill>
                  <a:srgbClr val="00589A"/>
                </a:solidFill>
              </a:rPr>
              <a:t> ou </a:t>
            </a:r>
            <a:r>
              <a:rPr lang="fr-FR" altLang="fr-FR" sz="1569" b="1" i="1">
                <a:solidFill>
                  <a:srgbClr val="00589A"/>
                </a:solidFill>
              </a:rPr>
              <a:t>stockage</a:t>
            </a:r>
            <a:r>
              <a:rPr lang="fr-FR" altLang="fr-FR" sz="1569" i="1">
                <a:solidFill>
                  <a:srgbClr val="00589A"/>
                </a:solidFill>
              </a:rPr>
              <a:t> pour utilisation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1569" i="1">
                <a:solidFill>
                  <a:srgbClr val="00589A"/>
                </a:solidFill>
              </a:rPr>
              <a:t>Des projets favorisant la </a:t>
            </a:r>
            <a:r>
              <a:rPr lang="fr-FR" altLang="fr-FR" sz="1569" b="1" i="1">
                <a:solidFill>
                  <a:srgbClr val="00589A"/>
                </a:solidFill>
              </a:rPr>
              <a:t>désimperméabilisation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1569" i="1">
                <a:solidFill>
                  <a:srgbClr val="00589A"/>
                </a:solidFill>
              </a:rPr>
              <a:t>Alimentation </a:t>
            </a:r>
            <a:r>
              <a:rPr lang="fr-FR" altLang="fr-FR" sz="1569" b="1" i="1">
                <a:solidFill>
                  <a:srgbClr val="00589A"/>
                </a:solidFill>
              </a:rPr>
              <a:t>gravitaire</a:t>
            </a:r>
            <a:r>
              <a:rPr lang="fr-FR" altLang="fr-FR" sz="1569" i="1">
                <a:solidFill>
                  <a:srgbClr val="00589A"/>
                </a:solidFill>
              </a:rPr>
              <a:t>, par </a:t>
            </a:r>
            <a:r>
              <a:rPr lang="fr-FR" altLang="fr-FR" sz="1569" b="1" i="1">
                <a:solidFill>
                  <a:srgbClr val="00589A"/>
                </a:solidFill>
              </a:rPr>
              <a:t>ruissellement</a:t>
            </a:r>
            <a:r>
              <a:rPr lang="fr-FR" altLang="fr-FR" sz="1569" i="1">
                <a:solidFill>
                  <a:srgbClr val="00589A"/>
                </a:solidFill>
              </a:rPr>
              <a:t> et </a:t>
            </a:r>
            <a:r>
              <a:rPr lang="fr-FR" altLang="fr-FR" sz="1569" b="1" i="1">
                <a:solidFill>
                  <a:srgbClr val="00589A"/>
                </a:solidFill>
              </a:rPr>
              <a:t>répartie</a:t>
            </a:r>
            <a:r>
              <a:rPr lang="fr-FR" altLang="fr-FR" sz="1569" i="1">
                <a:solidFill>
                  <a:srgbClr val="00589A"/>
                </a:solidFill>
              </a:rPr>
              <a:t> des ouvrages de gestion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1569" i="1">
                <a:solidFill>
                  <a:srgbClr val="00589A"/>
                </a:solidFill>
              </a:rPr>
              <a:t>Un ratio Si sur SA le plus élevé possible et &gt;1%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1569" i="1">
                <a:solidFill>
                  <a:srgbClr val="00589A"/>
                </a:solidFill>
              </a:rPr>
              <a:t>Un coef de perméabilité des sols &lt;10</a:t>
            </a:r>
            <a:r>
              <a:rPr lang="fr-FR" altLang="fr-FR" sz="1569" i="1" baseline="30000">
                <a:solidFill>
                  <a:srgbClr val="00589A"/>
                </a:solidFill>
              </a:rPr>
              <a:t>-4</a:t>
            </a:r>
            <a:r>
              <a:rPr lang="fr-FR" altLang="fr-FR" sz="1569" i="1">
                <a:solidFill>
                  <a:srgbClr val="00589A"/>
                </a:solidFill>
              </a:rPr>
              <a:t> m/s + un toit de nappe &gt;1m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1569" i="1">
                <a:solidFill>
                  <a:srgbClr val="00589A"/>
                </a:solidFill>
              </a:rPr>
              <a:t>Complexe végétalisé des toitures végétalisée &gt;8 cm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1569" i="1">
                <a:solidFill>
                  <a:srgbClr val="00589A"/>
                </a:solidFill>
              </a:rPr>
              <a:t>Prévoir l’</a:t>
            </a:r>
            <a:r>
              <a:rPr lang="fr-FR" altLang="fr-FR" sz="1569" b="1" i="1">
                <a:solidFill>
                  <a:srgbClr val="00589A"/>
                </a:solidFill>
              </a:rPr>
              <a:t>entretien </a:t>
            </a:r>
            <a:r>
              <a:rPr lang="fr-FR" altLang="fr-FR" sz="1569" i="1">
                <a:solidFill>
                  <a:srgbClr val="00589A"/>
                </a:solidFill>
              </a:rPr>
              <a:t>des espaces aménagés en amont (Qui? Quoi? Comment?)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9369B21F-0AAA-4D12-92F2-F06BA2ABCF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EAC35D87-640C-4CEC-8177-144204177F36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386161CF-3F35-4F87-9848-3DE9FF6EE7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48508" y="1090247"/>
            <a:ext cx="2127738" cy="876300"/>
          </a:xfrm>
        </p:spPr>
        <p:txBody>
          <a:bodyPr/>
          <a:lstStyle/>
          <a:p>
            <a:pPr algn="just" eaLnBrk="1" hangingPunct="1">
              <a:defRPr/>
            </a:pPr>
            <a:r>
              <a:rPr lang="fr-FR" sz="2954" dirty="0">
                <a:solidFill>
                  <a:srgbClr val="990033"/>
                </a:solidFill>
                <a:latin typeface="+mn-lt"/>
              </a:rPr>
              <a:t>Les noues</a:t>
            </a:r>
          </a:p>
        </p:txBody>
      </p:sp>
      <p:pic>
        <p:nvPicPr>
          <p:cNvPr id="17412" name="Picture 4" descr="R:\Directions\DCI\Public\Sélection pluvial\noues rouen pluvial oct 08006JL.JPG">
            <a:extLst>
              <a:ext uri="{FF2B5EF4-FFF2-40B4-BE49-F238E27FC236}">
                <a16:creationId xmlns:a16="http://schemas.microsoft.com/office/drawing/2014/main" id="{F3561DB4-2EC5-4777-B0E6-DA6E80BF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797" y="1439008"/>
            <a:ext cx="224936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>
            <a:extLst>
              <a:ext uri="{FF2B5EF4-FFF2-40B4-BE49-F238E27FC236}">
                <a16:creationId xmlns:a16="http://schemas.microsoft.com/office/drawing/2014/main" id="{A829075E-D2DF-4F30-8ECF-84F21DD9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24193" r="34200" b="20711"/>
          <a:stretch>
            <a:fillRect/>
          </a:stretch>
        </p:blipFill>
        <p:spPr bwMode="auto">
          <a:xfrm>
            <a:off x="1389185" y="2099897"/>
            <a:ext cx="1853712" cy="219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D:\Users\jeanneje\Documents\Jeremie\Phototheque Jérem\Pluvial techniques alternatives\Bussy-st-Georges 04-08-2009\PICT0354bis.jpg">
            <a:extLst>
              <a:ext uri="{FF2B5EF4-FFF2-40B4-BE49-F238E27FC236}">
                <a16:creationId xmlns:a16="http://schemas.microsoft.com/office/drawing/2014/main" id="{BBC848EB-627C-4FC0-B498-026F7D5FE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8" b="7393"/>
          <a:stretch>
            <a:fillRect/>
          </a:stretch>
        </p:blipFill>
        <p:spPr bwMode="auto">
          <a:xfrm>
            <a:off x="6566390" y="2023697"/>
            <a:ext cx="2193680" cy="133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0">
            <a:extLst>
              <a:ext uri="{FF2B5EF4-FFF2-40B4-BE49-F238E27FC236}">
                <a16:creationId xmlns:a16="http://schemas.microsoft.com/office/drawing/2014/main" id="{7F88B650-E920-4A14-A136-0632E386C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9" t="37631" r="2335" b="1900"/>
          <a:stretch>
            <a:fillRect/>
          </a:stretch>
        </p:blipFill>
        <p:spPr bwMode="auto">
          <a:xfrm>
            <a:off x="6455020" y="3827585"/>
            <a:ext cx="1972408" cy="18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10">
            <a:extLst>
              <a:ext uri="{FF2B5EF4-FFF2-40B4-BE49-F238E27FC236}">
                <a16:creationId xmlns:a16="http://schemas.microsoft.com/office/drawing/2014/main" id="{912B1C99-B922-4128-8AEE-EBB6C5BA8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753" r="50883" b="40491"/>
          <a:stretch>
            <a:fillRect/>
          </a:stretch>
        </p:blipFill>
        <p:spPr bwMode="auto">
          <a:xfrm>
            <a:off x="4447443" y="3827585"/>
            <a:ext cx="1991457" cy="18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3">
            <a:extLst>
              <a:ext uri="{FF2B5EF4-FFF2-40B4-BE49-F238E27FC236}">
                <a16:creationId xmlns:a16="http://schemas.microsoft.com/office/drawing/2014/main" id="{484F20EE-EAF1-4B78-A8DE-79422F81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2" b="6273"/>
          <a:stretch>
            <a:fillRect/>
          </a:stretch>
        </p:blipFill>
        <p:spPr bwMode="auto">
          <a:xfrm>
            <a:off x="1778977" y="5024805"/>
            <a:ext cx="2061797" cy="126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8" name="Groupe 13">
            <a:extLst>
              <a:ext uri="{FF2B5EF4-FFF2-40B4-BE49-F238E27FC236}">
                <a16:creationId xmlns:a16="http://schemas.microsoft.com/office/drawing/2014/main" id="{460C4EC4-62B8-49DD-A94A-078664237FC2}"/>
              </a:ext>
            </a:extLst>
          </p:cNvPr>
          <p:cNvGrpSpPr>
            <a:grpSpLocks/>
          </p:cNvGrpSpPr>
          <p:nvPr/>
        </p:nvGrpSpPr>
        <p:grpSpPr bwMode="auto">
          <a:xfrm>
            <a:off x="1500554" y="1337897"/>
            <a:ext cx="4667250" cy="3354265"/>
            <a:chOff x="1496616" y="1052736"/>
            <a:chExt cx="5055384" cy="3633903"/>
          </a:xfrm>
        </p:grpSpPr>
        <p:grpSp>
          <p:nvGrpSpPr>
            <p:cNvPr id="17420" name="Groupe 8">
              <a:extLst>
                <a:ext uri="{FF2B5EF4-FFF2-40B4-BE49-F238E27FC236}">
                  <a16:creationId xmlns:a16="http://schemas.microsoft.com/office/drawing/2014/main" id="{230F6D3B-9E20-4171-8A13-8FDDF878C7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6000" y="1052736"/>
              <a:ext cx="2556000" cy="3633903"/>
              <a:chOff x="3996000" y="1052736"/>
              <a:chExt cx="2556000" cy="3633903"/>
            </a:xfrm>
          </p:grpSpPr>
          <p:grpSp>
            <p:nvGrpSpPr>
              <p:cNvPr id="17422" name="Groupe 7">
                <a:extLst>
                  <a:ext uri="{FF2B5EF4-FFF2-40B4-BE49-F238E27FC236}">
                    <a16:creationId xmlns:a16="http://schemas.microsoft.com/office/drawing/2014/main" id="{10B681F1-6CEE-40B8-9BA7-1ED917304D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96000" y="1052736"/>
                <a:ext cx="2556000" cy="2232248"/>
                <a:chOff x="3996000" y="1052736"/>
                <a:chExt cx="2556000" cy="2232248"/>
              </a:xfrm>
            </p:grpSpPr>
            <p:cxnSp>
              <p:nvCxnSpPr>
                <p:cNvPr id="3" name="Connecteur droit 2">
                  <a:extLst>
                    <a:ext uri="{FF2B5EF4-FFF2-40B4-BE49-F238E27FC236}">
                      <a16:creationId xmlns:a16="http://schemas.microsoft.com/office/drawing/2014/main" id="{28FB1849-D3A5-412B-A68B-BCA2456E4D65}"/>
                    </a:ext>
                  </a:extLst>
                </p:cNvPr>
                <p:cNvCxnSpPr/>
                <p:nvPr/>
              </p:nvCxnSpPr>
              <p:spPr>
                <a:xfrm>
                  <a:off x="6537714" y="1052736"/>
                  <a:ext cx="0" cy="2232096"/>
                </a:xfrm>
                <a:prstGeom prst="line">
                  <a:avLst/>
                </a:prstGeom>
                <a:ln w="47625">
                  <a:solidFill>
                    <a:srgbClr val="9900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cteur droit 15">
                  <a:extLst>
                    <a:ext uri="{FF2B5EF4-FFF2-40B4-BE49-F238E27FC236}">
                      <a16:creationId xmlns:a16="http://schemas.microsoft.com/office/drawing/2014/main" id="{79CCC185-8CA8-44BF-B0F3-1148CC145FAD}"/>
                    </a:ext>
                  </a:extLst>
                </p:cNvPr>
                <p:cNvCxnSpPr/>
                <p:nvPr/>
              </p:nvCxnSpPr>
              <p:spPr>
                <a:xfrm>
                  <a:off x="3996532" y="3284832"/>
                  <a:ext cx="2555468" cy="0"/>
                </a:xfrm>
                <a:prstGeom prst="line">
                  <a:avLst/>
                </a:prstGeom>
                <a:ln w="47625">
                  <a:solidFill>
                    <a:srgbClr val="9900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689C2E39-7387-431D-B06D-C4FA4C660BF4}"/>
                  </a:ext>
                </a:extLst>
              </p:cNvPr>
              <p:cNvCxnSpPr/>
              <p:nvPr/>
            </p:nvCxnSpPr>
            <p:spPr>
              <a:xfrm>
                <a:off x="4017166" y="3284832"/>
                <a:ext cx="0" cy="1401807"/>
              </a:xfrm>
              <a:prstGeom prst="line">
                <a:avLst/>
              </a:prstGeom>
              <a:ln w="47625">
                <a:solidFill>
                  <a:srgbClr val="9900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6B517691-4073-42F3-8168-568B7B9EA75C}"/>
                </a:ext>
              </a:extLst>
            </p:cNvPr>
            <p:cNvCxnSpPr/>
            <p:nvPr/>
          </p:nvCxnSpPr>
          <p:spPr>
            <a:xfrm>
              <a:off x="1496616" y="4666001"/>
              <a:ext cx="2520549" cy="0"/>
            </a:xfrm>
            <a:prstGeom prst="line">
              <a:avLst/>
            </a:prstGeom>
            <a:ln w="47625">
              <a:solidFill>
                <a:srgbClr val="990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4">
            <a:extLst>
              <a:ext uri="{FF2B5EF4-FFF2-40B4-BE49-F238E27FC236}">
                <a16:creationId xmlns:a16="http://schemas.microsoft.com/office/drawing/2014/main" id="{AA6C4030-9958-408E-A886-2FCFD09F8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692" y="5676900"/>
            <a:ext cx="4530969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just" defTabSz="844083" eaLnBrk="1" hangingPunct="1">
              <a:defRPr/>
            </a:pPr>
            <a:r>
              <a:rPr lang="fr-FR" sz="2954" kern="0" dirty="0">
                <a:solidFill>
                  <a:srgbClr val="990033"/>
                </a:solidFill>
                <a:latin typeface="Arial"/>
              </a:rPr>
              <a:t>Les espaces verts creux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259C7DD9-85BE-4895-B836-1E71EAF90D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AC8F6780-2650-49F8-862F-AA95BC518A04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4F6F549C-179F-4C0F-9AF0-4FAF53E285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2566" y="769327"/>
            <a:ext cx="8056685" cy="1131277"/>
          </a:xfrm>
        </p:spPr>
        <p:txBody>
          <a:bodyPr/>
          <a:lstStyle/>
          <a:p>
            <a:pPr algn="just" eaLnBrk="1" hangingPunct="1">
              <a:defRPr/>
            </a:pPr>
            <a:r>
              <a:rPr lang="fr-FR" sz="2585" dirty="0">
                <a:solidFill>
                  <a:srgbClr val="990033"/>
                </a:solidFill>
                <a:latin typeface="+mn-lt"/>
              </a:rPr>
              <a:t>Les bassins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E04B89FB-3896-4DB4-9CA1-21BD7D7EB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8" t="22949" r="3981" b="39001"/>
          <a:stretch>
            <a:fillRect/>
          </a:stretch>
        </p:blipFill>
        <p:spPr bwMode="auto">
          <a:xfrm>
            <a:off x="1780443" y="1715966"/>
            <a:ext cx="1795096" cy="167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D:\Users\jeanneje\Documents\Jeremie\Phototheque Jérem\Pluvial techniques alternatives\Toiture végétalisée\Formation Aubergenville Ferme de Jade 11-05-2015\20150511_154755.jpg">
            <a:extLst>
              <a:ext uri="{FF2B5EF4-FFF2-40B4-BE49-F238E27FC236}">
                <a16:creationId xmlns:a16="http://schemas.microsoft.com/office/drawing/2014/main" id="{F1C07E51-2ADC-4ECB-A227-329E5A9F9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17159" r="23209" b="4797"/>
          <a:stretch>
            <a:fillRect/>
          </a:stretch>
        </p:blipFill>
        <p:spPr bwMode="auto">
          <a:xfrm>
            <a:off x="4073770" y="4659923"/>
            <a:ext cx="2757854" cy="169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\\aesn.fr\Racine$\Directions\DCAT\Public\GT pluvial\Photos Techniques alternatives\Toiture Respiro_SD\20151028 Respiro GTM_SDX (6).jpg">
            <a:extLst>
              <a:ext uri="{FF2B5EF4-FFF2-40B4-BE49-F238E27FC236}">
                <a16:creationId xmlns:a16="http://schemas.microsoft.com/office/drawing/2014/main" id="{EBB0E095-432C-4FC9-BFE4-942C9D97A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t="5823" r="3082" b="24788"/>
          <a:stretch>
            <a:fillRect/>
          </a:stretch>
        </p:blipFill>
        <p:spPr bwMode="auto">
          <a:xfrm>
            <a:off x="7030916" y="3849566"/>
            <a:ext cx="1761392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7206FBEA-BCE5-4876-BB19-DD686F7CF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008" y="3849567"/>
            <a:ext cx="4179277" cy="84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just" defTabSz="844083" eaLnBrk="1" hangingPunct="1">
              <a:defRPr/>
            </a:pPr>
            <a:r>
              <a:rPr lang="fr-FR" sz="2585" kern="0" dirty="0">
                <a:solidFill>
                  <a:srgbClr val="990033"/>
                </a:solidFill>
                <a:latin typeface="Arial"/>
              </a:rPr>
              <a:t>Les toitures végétalisées</a:t>
            </a:r>
          </a:p>
        </p:txBody>
      </p:sp>
      <p:pic>
        <p:nvPicPr>
          <p:cNvPr id="18440" name="Picture 2" descr="\\aesn.fr\Racine$\Directions\DCAT\Public\GT pluvial\Photos Techniques alternatives\CG_Photos_18062014\GestionPluviale_StadeDuLac_Courcouronnes (2)_ParkingInfiltrant.jpg">
            <a:extLst>
              <a:ext uri="{FF2B5EF4-FFF2-40B4-BE49-F238E27FC236}">
                <a16:creationId xmlns:a16="http://schemas.microsoft.com/office/drawing/2014/main" id="{0E17AC72-2919-4D64-BDAB-9BBA2BE56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39307" r="15855" b="5322"/>
          <a:stretch>
            <a:fillRect/>
          </a:stretch>
        </p:blipFill>
        <p:spPr bwMode="auto">
          <a:xfrm>
            <a:off x="6011007" y="1855177"/>
            <a:ext cx="2773974" cy="157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>
            <a:extLst>
              <a:ext uri="{FF2B5EF4-FFF2-40B4-BE49-F238E27FC236}">
                <a16:creationId xmlns:a16="http://schemas.microsoft.com/office/drawing/2014/main" id="{0D22CDA5-F654-48ED-9956-CDB872D81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766" y="1101970"/>
            <a:ext cx="4784480" cy="66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just" defTabSz="844083" eaLnBrk="1" hangingPunct="1">
              <a:defRPr/>
            </a:pPr>
            <a:r>
              <a:rPr lang="fr-FR" sz="2585" kern="0" dirty="0">
                <a:solidFill>
                  <a:srgbClr val="990033"/>
                </a:solidFill>
                <a:latin typeface="Arial"/>
              </a:rPr>
              <a:t>Les revêtements perméables</a:t>
            </a:r>
          </a:p>
        </p:txBody>
      </p:sp>
      <p:grpSp>
        <p:nvGrpSpPr>
          <p:cNvPr id="18442" name="Groupe 6">
            <a:extLst>
              <a:ext uri="{FF2B5EF4-FFF2-40B4-BE49-F238E27FC236}">
                <a16:creationId xmlns:a16="http://schemas.microsoft.com/office/drawing/2014/main" id="{EC81AC25-8C3F-45D5-88C7-F4EDE32FADD9}"/>
              </a:ext>
            </a:extLst>
          </p:cNvPr>
          <p:cNvGrpSpPr>
            <a:grpSpLocks/>
          </p:cNvGrpSpPr>
          <p:nvPr/>
        </p:nvGrpSpPr>
        <p:grpSpPr bwMode="auto">
          <a:xfrm>
            <a:off x="1581150" y="1434612"/>
            <a:ext cx="7104185" cy="2266950"/>
            <a:chOff x="1712640" y="1268760"/>
            <a:chExt cx="7696472" cy="2455717"/>
          </a:xfrm>
        </p:grpSpPr>
        <p:grpSp>
          <p:nvGrpSpPr>
            <p:cNvPr id="18446" name="Groupe 13">
              <a:extLst>
                <a:ext uri="{FF2B5EF4-FFF2-40B4-BE49-F238E27FC236}">
                  <a16:creationId xmlns:a16="http://schemas.microsoft.com/office/drawing/2014/main" id="{778CA148-14A0-40C7-A722-80A38EBC3C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640" y="1268760"/>
              <a:ext cx="2557238" cy="2448271"/>
              <a:chOff x="4428048" y="836712"/>
              <a:chExt cx="2557238" cy="2448271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6E41CE3C-4C4E-4414-A0A6-5B0AC4C6DC76}"/>
                  </a:ext>
                </a:extLst>
              </p:cNvPr>
              <p:cNvCxnSpPr/>
              <p:nvPr/>
            </p:nvCxnSpPr>
            <p:spPr>
              <a:xfrm>
                <a:off x="6985600" y="836712"/>
                <a:ext cx="0" cy="2447780"/>
              </a:xfrm>
              <a:prstGeom prst="line">
                <a:avLst/>
              </a:prstGeom>
              <a:ln w="47625">
                <a:solidFill>
                  <a:srgbClr val="9900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C56A4996-AA87-4AAF-BFA8-6552ABE51055}"/>
                  </a:ext>
                </a:extLst>
              </p:cNvPr>
              <p:cNvCxnSpPr/>
              <p:nvPr/>
            </p:nvCxnSpPr>
            <p:spPr>
              <a:xfrm>
                <a:off x="4428048" y="3274968"/>
                <a:ext cx="2124150" cy="0"/>
              </a:xfrm>
              <a:prstGeom prst="line">
                <a:avLst/>
              </a:prstGeom>
              <a:ln w="47625">
                <a:solidFill>
                  <a:srgbClr val="9900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955BC0EA-3EC1-4C8B-BECF-DEDDC963C019}"/>
                </a:ext>
              </a:extLst>
            </p:cNvPr>
            <p:cNvCxnSpPr/>
            <p:nvPr/>
          </p:nvCxnSpPr>
          <p:spPr>
            <a:xfrm flipH="1" flipV="1">
              <a:off x="3822502" y="3710191"/>
              <a:ext cx="5586610" cy="14286"/>
            </a:xfrm>
            <a:prstGeom prst="line">
              <a:avLst/>
            </a:prstGeom>
            <a:ln w="47625">
              <a:solidFill>
                <a:srgbClr val="990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443" name="Picture 18" descr="pave%20beton%20gazon%208">
            <a:extLst>
              <a:ext uri="{FF2B5EF4-FFF2-40B4-BE49-F238E27FC236}">
                <a16:creationId xmlns:a16="http://schemas.microsoft.com/office/drawing/2014/main" id="{BEC98F5D-9CCB-4D20-9F64-1D18B8E67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767" y="2646485"/>
            <a:ext cx="782515" cy="78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5" descr="Stradus-Pluvio-low-res_1">
            <a:extLst>
              <a:ext uri="{FF2B5EF4-FFF2-40B4-BE49-F238E27FC236}">
                <a16:creationId xmlns:a16="http://schemas.microsoft.com/office/drawing/2014/main" id="{E4D6DED0-9CFA-46A1-8B90-CD9F1DAEB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358" y="1855177"/>
            <a:ext cx="1053611" cy="69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ZoneTexte 1">
            <a:extLst>
              <a:ext uri="{FF2B5EF4-FFF2-40B4-BE49-F238E27FC236}">
                <a16:creationId xmlns:a16="http://schemas.microsoft.com/office/drawing/2014/main" id="{E11E12C1-9EA6-4638-B4B5-38137DC3A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891454"/>
            <a:ext cx="2479431" cy="1098634"/>
          </a:xfrm>
          <a:prstGeom prst="rect">
            <a:avLst/>
          </a:prstGeom>
          <a:solidFill>
            <a:srgbClr val="0058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algn="ctr" defTabSz="844083" eaLnBrk="1" fontAlgn="base" hangingPunct="1">
              <a:spcBef>
                <a:spcPct val="0"/>
              </a:spcBef>
              <a:spcAft>
                <a:spcPts val="554"/>
              </a:spcAft>
              <a:buNone/>
            </a:pPr>
            <a:r>
              <a:rPr lang="fr-FR" altLang="fr-FR" sz="2585" b="1">
                <a:solidFill>
                  <a:srgbClr val="FFFFFF"/>
                </a:solidFill>
              </a:rPr>
              <a:t>8 cm </a:t>
            </a:r>
            <a:r>
              <a:rPr lang="fr-FR" altLang="fr-FR" sz="1477" b="1">
                <a:solidFill>
                  <a:srgbClr val="FFFFFF"/>
                </a:solidFill>
              </a:rPr>
              <a:t>de substrat</a:t>
            </a:r>
          </a:p>
          <a:p>
            <a:pPr algn="ctr" defTabSz="844083" eaLnBrk="1" fontAlgn="base" hangingPunct="1">
              <a:spcBef>
                <a:spcPct val="0"/>
              </a:spcBef>
              <a:spcAft>
                <a:spcPts val="554"/>
              </a:spcAft>
              <a:buNone/>
            </a:pPr>
            <a:r>
              <a:rPr lang="fr-FR" altLang="fr-FR" sz="1477" b="1">
                <a:solidFill>
                  <a:srgbClr val="FFFFFF"/>
                </a:solidFill>
              </a:rPr>
              <a:t>Rétention d’eau</a:t>
            </a:r>
          </a:p>
          <a:p>
            <a:pPr algn="ctr" defTabSz="844083" eaLnBrk="1" fontAlgn="base" hangingPunct="1">
              <a:spcBef>
                <a:spcPct val="0"/>
              </a:spcBef>
              <a:spcAft>
                <a:spcPts val="554"/>
              </a:spcAft>
              <a:buNone/>
            </a:pPr>
            <a:r>
              <a:rPr lang="fr-FR" altLang="fr-FR" sz="1477" b="1">
                <a:solidFill>
                  <a:srgbClr val="FFFFFF"/>
                </a:solidFill>
              </a:rPr>
              <a:t>Services écosystémiques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B220ED00-6D1B-4D75-AC96-8F1FF71A02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7D44703F-91D7-4801-ADAC-3A6A3BF37CFC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39C15C14-5553-4853-8D66-AE267C7BC8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2566" y="769327"/>
            <a:ext cx="8056685" cy="1131277"/>
          </a:xfrm>
        </p:spPr>
        <p:txBody>
          <a:bodyPr/>
          <a:lstStyle/>
          <a:p>
            <a:pPr algn="just" eaLnBrk="1" hangingPunct="1">
              <a:defRPr/>
            </a:pPr>
            <a:r>
              <a:rPr lang="fr-FR" sz="2585" dirty="0">
                <a:solidFill>
                  <a:srgbClr val="990033"/>
                </a:solidFill>
                <a:latin typeface="+mn-lt"/>
              </a:rPr>
              <a:t>Techniques alternatives: les bénéfices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1911E56B-C8F3-4B2B-9F83-DF2F230FD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508" y="1701313"/>
            <a:ext cx="7842738" cy="478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031">
                <a:solidFill>
                  <a:srgbClr val="00589A"/>
                </a:solidFill>
              </a:rPr>
              <a:t>Eviter de collecter/traiter : limitation polluants dans les milieux naturels et amélioration fonctionnement des réseaux et step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031">
                <a:solidFill>
                  <a:srgbClr val="00589A"/>
                </a:solidFill>
              </a:rPr>
              <a:t>Recharge en eau des sols voire des nappes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031">
                <a:solidFill>
                  <a:srgbClr val="00589A"/>
                </a:solidFill>
              </a:rPr>
              <a:t>Arrosage naturel sans recours à l’eau potable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031">
                <a:solidFill>
                  <a:srgbClr val="00589A"/>
                </a:solidFill>
              </a:rPr>
              <a:t>Des espaces paysagers et multifonctionnels (DFCI, social, loisir…). Valorisation et amélioration du cadre de vie.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031">
                <a:solidFill>
                  <a:srgbClr val="00589A"/>
                </a:solidFill>
              </a:rPr>
              <a:t>Îlots de fraicheur (lutte contre la canicule)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031">
                <a:solidFill>
                  <a:srgbClr val="00589A"/>
                </a:solidFill>
              </a:rPr>
              <a:t>Biodiversité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031">
                <a:solidFill>
                  <a:srgbClr val="00589A"/>
                </a:solidFill>
              </a:rPr>
              <a:t>Limiter les surcharges d’eau en zone inondable ou zone de stagnation  sur terrain argileux soumis au retrait/gonflement et susceptible de désordres sur habitations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endParaRPr lang="fr-FR" altLang="fr-FR" sz="2215">
              <a:solidFill>
                <a:srgbClr val="00589A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E4162F6C-A19C-4A5B-9B81-43BA4237C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DD3DD8D5-18C0-474D-ADDC-2B24ECA7E39A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929AA6B-B54E-4DE0-83F8-769888D876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35320" y="1206012"/>
            <a:ext cx="8056685" cy="959826"/>
          </a:xfrm>
        </p:spPr>
        <p:txBody>
          <a:bodyPr/>
          <a:lstStyle/>
          <a:p>
            <a:pPr algn="just" eaLnBrk="1" hangingPunct="1">
              <a:defRPr/>
            </a:pPr>
            <a:r>
              <a:rPr lang="fr-FR" sz="2585" dirty="0">
                <a:solidFill>
                  <a:srgbClr val="990033"/>
                </a:solidFill>
                <a:latin typeface="+mn-lt"/>
              </a:rPr>
              <a:t>Tordre le coup aux idées reçues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B39F1FDC-478C-46E7-9B5E-8CA0AF84A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566" y="2464777"/>
            <a:ext cx="5051180" cy="302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031">
                <a:solidFill>
                  <a:srgbClr val="00589A"/>
                </a:solidFill>
              </a:rPr>
              <a:t>C’est compliqué (gestion de la pluie sur 2 niveaux)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031">
                <a:solidFill>
                  <a:srgbClr val="00589A"/>
                </a:solidFill>
              </a:rPr>
              <a:t>Ca coûte plus cher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031">
                <a:solidFill>
                  <a:srgbClr val="00589A"/>
                </a:solidFill>
              </a:rPr>
              <a:t>Impossible car présence de gypse, d’argile ou de polluant dans le sol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031">
                <a:solidFill>
                  <a:srgbClr val="00589A"/>
                </a:solidFill>
              </a:rPr>
              <a:t>La stagnation d’eau va provoquer la prolifération d’insectes (moustiques…)</a:t>
            </a:r>
          </a:p>
        </p:txBody>
      </p:sp>
      <p:pic>
        <p:nvPicPr>
          <p:cNvPr id="20485" name="Picture 2">
            <a:extLst>
              <a:ext uri="{FF2B5EF4-FFF2-40B4-BE49-F238E27FC236}">
                <a16:creationId xmlns:a16="http://schemas.microsoft.com/office/drawing/2014/main" id="{6D2A1931-0D63-4219-944D-7DC797348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7" t="2" r="34787" b="6596"/>
          <a:stretch>
            <a:fillRect/>
          </a:stretch>
        </p:blipFill>
        <p:spPr bwMode="auto">
          <a:xfrm>
            <a:off x="6498982" y="1567961"/>
            <a:ext cx="2592265" cy="388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6" name="Rectangle 3">
            <a:extLst>
              <a:ext uri="{FF2B5EF4-FFF2-40B4-BE49-F238E27FC236}">
                <a16:creationId xmlns:a16="http://schemas.microsoft.com/office/drawing/2014/main" id="{F30ED4EE-8350-40E2-9431-9512795D2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566" y="5489331"/>
            <a:ext cx="7577503" cy="106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031">
                <a:solidFill>
                  <a:srgbClr val="00589A"/>
                </a:solidFill>
              </a:rPr>
              <a:t>C’est dangereux pour le public (noyade enfants…)</a:t>
            </a:r>
          </a:p>
          <a:p>
            <a:pPr marL="316531" indent="-316531" algn="just" defTabSz="844083" eaLnBrk="1" fontAlgn="base" hangingPunct="1">
              <a:spcAft>
                <a:spcPts val="1108"/>
              </a:spcAft>
            </a:pPr>
            <a:r>
              <a:rPr lang="fr-FR" altLang="fr-FR" sz="2031">
                <a:solidFill>
                  <a:srgbClr val="00589A"/>
                </a:solidFill>
              </a:rPr>
              <a:t>Coût d’entretien des ouvrages et quels services concernés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oneTexte 5">
            <a:extLst>
              <a:ext uri="{FF2B5EF4-FFF2-40B4-BE49-F238E27FC236}">
                <a16:creationId xmlns:a16="http://schemas.microsoft.com/office/drawing/2014/main" id="{E3477EA0-604B-4B62-A7E8-3144A4A2C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316" y="1036028"/>
            <a:ext cx="8056685" cy="348109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662">
                <a:solidFill>
                  <a:srgbClr val="000000"/>
                </a:solidFill>
              </a:rPr>
              <a:t>                                   </a:t>
            </a:r>
          </a:p>
        </p:txBody>
      </p:sp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8EE54330-694B-4D60-80B8-08328B18F4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D0E95389-C9D4-4E5B-853E-D7DA8F1364EE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6CA0A9A-1CAF-4D0B-9A98-71BD0223EE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2566" y="836735"/>
            <a:ext cx="8056685" cy="959826"/>
          </a:xfrm>
        </p:spPr>
        <p:txBody>
          <a:bodyPr/>
          <a:lstStyle/>
          <a:p>
            <a:pPr algn="just" eaLnBrk="1" hangingPunct="1">
              <a:defRPr/>
            </a:pPr>
            <a:r>
              <a:rPr lang="fr-FR" sz="2585" dirty="0">
                <a:solidFill>
                  <a:srgbClr val="990033"/>
                </a:solidFill>
                <a:latin typeface="+mn-lt"/>
              </a:rPr>
              <a:t>Des habitudes à modifier dans les projets</a:t>
            </a:r>
          </a:p>
        </p:txBody>
      </p:sp>
      <p:grpSp>
        <p:nvGrpSpPr>
          <p:cNvPr id="21509" name="Groupe 1">
            <a:extLst>
              <a:ext uri="{FF2B5EF4-FFF2-40B4-BE49-F238E27FC236}">
                <a16:creationId xmlns:a16="http://schemas.microsoft.com/office/drawing/2014/main" id="{694CC59F-D7DA-4817-8B7A-B6EA173FA8BD}"/>
              </a:ext>
            </a:extLst>
          </p:cNvPr>
          <p:cNvGrpSpPr>
            <a:grpSpLocks/>
          </p:cNvGrpSpPr>
          <p:nvPr/>
        </p:nvGrpSpPr>
        <p:grpSpPr bwMode="auto">
          <a:xfrm>
            <a:off x="5602166" y="1701312"/>
            <a:ext cx="3289788" cy="2524857"/>
            <a:chOff x="5817096" y="1340768"/>
            <a:chExt cx="3564168" cy="2736000"/>
          </a:xfrm>
        </p:grpSpPr>
        <p:pic>
          <p:nvPicPr>
            <p:cNvPr id="21524" name="Picture 3">
              <a:extLst>
                <a:ext uri="{FF2B5EF4-FFF2-40B4-BE49-F238E27FC236}">
                  <a16:creationId xmlns:a16="http://schemas.microsoft.com/office/drawing/2014/main" id="{F4B10219-83D2-4636-9997-17E0143CD3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18"/>
            <a:stretch>
              <a:fillRect/>
            </a:stretch>
          </p:blipFill>
          <p:spPr bwMode="auto">
            <a:xfrm>
              <a:off x="7329264" y="1340768"/>
              <a:ext cx="2052000" cy="2730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25" name="Groupe 8">
              <a:extLst>
                <a:ext uri="{FF2B5EF4-FFF2-40B4-BE49-F238E27FC236}">
                  <a16:creationId xmlns:a16="http://schemas.microsoft.com/office/drawing/2014/main" id="{63207A51-80CC-4428-A524-5310CF40A2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7096" y="1340768"/>
              <a:ext cx="1545101" cy="2736000"/>
              <a:chOff x="2510321" y="823777"/>
              <a:chExt cx="1726623" cy="3006601"/>
            </a:xfrm>
          </p:grpSpPr>
          <p:pic>
            <p:nvPicPr>
              <p:cNvPr id="21526" name="Picture 2">
                <a:extLst>
                  <a:ext uri="{FF2B5EF4-FFF2-40B4-BE49-F238E27FC236}">
                    <a16:creationId xmlns:a16="http://schemas.microsoft.com/office/drawing/2014/main" id="{5AFC1559-8282-4F2A-AD62-D0D6510544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3" b="3879"/>
              <a:stretch>
                <a:fillRect/>
              </a:stretch>
            </p:blipFill>
            <p:spPr bwMode="auto">
              <a:xfrm>
                <a:off x="2510321" y="823777"/>
                <a:ext cx="1704975" cy="3006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81E367B4-A026-4310-84C9-6A182F0BD0B0}"/>
                  </a:ext>
                </a:extLst>
              </p:cNvPr>
              <p:cNvCxnSpPr/>
              <p:nvPr/>
            </p:nvCxnSpPr>
            <p:spPr>
              <a:xfrm>
                <a:off x="2675313" y="1628213"/>
                <a:ext cx="1561224" cy="2160286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08AB571B-F88B-4621-AC5A-15583E28A156}"/>
                  </a:ext>
                </a:extLst>
              </p:cNvPr>
              <p:cNvCxnSpPr/>
              <p:nvPr/>
            </p:nvCxnSpPr>
            <p:spPr>
              <a:xfrm flipH="1">
                <a:off x="2724989" y="1556669"/>
                <a:ext cx="1463648" cy="2160286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510" name="ZoneTexte 13">
            <a:extLst>
              <a:ext uri="{FF2B5EF4-FFF2-40B4-BE49-F238E27FC236}">
                <a16:creationId xmlns:a16="http://schemas.microsoft.com/office/drawing/2014/main" id="{E6E3D9C4-C170-4B2D-8561-6CB20D5BD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866" y="1626578"/>
            <a:ext cx="4006362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477">
                <a:solidFill>
                  <a:srgbClr val="000000"/>
                </a:solidFill>
              </a:rPr>
              <a:t>Des descentes d’eau de toiture</a:t>
            </a:r>
          </a:p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477">
                <a:solidFill>
                  <a:srgbClr val="0070C0"/>
                </a:solidFill>
              </a:rPr>
              <a:t>au niveau du terrain naturel</a:t>
            </a:r>
            <a:r>
              <a:rPr lang="fr-FR" altLang="fr-FR" sz="1477">
                <a:solidFill>
                  <a:srgbClr val="000000"/>
                </a:solidFill>
              </a:rPr>
              <a:t> </a:t>
            </a:r>
            <a:r>
              <a:rPr lang="fr-FR" altLang="fr-FR" sz="1477">
                <a:solidFill>
                  <a:srgbClr val="000000"/>
                </a:solidFill>
                <a:sym typeface="Wingdings" panose="05000000000000000000" pitchFamily="2" charset="2"/>
              </a:rPr>
              <a:t></a:t>
            </a:r>
            <a:r>
              <a:rPr lang="fr-FR" altLang="fr-FR" sz="1477">
                <a:solidFill>
                  <a:srgbClr val="000000"/>
                </a:solidFill>
                <a:sym typeface="Symbol" panose="05050102010706020507" pitchFamily="18" charset="2"/>
              </a:rPr>
              <a:t> Externes</a:t>
            </a:r>
            <a:endParaRPr lang="fr-FR" altLang="fr-FR" sz="1477">
              <a:solidFill>
                <a:srgbClr val="000000"/>
              </a:solidFill>
            </a:endParaRPr>
          </a:p>
        </p:txBody>
      </p:sp>
      <p:sp>
        <p:nvSpPr>
          <p:cNvPr id="21511" name="ZoneTexte 14">
            <a:extLst>
              <a:ext uri="{FF2B5EF4-FFF2-40B4-BE49-F238E27FC236}">
                <a16:creationId xmlns:a16="http://schemas.microsoft.com/office/drawing/2014/main" id="{4C00AB79-C3DE-45E1-A793-BD3A7FE2F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0451" y="3628292"/>
            <a:ext cx="1129811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292">
                <a:solidFill>
                  <a:srgbClr val="000000"/>
                </a:solidFill>
              </a:rPr>
              <a:t>© ATM</a:t>
            </a:r>
          </a:p>
        </p:txBody>
      </p:sp>
      <p:sp>
        <p:nvSpPr>
          <p:cNvPr id="21512" name="ZoneTexte 15">
            <a:extLst>
              <a:ext uri="{FF2B5EF4-FFF2-40B4-BE49-F238E27FC236}">
                <a16:creationId xmlns:a16="http://schemas.microsoft.com/office/drawing/2014/main" id="{88D3B2C0-A7AE-4E40-B96F-B33F17B61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81" y="6353908"/>
            <a:ext cx="100818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015">
                <a:solidFill>
                  <a:srgbClr val="000000"/>
                </a:solidFill>
              </a:rPr>
              <a:t>© Lausanne</a:t>
            </a:r>
          </a:p>
        </p:txBody>
      </p:sp>
      <p:pic>
        <p:nvPicPr>
          <p:cNvPr id="21513" name="Picture 3">
            <a:extLst>
              <a:ext uri="{FF2B5EF4-FFF2-40B4-BE49-F238E27FC236}">
                <a16:creationId xmlns:a16="http://schemas.microsoft.com/office/drawing/2014/main" id="{4AA49239-54DA-4A75-9184-184A3F0C8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7" b="8412"/>
          <a:stretch>
            <a:fillRect/>
          </a:stretch>
        </p:blipFill>
        <p:spPr bwMode="auto">
          <a:xfrm>
            <a:off x="1314451" y="2324100"/>
            <a:ext cx="3953608" cy="210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4" name="Picture 4">
            <a:extLst>
              <a:ext uri="{FF2B5EF4-FFF2-40B4-BE49-F238E27FC236}">
                <a16:creationId xmlns:a16="http://schemas.microsoft.com/office/drawing/2014/main" id="{51947DE6-2FF5-4302-B5B3-04DAFAC7B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43" y="3694236"/>
            <a:ext cx="854319" cy="25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5" name="Picture 2">
            <a:extLst>
              <a:ext uri="{FF2B5EF4-FFF2-40B4-BE49-F238E27FC236}">
                <a16:creationId xmlns:a16="http://schemas.microsoft.com/office/drawing/2014/main" id="{C75F8EA4-F8B3-4E0A-91FB-BC731C74B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289" y="1701312"/>
            <a:ext cx="253511" cy="4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1212B0F-DE49-40F4-8200-879F7F3AF939}"/>
              </a:ext>
            </a:extLst>
          </p:cNvPr>
          <p:cNvSpPr/>
          <p:nvPr/>
        </p:nvSpPr>
        <p:spPr>
          <a:xfrm>
            <a:off x="7323992" y="1767254"/>
            <a:ext cx="130420" cy="2344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662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1517" name="Picture 3">
            <a:extLst>
              <a:ext uri="{FF2B5EF4-FFF2-40B4-BE49-F238E27FC236}">
                <a16:creationId xmlns:a16="http://schemas.microsoft.com/office/drawing/2014/main" id="{F7ED8761-D26B-4215-B91D-5F222B116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443" y="1742343"/>
            <a:ext cx="86457" cy="2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4">
            <a:extLst>
              <a:ext uri="{FF2B5EF4-FFF2-40B4-BE49-F238E27FC236}">
                <a16:creationId xmlns:a16="http://schemas.microsoft.com/office/drawing/2014/main" id="{6CCE2550-46AF-419D-B97C-072FFD9CF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966" y="1749669"/>
            <a:ext cx="70338" cy="1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9" name="Groupe 4">
            <a:extLst>
              <a:ext uri="{FF2B5EF4-FFF2-40B4-BE49-F238E27FC236}">
                <a16:creationId xmlns:a16="http://schemas.microsoft.com/office/drawing/2014/main" id="{36EF8BF5-E0AD-4D67-9AF8-49EADCE8B249}"/>
              </a:ext>
            </a:extLst>
          </p:cNvPr>
          <p:cNvGrpSpPr>
            <a:grpSpLocks/>
          </p:cNvGrpSpPr>
          <p:nvPr/>
        </p:nvGrpSpPr>
        <p:grpSpPr bwMode="auto">
          <a:xfrm>
            <a:off x="1417028" y="4558812"/>
            <a:ext cx="7076342" cy="2036885"/>
            <a:chOff x="1318748" y="4653135"/>
            <a:chExt cx="7666700" cy="2205827"/>
          </a:xfrm>
        </p:grpSpPr>
        <p:pic>
          <p:nvPicPr>
            <p:cNvPr id="21520" name="Picture 2">
              <a:extLst>
                <a:ext uri="{FF2B5EF4-FFF2-40B4-BE49-F238E27FC236}">
                  <a16:creationId xmlns:a16="http://schemas.microsoft.com/office/drawing/2014/main" id="{56F8847D-8000-454A-BED8-B96A52929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097" y="4653135"/>
              <a:ext cx="2890351" cy="216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1" name="Picture 3">
              <a:extLst>
                <a:ext uri="{FF2B5EF4-FFF2-40B4-BE49-F238E27FC236}">
                  <a16:creationId xmlns:a16="http://schemas.microsoft.com/office/drawing/2014/main" id="{FA27CBDE-B1CA-42F0-869A-132875F10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615" y="4668966"/>
              <a:ext cx="1642497" cy="2189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2" name="Picture 4">
              <a:extLst>
                <a:ext uri="{FF2B5EF4-FFF2-40B4-BE49-F238E27FC236}">
                  <a16:creationId xmlns:a16="http://schemas.microsoft.com/office/drawing/2014/main" id="{A56F5258-A4C0-4BEE-BBB6-F08CAC5492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748" y="4661363"/>
              <a:ext cx="2842164" cy="2159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3" name="ZoneTexte 2">
              <a:extLst>
                <a:ext uri="{FF2B5EF4-FFF2-40B4-BE49-F238E27FC236}">
                  <a16:creationId xmlns:a16="http://schemas.microsoft.com/office/drawing/2014/main" id="{C1FF35AC-924E-4792-83F2-C03DC51B0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8368" y="6453335"/>
              <a:ext cx="2707080" cy="376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71E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71E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71E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9pPr>
            </a:lstStyle>
            <a:p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FR" altLang="fr-FR" sz="1662">
                  <a:solidFill>
                    <a:srgbClr val="000000"/>
                  </a:solidFill>
                </a:rPr>
                <a:t>Bussy-St-Georges</a:t>
              </a:r>
            </a:p>
          </p:txBody>
        </p:sp>
      </p:grp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oneTexte 5">
            <a:extLst>
              <a:ext uri="{FF2B5EF4-FFF2-40B4-BE49-F238E27FC236}">
                <a16:creationId xmlns:a16="http://schemas.microsoft.com/office/drawing/2014/main" id="{A2B11CE1-2E0B-4736-9C99-FD33A0F48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316" y="1036028"/>
            <a:ext cx="8056685" cy="348109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662">
                <a:solidFill>
                  <a:srgbClr val="000000"/>
                </a:solidFill>
              </a:rPr>
              <a:t>                                   </a:t>
            </a:r>
          </a:p>
        </p:txBody>
      </p:sp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25097249-0747-48B3-AEEE-B7C1E3D03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fld id="{8BE1E3A8-BCF7-435B-9CB7-D67419A36685}" type="slidenum">
              <a:rPr lang="fr-FR" altLang="fr-FR">
                <a:solidFill>
                  <a:srgbClr val="0071E2"/>
                </a:solidFill>
              </a:rPr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5F5D1C6-7C31-437D-9062-86D348AC12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2566" y="836735"/>
            <a:ext cx="8056685" cy="959826"/>
          </a:xfrm>
        </p:spPr>
        <p:txBody>
          <a:bodyPr/>
          <a:lstStyle/>
          <a:p>
            <a:pPr algn="just" eaLnBrk="1" hangingPunct="1">
              <a:defRPr/>
            </a:pPr>
            <a:r>
              <a:rPr lang="fr-FR" sz="2585" dirty="0">
                <a:solidFill>
                  <a:srgbClr val="990033"/>
                </a:solidFill>
                <a:latin typeface="+mn-lt"/>
              </a:rPr>
              <a:t>Des habitudes à modifier dans les projets</a:t>
            </a:r>
          </a:p>
        </p:txBody>
      </p:sp>
      <p:sp>
        <p:nvSpPr>
          <p:cNvPr id="22533" name="ZoneTexte 15">
            <a:extLst>
              <a:ext uri="{FF2B5EF4-FFF2-40B4-BE49-F238E27FC236}">
                <a16:creationId xmlns:a16="http://schemas.microsoft.com/office/drawing/2014/main" id="{21A819B1-8AA3-48A6-ABED-22D7A741C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81" y="6353908"/>
            <a:ext cx="100818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015">
                <a:solidFill>
                  <a:srgbClr val="000000"/>
                </a:solidFill>
              </a:rPr>
              <a:t>© Lausanne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CF518F5-A5CA-4EA2-81D2-400CB4FEE922}"/>
              </a:ext>
            </a:extLst>
          </p:cNvPr>
          <p:cNvSpPr txBox="1"/>
          <p:nvPr/>
        </p:nvSpPr>
        <p:spPr>
          <a:xfrm>
            <a:off x="1093177" y="1833197"/>
            <a:ext cx="7773866" cy="54694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77" dirty="0">
                <a:solidFill>
                  <a:srgbClr val="000000"/>
                </a:solidFill>
                <a:latin typeface="Garamond"/>
              </a:rPr>
              <a:t>Des plantations en point bas, en creux pour accueillir les eaux de ruissellement </a:t>
            </a:r>
            <a:r>
              <a:rPr lang="fr-FR" sz="1477" dirty="0">
                <a:solidFill>
                  <a:srgbClr val="000000"/>
                </a:solidFill>
                <a:latin typeface="Garamond"/>
                <a:sym typeface="Wingdings" panose="05000000000000000000" pitchFamily="2" charset="2"/>
              </a:rPr>
              <a:t></a:t>
            </a:r>
          </a:p>
          <a:p>
            <a:pPr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77" dirty="0">
                <a:solidFill>
                  <a:srgbClr val="000000"/>
                </a:solidFill>
                <a:latin typeface="Garamond"/>
                <a:sym typeface="Symbol"/>
              </a:rPr>
              <a:t> </a:t>
            </a:r>
            <a:r>
              <a:rPr lang="fr-FR" sz="1477" dirty="0">
                <a:solidFill>
                  <a:srgbClr val="0070C0"/>
                </a:solidFill>
                <a:latin typeface="Garamond"/>
                <a:sym typeface="Symbol"/>
              </a:rPr>
              <a:t>Pas d’arrosage, Adaptation au changement climatique</a:t>
            </a:r>
            <a:endParaRPr lang="fr-FR" sz="1477" dirty="0">
              <a:solidFill>
                <a:srgbClr val="0070C0"/>
              </a:solidFill>
              <a:latin typeface="Garamond"/>
            </a:endParaRPr>
          </a:p>
        </p:txBody>
      </p:sp>
      <p:grpSp>
        <p:nvGrpSpPr>
          <p:cNvPr id="22535" name="Groupe 16">
            <a:extLst>
              <a:ext uri="{FF2B5EF4-FFF2-40B4-BE49-F238E27FC236}">
                <a16:creationId xmlns:a16="http://schemas.microsoft.com/office/drawing/2014/main" id="{CB327AB5-D8E5-47EE-BC26-8D5EF4DFEDF5}"/>
              </a:ext>
            </a:extLst>
          </p:cNvPr>
          <p:cNvGrpSpPr>
            <a:grpSpLocks/>
          </p:cNvGrpSpPr>
          <p:nvPr/>
        </p:nvGrpSpPr>
        <p:grpSpPr bwMode="auto">
          <a:xfrm>
            <a:off x="1175239" y="2564424"/>
            <a:ext cx="7851531" cy="3556489"/>
            <a:chOff x="1273548" y="2492896"/>
            <a:chExt cx="8505743" cy="3852000"/>
          </a:xfrm>
        </p:grpSpPr>
        <p:grpSp>
          <p:nvGrpSpPr>
            <p:cNvPr id="22536" name="Groupe 2">
              <a:extLst>
                <a:ext uri="{FF2B5EF4-FFF2-40B4-BE49-F238E27FC236}">
                  <a16:creationId xmlns:a16="http://schemas.microsoft.com/office/drawing/2014/main" id="{C62D43CA-D127-4967-850D-36DD91DF77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3548" y="2492896"/>
              <a:ext cx="8505743" cy="3852000"/>
              <a:chOff x="1187624" y="2880000"/>
              <a:chExt cx="8505743" cy="3852000"/>
            </a:xfrm>
          </p:grpSpPr>
          <p:pic>
            <p:nvPicPr>
              <p:cNvPr id="22549" name="Picture 5">
                <a:extLst>
                  <a:ext uri="{FF2B5EF4-FFF2-40B4-BE49-F238E27FC236}">
                    <a16:creationId xmlns:a16="http://schemas.microsoft.com/office/drawing/2014/main" id="{A8FF2E95-D699-4E95-8F02-D822414F8D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504" b="3671"/>
              <a:stretch>
                <a:fillRect/>
              </a:stretch>
            </p:blipFill>
            <p:spPr bwMode="auto">
              <a:xfrm>
                <a:off x="1187624" y="2880000"/>
                <a:ext cx="8421854" cy="38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550" name="Groupe 1">
                <a:extLst>
                  <a:ext uri="{FF2B5EF4-FFF2-40B4-BE49-F238E27FC236}">
                    <a16:creationId xmlns:a16="http://schemas.microsoft.com/office/drawing/2014/main" id="{D47CF40D-5A04-43C2-8AF2-B4D5311837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4" y="5413491"/>
                <a:ext cx="7500713" cy="1030885"/>
                <a:chOff x="2192654" y="5413491"/>
                <a:chExt cx="7500713" cy="1030885"/>
              </a:xfrm>
            </p:grpSpPr>
            <p:sp>
              <p:nvSpPr>
                <p:cNvPr id="28" name="Flèche droite 27">
                  <a:extLst>
                    <a:ext uri="{FF2B5EF4-FFF2-40B4-BE49-F238E27FC236}">
                      <a16:creationId xmlns:a16="http://schemas.microsoft.com/office/drawing/2014/main" id="{0E923D7B-FACC-41A9-BED5-A3CCD674C66A}"/>
                    </a:ext>
                  </a:extLst>
                </p:cNvPr>
                <p:cNvSpPr/>
                <p:nvPr/>
              </p:nvSpPr>
              <p:spPr>
                <a:xfrm rot="10800000">
                  <a:off x="3283104" y="5976519"/>
                  <a:ext cx="434971" cy="179347"/>
                </a:xfrm>
                <a:prstGeom prst="rightArrow">
                  <a:avLst/>
                </a:prstGeom>
                <a:solidFill>
                  <a:srgbClr val="13ACF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84408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fr-FR" sz="1662">
                    <a:solidFill>
                      <a:srgbClr val="FFFFFF"/>
                    </a:solidFill>
                    <a:latin typeface="Garamond"/>
                  </a:endParaRPr>
                </a:p>
              </p:txBody>
            </p:sp>
            <p:sp>
              <p:nvSpPr>
                <p:cNvPr id="29" name="Flèche droite 28">
                  <a:extLst>
                    <a:ext uri="{FF2B5EF4-FFF2-40B4-BE49-F238E27FC236}">
                      <a16:creationId xmlns:a16="http://schemas.microsoft.com/office/drawing/2014/main" id="{46C3C181-A442-4434-BDDC-4E91021C51F2}"/>
                    </a:ext>
                  </a:extLst>
                </p:cNvPr>
                <p:cNvSpPr/>
                <p:nvPr/>
              </p:nvSpPr>
              <p:spPr>
                <a:xfrm rot="10800000">
                  <a:off x="2192502" y="6265379"/>
                  <a:ext cx="434971" cy="179347"/>
                </a:xfrm>
                <a:prstGeom prst="rightArrow">
                  <a:avLst/>
                </a:prstGeom>
                <a:solidFill>
                  <a:srgbClr val="13ACF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84408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fr-FR" sz="1662">
                    <a:solidFill>
                      <a:srgbClr val="FFFFFF"/>
                    </a:solidFill>
                    <a:latin typeface="Garamond"/>
                  </a:endParaRPr>
                </a:p>
              </p:txBody>
            </p:sp>
            <p:sp>
              <p:nvSpPr>
                <p:cNvPr id="31" name="Flèche droite 30">
                  <a:extLst>
                    <a:ext uri="{FF2B5EF4-FFF2-40B4-BE49-F238E27FC236}">
                      <a16:creationId xmlns:a16="http://schemas.microsoft.com/office/drawing/2014/main" id="{7C09F0D0-8534-4BB5-A416-55E3DE532675}"/>
                    </a:ext>
                  </a:extLst>
                </p:cNvPr>
                <p:cNvSpPr/>
                <p:nvPr/>
              </p:nvSpPr>
              <p:spPr>
                <a:xfrm rot="10578375">
                  <a:off x="7440727" y="5413082"/>
                  <a:ext cx="434971" cy="179348"/>
                </a:xfrm>
                <a:prstGeom prst="rightArrow">
                  <a:avLst/>
                </a:prstGeom>
                <a:solidFill>
                  <a:srgbClr val="13ACF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84408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fr-FR" sz="1662">
                    <a:solidFill>
                      <a:srgbClr val="FFFFFF"/>
                    </a:solidFill>
                    <a:latin typeface="Garamond"/>
                  </a:endParaRPr>
                </a:p>
              </p:txBody>
            </p:sp>
            <p:sp>
              <p:nvSpPr>
                <p:cNvPr id="32" name="Flèche droite 31">
                  <a:extLst>
                    <a:ext uri="{FF2B5EF4-FFF2-40B4-BE49-F238E27FC236}">
                      <a16:creationId xmlns:a16="http://schemas.microsoft.com/office/drawing/2014/main" id="{7A717B69-DD1F-4862-BFB2-395DCE9B1CFB}"/>
                    </a:ext>
                  </a:extLst>
                </p:cNvPr>
                <p:cNvSpPr/>
                <p:nvPr/>
              </p:nvSpPr>
              <p:spPr>
                <a:xfrm rot="10578375">
                  <a:off x="6577135" y="5459110"/>
                  <a:ext cx="434971" cy="179347"/>
                </a:xfrm>
                <a:prstGeom prst="rightArrow">
                  <a:avLst/>
                </a:prstGeom>
                <a:solidFill>
                  <a:srgbClr val="13ACF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84408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fr-FR" sz="1662">
                    <a:solidFill>
                      <a:srgbClr val="FFFFFF"/>
                    </a:solidFill>
                    <a:latin typeface="Garamond"/>
                  </a:endParaRPr>
                </a:p>
              </p:txBody>
            </p:sp>
            <p:sp>
              <p:nvSpPr>
                <p:cNvPr id="33" name="Flèche droite 32">
                  <a:extLst>
                    <a:ext uri="{FF2B5EF4-FFF2-40B4-BE49-F238E27FC236}">
                      <a16:creationId xmlns:a16="http://schemas.microsoft.com/office/drawing/2014/main" id="{9BDB4510-10BC-448E-A781-1E09E3D5AE76}"/>
                    </a:ext>
                  </a:extLst>
                </p:cNvPr>
                <p:cNvSpPr/>
                <p:nvPr/>
              </p:nvSpPr>
              <p:spPr>
                <a:xfrm rot="10578375">
                  <a:off x="9258396" y="5433715"/>
                  <a:ext cx="434971" cy="180934"/>
                </a:xfrm>
                <a:prstGeom prst="rightArrow">
                  <a:avLst/>
                </a:prstGeom>
                <a:solidFill>
                  <a:srgbClr val="13ACF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84408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fr-FR" sz="1662">
                    <a:solidFill>
                      <a:srgbClr val="FFFFFF"/>
                    </a:solidFill>
                    <a:latin typeface="Garamond"/>
                  </a:endParaRPr>
                </a:p>
              </p:txBody>
            </p:sp>
          </p:grpSp>
        </p:grpSp>
        <p:grpSp>
          <p:nvGrpSpPr>
            <p:cNvPr id="22537" name="Groupe 7">
              <a:extLst>
                <a:ext uri="{FF2B5EF4-FFF2-40B4-BE49-F238E27FC236}">
                  <a16:creationId xmlns:a16="http://schemas.microsoft.com/office/drawing/2014/main" id="{32EB808F-53A1-4B57-B846-BB8512E013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6656" y="5661272"/>
              <a:ext cx="360000" cy="216000"/>
              <a:chOff x="4376936" y="5733257"/>
              <a:chExt cx="360000" cy="216000"/>
            </a:xfrm>
          </p:grpSpPr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30778B6F-1A0F-42DC-9E82-B66C503DACC4}"/>
                  </a:ext>
                </a:extLst>
              </p:cNvPr>
              <p:cNvCxnSpPr/>
              <p:nvPr/>
            </p:nvCxnSpPr>
            <p:spPr>
              <a:xfrm flipH="1">
                <a:off x="4377664" y="5732821"/>
                <a:ext cx="358772" cy="215852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69579AA4-B4F2-41DA-B82E-3608FC2514BE}"/>
                  </a:ext>
                </a:extLst>
              </p:cNvPr>
              <p:cNvCxnSpPr/>
              <p:nvPr/>
            </p:nvCxnSpPr>
            <p:spPr>
              <a:xfrm flipH="1" flipV="1">
                <a:off x="4377664" y="5732821"/>
                <a:ext cx="358772" cy="215852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38" name="Groupe 47">
              <a:extLst>
                <a:ext uri="{FF2B5EF4-FFF2-40B4-BE49-F238E27FC236}">
                  <a16:creationId xmlns:a16="http://schemas.microsoft.com/office/drawing/2014/main" id="{82D7C250-609A-4482-9D21-196D788FAC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2800" y="5373240"/>
              <a:ext cx="360000" cy="216000"/>
              <a:chOff x="4376936" y="5733257"/>
              <a:chExt cx="360000" cy="216000"/>
            </a:xfrm>
          </p:grpSpPr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3BC1B417-0DF7-4823-9267-32D4254675C8}"/>
                  </a:ext>
                </a:extLst>
              </p:cNvPr>
              <p:cNvCxnSpPr/>
              <p:nvPr/>
            </p:nvCxnSpPr>
            <p:spPr>
              <a:xfrm flipH="1">
                <a:off x="4376907" y="5733581"/>
                <a:ext cx="360359" cy="215852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538321A6-6260-4E0A-846F-BB8D17C863B8}"/>
                  </a:ext>
                </a:extLst>
              </p:cNvPr>
              <p:cNvCxnSpPr/>
              <p:nvPr/>
            </p:nvCxnSpPr>
            <p:spPr>
              <a:xfrm flipH="1" flipV="1">
                <a:off x="4376907" y="5733581"/>
                <a:ext cx="360359" cy="215852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39" name="Groupe 15">
              <a:extLst>
                <a:ext uri="{FF2B5EF4-FFF2-40B4-BE49-F238E27FC236}">
                  <a16:creationId xmlns:a16="http://schemas.microsoft.com/office/drawing/2014/main" id="{208952DD-E680-4E40-AD94-A3DA84225F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9144" y="4760720"/>
              <a:ext cx="506715" cy="324464"/>
              <a:chOff x="6596400" y="6344896"/>
              <a:chExt cx="506715" cy="324464"/>
            </a:xfrm>
          </p:grpSpPr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32B5D382-7FAF-443A-A61A-FBAECD6E2BAA}"/>
                  </a:ext>
                </a:extLst>
              </p:cNvPr>
              <p:cNvCxnSpPr/>
              <p:nvPr/>
            </p:nvCxnSpPr>
            <p:spPr>
              <a:xfrm>
                <a:off x="6595981" y="6448266"/>
                <a:ext cx="179386" cy="215851"/>
              </a:xfrm>
              <a:prstGeom prst="line">
                <a:avLst/>
              </a:prstGeom>
              <a:ln w="635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EA6F1E26-43B5-4355-A1FF-7441102E7DE6}"/>
                  </a:ext>
                </a:extLst>
              </p:cNvPr>
              <p:cNvCxnSpPr/>
              <p:nvPr/>
            </p:nvCxnSpPr>
            <p:spPr>
              <a:xfrm flipV="1">
                <a:off x="6737268" y="6345102"/>
                <a:ext cx="365121" cy="323777"/>
              </a:xfrm>
              <a:prstGeom prst="line">
                <a:avLst/>
              </a:prstGeom>
              <a:ln w="635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40" name="Groupe 57">
              <a:extLst>
                <a:ext uri="{FF2B5EF4-FFF2-40B4-BE49-F238E27FC236}">
                  <a16:creationId xmlns:a16="http://schemas.microsoft.com/office/drawing/2014/main" id="{76E5A9A3-69A2-4E79-8FB6-65575F6ECC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66765" y="4688712"/>
              <a:ext cx="506715" cy="324464"/>
              <a:chOff x="6596400" y="6344896"/>
              <a:chExt cx="506715" cy="324464"/>
            </a:xfrm>
          </p:grpSpPr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4731AE60-E01E-4831-A8B6-E0062E9A62AE}"/>
                  </a:ext>
                </a:extLst>
              </p:cNvPr>
              <p:cNvCxnSpPr/>
              <p:nvPr/>
            </p:nvCxnSpPr>
            <p:spPr>
              <a:xfrm>
                <a:off x="6596111" y="6448853"/>
                <a:ext cx="179386" cy="215851"/>
              </a:xfrm>
              <a:prstGeom prst="line">
                <a:avLst/>
              </a:prstGeom>
              <a:ln w="635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11D5C54E-B33A-4975-AA26-94C8152DFB12}"/>
                  </a:ext>
                </a:extLst>
              </p:cNvPr>
              <p:cNvCxnSpPr/>
              <p:nvPr/>
            </p:nvCxnSpPr>
            <p:spPr>
              <a:xfrm flipV="1">
                <a:off x="6737398" y="6345688"/>
                <a:ext cx="365121" cy="323777"/>
              </a:xfrm>
              <a:prstGeom prst="line">
                <a:avLst/>
              </a:prstGeom>
              <a:ln w="635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e 1">
      <a:dk1>
        <a:srgbClr val="00649D"/>
      </a:dk1>
      <a:lt1>
        <a:sysClr val="window" lastClr="FFFFFF"/>
      </a:lt1>
      <a:dk2>
        <a:srgbClr val="008237"/>
      </a:dk2>
      <a:lt2>
        <a:srgbClr val="EEECE1"/>
      </a:lt2>
      <a:accent1>
        <a:srgbClr val="A1DAF8"/>
      </a:accent1>
      <a:accent2>
        <a:srgbClr val="7C7B4D"/>
      </a:accent2>
      <a:accent3>
        <a:srgbClr val="9BBB59"/>
      </a:accent3>
      <a:accent4>
        <a:srgbClr val="C8C8C8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5769</TotalTime>
  <Words>6852</Words>
  <Application>Microsoft Office PowerPoint</Application>
  <PresentationFormat>Affichage à l'écran (4:3)</PresentationFormat>
  <Paragraphs>990</Paragraphs>
  <Slides>135</Slides>
  <Notes>32</Notes>
  <HiddenSlides>0</HiddenSlides>
  <MMClips>1</MMClips>
  <ScaleCrop>false</ScaleCrop>
  <HeadingPairs>
    <vt:vector size="8" baseType="variant">
      <vt:variant>
        <vt:lpstr>Polices utilisées</vt:lpstr>
      </vt:variant>
      <vt:variant>
        <vt:i4>19</vt:i4>
      </vt:variant>
      <vt:variant>
        <vt:lpstr>Thème</vt:lpstr>
      </vt:variant>
      <vt:variant>
        <vt:i4>8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135</vt:i4>
      </vt:variant>
    </vt:vector>
  </HeadingPairs>
  <TitlesOfParts>
    <vt:vector size="163" baseType="lpstr">
      <vt:lpstr>Microsoft YaHei</vt:lpstr>
      <vt:lpstr>MS PGothic</vt:lpstr>
      <vt:lpstr>MS PGothic</vt:lpstr>
      <vt:lpstr>Arial</vt:lpstr>
      <vt:lpstr>Arial MT</vt:lpstr>
      <vt:lpstr>Arial Unicode MS</vt:lpstr>
      <vt:lpstr>Barlow Condensed</vt:lpstr>
      <vt:lpstr>Barlow Condensed SemiBold</vt:lpstr>
      <vt:lpstr>Calibri</vt:lpstr>
      <vt:lpstr>Courier New</vt:lpstr>
      <vt:lpstr>DejaVu Sans</vt:lpstr>
      <vt:lpstr>Garamond</vt:lpstr>
      <vt:lpstr>Lucida Sans Unicode</vt:lpstr>
      <vt:lpstr>LucidaGrande</vt:lpstr>
      <vt:lpstr>Marianne</vt:lpstr>
      <vt:lpstr>Symbol</vt:lpstr>
      <vt:lpstr>Tahoma</vt:lpstr>
      <vt:lpstr>Times New Roman</vt:lpstr>
      <vt:lpstr>Wingdings</vt:lpstr>
      <vt:lpstr>Thème Office</vt:lpstr>
      <vt:lpstr>Modèle par défaut</vt:lpstr>
      <vt:lpstr>2_Office Theme</vt:lpstr>
      <vt:lpstr>1_Thème Office</vt:lpstr>
      <vt:lpstr>3_Office Theme</vt:lpstr>
      <vt:lpstr>4_Office Theme</vt:lpstr>
      <vt:lpstr>Office Theme</vt:lpstr>
      <vt:lpstr>1_Office Theme</vt:lpstr>
      <vt:lpstr>Document</vt:lpstr>
      <vt:lpstr>Présentation PowerPoint</vt:lpstr>
      <vt:lpstr>Présentation PowerPoint</vt:lpstr>
      <vt:lpstr>1 – Introduction </vt:lpstr>
      <vt:lpstr>1 – Introduction – vidéo de l’Agence de l’eau « Repenser l’eau dans la ville » </vt:lpstr>
      <vt:lpstr>2 – Présentation de l’historique des inondations sur l’amont </vt:lpstr>
      <vt:lpstr>Présentation PowerPoint</vt:lpstr>
      <vt:lpstr>RAPPEL :LES INONDATIONS DE LA BIEVRE</vt:lpstr>
      <vt:lpstr>La création de bassins….</vt:lpstr>
      <vt:lpstr>GESTION DES CRUES :</vt:lpstr>
      <vt:lpstr>LA PERFORMANCE DU SYSTEME DE TELEGESTION :</vt:lpstr>
      <vt:lpstr>Gestion des EP</vt:lpstr>
      <vt:lpstr>Présentation PowerPoint</vt:lpstr>
      <vt:lpstr>Phase 1 : Découpage hydrologique</vt:lpstr>
      <vt:lpstr>Phase 1 : Analyse de l’évolution de  l’urbanisation</vt:lpstr>
      <vt:lpstr>Phase 2 : Répartition géographique des pluies</vt:lpstr>
      <vt:lpstr>Phase 2 : Répartition géographique des pluies</vt:lpstr>
      <vt:lpstr>Phase 3 : Données nécessaires à la modélisation : Filaire</vt:lpstr>
      <vt:lpstr>Phase 3 : Conclusions – Impacts des bassin et de la  gestion</vt:lpstr>
      <vt:lpstr>Créées en 1996 et actualisées en juin 2000, les  prescriptions applicables aux imperméabilisations  nouvelles sont actuellement fixées à 1.2 l/s/ha et  semblent insuffisantes au regard de certains projets  d’urbanisation sur le bassin versant.</vt:lpstr>
      <vt:lpstr>Mise à jour des prescriptions</vt:lpstr>
      <vt:lpstr>L’indice de vulnérabilité comprend 4 niveaux :</vt:lpstr>
      <vt:lpstr>Mise à jour des prescriptions</vt:lpstr>
      <vt:lpstr>Mise à jour des prescriptions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 – Présentation de l’outil Parapluie </vt:lpstr>
      <vt:lpstr>CLASSE D’EAU – SMBVB</vt:lpstr>
      <vt:lpstr>UN TERRITOIRE PARTICULIÈREMENT ÉTENDU</vt:lpstr>
      <vt:lpstr>LES ENJEUX DE L’ASSAINISSEMENT FRANCILIEN</vt:lpstr>
      <vt:lpstr>LES ENJEUX DE L’ASSAINISSEMENT FRANCILIEN</vt:lpstr>
      <vt:lpstr>RAPPEL DES OBJECTIFS EAUX PLUVIALES ET CONCLUSIONS DU  SCHÉMA DIRECTEUR D’ASSAINISSEMENT ZONE SIAAP</vt:lpstr>
      <vt:lpstr>RÉFÉRENTIEL APUR – UN OUTIL POUR UN  LANGAGE COMMUN</vt:lpstr>
      <vt:lpstr>RÉFÉRENTIEL APUR – UN OUTIL POUR UN  LANGAGE COMMUN</vt:lpstr>
      <vt:lpstr>OUTIL PARAPLUIE</vt:lpstr>
      <vt:lpstr>OUTIL PARAPLUIE POUR UNE SYSTÉMATISATION DE LA GESTION À LA  SOURCE DES EAUX PLUVIALES</vt:lpstr>
      <vt:lpstr>OUTIL PARAPLUIE POUR UNE SYSTÉMATISATION DE LA GESTION À LA  SOURCE DES EAUX PLUVIALES</vt:lpstr>
      <vt:lpstr>UN EXEMPLE DE DÉVELOPPEMENT NOUVEAU POUR  L’AGGLOMÉRATION PARISIENNE</vt:lpstr>
      <vt:lpstr>UNE FICHE PÉDAGOGIQUE ASSOCIÉE À CHAQUE OUVRAGE</vt:lpstr>
      <vt:lpstr>UNE PÉDAGOGIE COMPLÈTE ET VARIÉE</vt:lpstr>
      <vt:lpstr>L’OUTIL PARAPLUIE PERMET UN LANGAGE COMMUN</vt:lpstr>
      <vt:lpstr>MERCI DE VOTRE ATTENTION</vt:lpstr>
      <vt:lpstr>4 - Présentation de la démarche d’élaboration du PLUi et intégration des eaux pluviales  </vt:lpstr>
      <vt:lpstr>Plan de prévention du risque d’inondation  (PPRI) de la vallée de la Bièvre et du ru de Vauhallan</vt:lpstr>
      <vt:lpstr>Présentation PowerPoint</vt:lpstr>
      <vt:lpstr>PPRI de la vallée de la Bièvre et du Ru de Vauhallan</vt:lpstr>
      <vt:lpstr>PPRI de la vallée de la Bièvre et du Ru de Vauhallan</vt:lpstr>
      <vt:lpstr>Démarche d’élaboration 2015-2018</vt:lpstr>
      <vt:lpstr>Démarche d’élaboration 2015-2018</vt:lpstr>
      <vt:lpstr>Présentation des pièces du projet de PPRI</vt:lpstr>
      <vt:lpstr>PPRI de la vallée de la Bièvre et du Ru de Vauhallan</vt:lpstr>
      <vt:lpstr>Présentation PowerPoint</vt:lpstr>
      <vt:lpstr>Notice de présentation</vt:lpstr>
      <vt:lpstr>Règlement – Grands principes</vt:lpstr>
      <vt:lpstr>Règlement – Grands principes</vt:lpstr>
      <vt:lpstr>Règlement – Grands principes</vt:lpstr>
      <vt:lpstr>Règlement – Grands principes</vt:lpstr>
      <vt:lpstr>Règlement – Grands principes</vt:lpstr>
      <vt:lpstr>Règlement – Grands principes</vt:lpstr>
      <vt:lpstr>Règlement – Grands principes</vt:lpstr>
      <vt:lpstr>Règlement – Grands principes</vt:lpstr>
      <vt:lpstr>Règlement – Grands principes</vt:lpstr>
      <vt:lpstr>Règlement – Grands principes</vt:lpstr>
      <vt:lpstr>Règlement – Grands principes</vt:lpstr>
      <vt:lpstr>Retours de la concertation avec les acteurs locaux</vt:lpstr>
      <vt:lpstr>Ruissellement</vt:lpstr>
      <vt:lpstr>Impact des ouvrages du SIAVB</vt:lpstr>
      <vt:lpstr>Impact des ouvrages du SIAVB</vt:lpstr>
      <vt:lpstr>Présentation PowerPoint</vt:lpstr>
      <vt:lpstr>Présentation PowerPoint</vt:lpstr>
      <vt:lpstr>Impact des ouvrages du SIAVB</vt:lpstr>
      <vt:lpstr>Présentation PowerPoint</vt:lpstr>
      <vt:lpstr>Présentation PowerPoint</vt:lpstr>
      <vt:lpstr>Conclusions des études complémentaires</vt:lpstr>
      <vt:lpstr>PPRI de la vallée de la Bièvre et du Ru de Vauhallan</vt:lpstr>
      <vt:lpstr>PPRI de la vallée de la Bièvre et du Ru de Vauhallan</vt:lpstr>
      <vt:lpstr>5 – Présentation des aides de l’agence de l’eau pour la gestion à la source des eaux pluviales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fondements d’une gestion alternative</vt:lpstr>
      <vt:lpstr>Présentation PowerPoint</vt:lpstr>
      <vt:lpstr>Les noues</vt:lpstr>
      <vt:lpstr>Les bassins</vt:lpstr>
      <vt:lpstr>Techniques alternatives: les bénéfices</vt:lpstr>
      <vt:lpstr>Tordre le coup aux idées reçues</vt:lpstr>
      <vt:lpstr>Des habitudes à modifier dans les projets</vt:lpstr>
      <vt:lpstr>Des habitudes à modifier dans les projets</vt:lpstr>
      <vt:lpstr>Les bonnes et mauvaises pratiques</vt:lpstr>
      <vt:lpstr>Les bonnes et mauvaises pratiques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6- Gestion des eaux pluviales à la source, doctrine de la DRIEE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7- Présentation d’un projet intégrant la gestion à la source des EP : exemple de la ZAC de Moulon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Toiture végétalisée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5 – Echanges &amp;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SMBVB</dc:creator>
  <cp:lastModifiedBy>Marie BONTEMPS</cp:lastModifiedBy>
  <cp:revision>266</cp:revision>
  <cp:lastPrinted>2018-10-24T14:34:40Z</cp:lastPrinted>
  <dcterms:created xsi:type="dcterms:W3CDTF">2018-06-20T05:07:42Z</dcterms:created>
  <dcterms:modified xsi:type="dcterms:W3CDTF">2021-06-02T12:52:41Z</dcterms:modified>
</cp:coreProperties>
</file>