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5" r:id="rId2"/>
    <p:sldMasterId id="2147483687" r:id="rId3"/>
    <p:sldMasterId id="2147483707" r:id="rId4"/>
    <p:sldMasterId id="2147483715" r:id="rId5"/>
  </p:sldMasterIdLst>
  <p:notesMasterIdLst>
    <p:notesMasterId r:id="rId83"/>
  </p:notesMasterIdLst>
  <p:handoutMasterIdLst>
    <p:handoutMasterId r:id="rId84"/>
  </p:handoutMasterIdLst>
  <p:sldIdLst>
    <p:sldId id="362" r:id="rId6"/>
    <p:sldId id="363" r:id="rId7"/>
    <p:sldId id="323" r:id="rId8"/>
    <p:sldId id="322" r:id="rId9"/>
    <p:sldId id="432" r:id="rId10"/>
    <p:sldId id="495" r:id="rId11"/>
    <p:sldId id="304" r:id="rId12"/>
    <p:sldId id="305" r:id="rId13"/>
    <p:sldId id="303" r:id="rId14"/>
    <p:sldId id="300" r:id="rId15"/>
    <p:sldId id="496" r:id="rId16"/>
    <p:sldId id="292" r:id="rId17"/>
    <p:sldId id="296" r:id="rId18"/>
    <p:sldId id="297" r:id="rId19"/>
    <p:sldId id="306" r:id="rId20"/>
    <p:sldId id="307" r:id="rId21"/>
    <p:sldId id="497" r:id="rId22"/>
    <p:sldId id="486" r:id="rId23"/>
    <p:sldId id="410" r:id="rId24"/>
    <p:sldId id="498" r:id="rId25"/>
    <p:sldId id="499" r:id="rId26"/>
    <p:sldId id="258" r:id="rId27"/>
    <p:sldId id="259" r:id="rId28"/>
    <p:sldId id="260" r:id="rId29"/>
    <p:sldId id="261" r:id="rId30"/>
    <p:sldId id="262" r:id="rId31"/>
    <p:sldId id="263" r:id="rId32"/>
    <p:sldId id="264" r:id="rId33"/>
    <p:sldId id="265" r:id="rId34"/>
    <p:sldId id="266" r:id="rId35"/>
    <p:sldId id="500" r:id="rId36"/>
    <p:sldId id="268" r:id="rId37"/>
    <p:sldId id="501" r:id="rId38"/>
    <p:sldId id="270" r:id="rId39"/>
    <p:sldId id="271" r:id="rId40"/>
    <p:sldId id="272" r:id="rId41"/>
    <p:sldId id="502" r:id="rId42"/>
    <p:sldId id="274" r:id="rId43"/>
    <p:sldId id="503" r:id="rId44"/>
    <p:sldId id="504" r:id="rId45"/>
    <p:sldId id="505" r:id="rId46"/>
    <p:sldId id="411" r:id="rId47"/>
    <p:sldId id="256" r:id="rId48"/>
    <p:sldId id="284" r:id="rId49"/>
    <p:sldId id="276" r:id="rId50"/>
    <p:sldId id="289" r:id="rId51"/>
    <p:sldId id="267" r:id="rId52"/>
    <p:sldId id="283" r:id="rId53"/>
    <p:sldId id="275" r:id="rId54"/>
    <p:sldId id="285" r:id="rId55"/>
    <p:sldId id="286" r:id="rId56"/>
    <p:sldId id="287" r:id="rId57"/>
    <p:sldId id="288" r:id="rId58"/>
    <p:sldId id="269" r:id="rId59"/>
    <p:sldId id="290" r:id="rId60"/>
    <p:sldId id="278" r:id="rId61"/>
    <p:sldId id="277" r:id="rId62"/>
    <p:sldId id="279" r:id="rId63"/>
    <p:sldId id="281" r:id="rId64"/>
    <p:sldId id="280" r:id="rId65"/>
    <p:sldId id="282" r:id="rId66"/>
    <p:sldId id="475" r:id="rId67"/>
    <p:sldId id="476" r:id="rId68"/>
    <p:sldId id="273" r:id="rId69"/>
    <p:sldId id="257" r:id="rId70"/>
    <p:sldId id="412" r:id="rId71"/>
    <p:sldId id="477" r:id="rId72"/>
    <p:sldId id="478" r:id="rId73"/>
    <p:sldId id="479" r:id="rId74"/>
    <p:sldId id="480" r:id="rId75"/>
    <p:sldId id="481" r:id="rId76"/>
    <p:sldId id="482" r:id="rId77"/>
    <p:sldId id="483" r:id="rId78"/>
    <p:sldId id="484" r:id="rId79"/>
    <p:sldId id="485" r:id="rId80"/>
    <p:sldId id="367" r:id="rId81"/>
    <p:sldId id="506" r:id="rId8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64527DB6-8A23-4FCF-A1B7-D2BBF2031D40}">
          <p14:sldIdLst>
            <p14:sldId id="362"/>
            <p14:sldId id="363"/>
            <p14:sldId id="323"/>
            <p14:sldId id="322"/>
            <p14:sldId id="432"/>
            <p14:sldId id="495"/>
            <p14:sldId id="304"/>
            <p14:sldId id="305"/>
            <p14:sldId id="303"/>
            <p14:sldId id="300"/>
            <p14:sldId id="496"/>
            <p14:sldId id="292"/>
            <p14:sldId id="296"/>
            <p14:sldId id="297"/>
            <p14:sldId id="306"/>
            <p14:sldId id="307"/>
            <p14:sldId id="497"/>
            <p14:sldId id="486"/>
            <p14:sldId id="410"/>
            <p14:sldId id="498"/>
            <p14:sldId id="499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500"/>
            <p14:sldId id="268"/>
            <p14:sldId id="501"/>
            <p14:sldId id="270"/>
            <p14:sldId id="271"/>
            <p14:sldId id="272"/>
            <p14:sldId id="502"/>
            <p14:sldId id="274"/>
            <p14:sldId id="503"/>
            <p14:sldId id="504"/>
            <p14:sldId id="505"/>
            <p14:sldId id="411"/>
            <p14:sldId id="256"/>
            <p14:sldId id="284"/>
            <p14:sldId id="276"/>
            <p14:sldId id="289"/>
            <p14:sldId id="267"/>
            <p14:sldId id="283"/>
            <p14:sldId id="275"/>
            <p14:sldId id="285"/>
            <p14:sldId id="286"/>
            <p14:sldId id="287"/>
            <p14:sldId id="288"/>
            <p14:sldId id="269"/>
            <p14:sldId id="290"/>
            <p14:sldId id="278"/>
            <p14:sldId id="277"/>
            <p14:sldId id="279"/>
            <p14:sldId id="281"/>
            <p14:sldId id="280"/>
            <p14:sldId id="282"/>
            <p14:sldId id="475"/>
            <p14:sldId id="476"/>
            <p14:sldId id="273"/>
            <p14:sldId id="257"/>
            <p14:sldId id="412"/>
            <p14:sldId id="477"/>
            <p14:sldId id="478"/>
            <p14:sldId id="479"/>
            <p14:sldId id="480"/>
            <p14:sldId id="481"/>
            <p14:sldId id="482"/>
            <p14:sldId id="483"/>
            <p14:sldId id="484"/>
            <p14:sldId id="485"/>
            <p14:sldId id="367"/>
            <p14:sldId id="50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eva Rodier" initials="MR" lastIdx="2" clrIdx="0">
    <p:extLst>
      <p:ext uri="{19B8F6BF-5375-455C-9EA6-DF929625EA0E}">
        <p15:presenceInfo xmlns:p15="http://schemas.microsoft.com/office/powerpoint/2012/main" userId="8c29e4d19ce2ec9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000000"/>
    <a:srgbClr val="159A1D"/>
    <a:srgbClr val="2A8A45"/>
    <a:srgbClr val="258B45"/>
    <a:srgbClr val="00A254"/>
    <a:srgbClr val="00A268"/>
    <a:srgbClr val="00923D"/>
    <a:srgbClr val="00A287"/>
    <a:srgbClr val="B2DD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4434" autoAdjust="0"/>
  </p:normalViewPr>
  <p:slideViewPr>
    <p:cSldViewPr>
      <p:cViewPr varScale="1">
        <p:scale>
          <a:sx n="82" d="100"/>
          <a:sy n="82" d="100"/>
        </p:scale>
        <p:origin x="1483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3134" y="43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handoutMaster" Target="handoutMasters/handoutMaster1.xml"/><Relationship Id="rId89" Type="http://schemas.openxmlformats.org/officeDocument/2006/relationships/tableStyles" Target="tableStyle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notesMaster" Target="notesMasters/notesMaster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viewProps" Target="viewProp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21DEF9-2A8A-4D31-B2CA-6046C5A42E7A}" type="datetimeFigureOut">
              <a:rPr lang="fr-FR" smtClean="0"/>
              <a:pPr/>
              <a:t>02/06/2021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D8608A-CF89-45FF-9526-F3EA93A7ADA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1253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8266E5-7055-4985-988D-ACA738475DA8}" type="datetimeFigureOut">
              <a:rPr lang="fr-FR" smtClean="0"/>
              <a:pPr/>
              <a:t>02/06/2021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E040F-07D1-4AEA-8A9D-23FCF077C52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00534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E040F-07D1-4AEA-8A9D-23FCF077C525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93905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ce réservé de l'image des diapositives 1">
            <a:extLst>
              <a:ext uri="{FF2B5EF4-FFF2-40B4-BE49-F238E27FC236}">
                <a16:creationId xmlns:a16="http://schemas.microsoft.com/office/drawing/2014/main" id="{CDF92EB8-2B62-4404-84CB-027A4D59936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Espace réservé des commentaires 2">
            <a:extLst>
              <a:ext uri="{FF2B5EF4-FFF2-40B4-BE49-F238E27FC236}">
                <a16:creationId xmlns:a16="http://schemas.microsoft.com/office/drawing/2014/main" id="{721E7C88-46B9-43A5-B767-DFFE86671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39940" name="Espace réservé du numéro de diapositive 3">
            <a:extLst>
              <a:ext uri="{FF2B5EF4-FFF2-40B4-BE49-F238E27FC236}">
                <a16:creationId xmlns:a16="http://schemas.microsoft.com/office/drawing/2014/main" id="{464A2E8B-1315-46EB-A45B-CE43F71439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0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EA5CE4-45E3-4701-A6E9-7251177E8491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0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ce réservé de l'image des diapositives 1">
            <a:extLst>
              <a:ext uri="{FF2B5EF4-FFF2-40B4-BE49-F238E27FC236}">
                <a16:creationId xmlns:a16="http://schemas.microsoft.com/office/drawing/2014/main" id="{E84EEAFF-697C-43D0-A9AA-755833CF4E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Espace réservé des commentaires 2">
            <a:extLst>
              <a:ext uri="{FF2B5EF4-FFF2-40B4-BE49-F238E27FC236}">
                <a16:creationId xmlns:a16="http://schemas.microsoft.com/office/drawing/2014/main" id="{0050D291-E159-4B0D-A298-B5BBCA0DB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55300" name="Espace réservé du numéro de diapositive 3">
            <a:extLst>
              <a:ext uri="{FF2B5EF4-FFF2-40B4-BE49-F238E27FC236}">
                <a16:creationId xmlns:a16="http://schemas.microsoft.com/office/drawing/2014/main" id="{D887F6EA-5F35-4BF8-A90E-8EA908DAF9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0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BA4610-7FC5-4484-BBC6-F8818093C2DB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0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e l'image des diapositives 1">
            <a:extLst>
              <a:ext uri="{FF2B5EF4-FFF2-40B4-BE49-F238E27FC236}">
                <a16:creationId xmlns:a16="http://schemas.microsoft.com/office/drawing/2014/main" id="{FF132252-B2B5-41ED-9FC2-28A5BFFD24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Espace réservé des commentaires 2">
            <a:extLst>
              <a:ext uri="{FF2B5EF4-FFF2-40B4-BE49-F238E27FC236}">
                <a16:creationId xmlns:a16="http://schemas.microsoft.com/office/drawing/2014/main" id="{1B77CA7E-0295-406A-B6E7-E80A8710F1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/>
              <a:t>Cette mortalité a bien une cause identifiée, les maladies hydriques, notamment le choléra, la typhoïde, les hépatites et la diarrhée qui à elle seule tue 1,5 million d'enfants chaque année dans le monde</a:t>
            </a:r>
          </a:p>
        </p:txBody>
      </p:sp>
      <p:sp>
        <p:nvSpPr>
          <p:cNvPr id="14340" name="Espace réservé du numéro de diapositive 3">
            <a:extLst>
              <a:ext uri="{FF2B5EF4-FFF2-40B4-BE49-F238E27FC236}">
                <a16:creationId xmlns:a16="http://schemas.microsoft.com/office/drawing/2014/main" id="{2AAF3DBC-A06A-4A87-8C81-0F33BCF404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6E9B06-103A-450A-A8BD-57A23840D950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e l'image des diapositives 1">
            <a:extLst>
              <a:ext uri="{FF2B5EF4-FFF2-40B4-BE49-F238E27FC236}">
                <a16:creationId xmlns:a16="http://schemas.microsoft.com/office/drawing/2014/main" id="{5C74496D-BD39-4634-9B63-0BB87EF563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Espace réservé des commentaires 2">
            <a:extLst>
              <a:ext uri="{FF2B5EF4-FFF2-40B4-BE49-F238E27FC236}">
                <a16:creationId xmlns:a16="http://schemas.microsoft.com/office/drawing/2014/main" id="{08D691CE-EA4D-495D-BE9B-916EC4FB09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  <a:p>
            <a:endParaRPr lang="fr-FR" altLang="fr-FR"/>
          </a:p>
        </p:txBody>
      </p:sp>
      <p:sp>
        <p:nvSpPr>
          <p:cNvPr id="19460" name="Espace réservé du numéro de diapositive 3">
            <a:extLst>
              <a:ext uri="{FF2B5EF4-FFF2-40B4-BE49-F238E27FC236}">
                <a16:creationId xmlns:a16="http://schemas.microsoft.com/office/drawing/2014/main" id="{96C3F43C-A4E8-47D0-8D78-51BC063E07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9F28B8-F239-49D2-A0BD-79612B0EB762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e l'image des diapositives 1">
            <a:extLst>
              <a:ext uri="{FF2B5EF4-FFF2-40B4-BE49-F238E27FC236}">
                <a16:creationId xmlns:a16="http://schemas.microsoft.com/office/drawing/2014/main" id="{1D9B9AC0-D2DA-46FF-A353-2D6B646D14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Espace réservé des commentaires 2">
            <a:extLst>
              <a:ext uri="{FF2B5EF4-FFF2-40B4-BE49-F238E27FC236}">
                <a16:creationId xmlns:a16="http://schemas.microsoft.com/office/drawing/2014/main" id="{5E382456-6671-440C-A2E9-6E0C8A2989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  <a:p>
            <a:r>
              <a:rPr lang="fr-FR" altLang="fr-FR"/>
              <a:t>Surveillance sanitaire = article R1321-23</a:t>
            </a:r>
          </a:p>
        </p:txBody>
      </p:sp>
      <p:sp>
        <p:nvSpPr>
          <p:cNvPr id="21508" name="Espace réservé du numéro de diapositive 3">
            <a:extLst>
              <a:ext uri="{FF2B5EF4-FFF2-40B4-BE49-F238E27FC236}">
                <a16:creationId xmlns:a16="http://schemas.microsoft.com/office/drawing/2014/main" id="{69E62BDC-057A-48A8-8739-8F83DFDC82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51548A-EE6C-42F5-BE3A-C420ECF79952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ce réservé de l'image des diapositives 1">
            <a:extLst>
              <a:ext uri="{FF2B5EF4-FFF2-40B4-BE49-F238E27FC236}">
                <a16:creationId xmlns:a16="http://schemas.microsoft.com/office/drawing/2014/main" id="{D0254EE1-4A8B-4AB8-991C-521B8EFF547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Espace réservé des commentaires 2">
            <a:extLst>
              <a:ext uri="{FF2B5EF4-FFF2-40B4-BE49-F238E27FC236}">
                <a16:creationId xmlns:a16="http://schemas.microsoft.com/office/drawing/2014/main" id="{1358190D-B8D2-46D3-9AE5-D528A6FB51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  <a:p>
            <a:r>
              <a:rPr lang="fr-FR" altLang="fr-FR"/>
              <a:t>Surveillance sanitaire = article R1321-23</a:t>
            </a:r>
          </a:p>
        </p:txBody>
      </p:sp>
      <p:sp>
        <p:nvSpPr>
          <p:cNvPr id="23556" name="Espace réservé du numéro de diapositive 3">
            <a:extLst>
              <a:ext uri="{FF2B5EF4-FFF2-40B4-BE49-F238E27FC236}">
                <a16:creationId xmlns:a16="http://schemas.microsoft.com/office/drawing/2014/main" id="{AEB63A62-B156-4409-95A8-2CC5A5600F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1AC616-798F-4299-ACE8-D391C506273A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ce réservé de l'image des diapositives 1">
            <a:extLst>
              <a:ext uri="{FF2B5EF4-FFF2-40B4-BE49-F238E27FC236}">
                <a16:creationId xmlns:a16="http://schemas.microsoft.com/office/drawing/2014/main" id="{F896A61D-8F17-473C-A517-9F3D780C6C6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Espace réservé des commentaires 2">
            <a:extLst>
              <a:ext uri="{FF2B5EF4-FFF2-40B4-BE49-F238E27FC236}">
                <a16:creationId xmlns:a16="http://schemas.microsoft.com/office/drawing/2014/main" id="{976ADDB5-668E-4D64-B43C-E22F93B35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fr-FR" altLang="fr-FR">
                <a:latin typeface="Arial" panose="020B0604020202020204" pitchFamily="34" charset="0"/>
              </a:rPr>
              <a:t>Autonomie financière avec ce principe de l’eau paye l’eau et de pollueur/payeur</a:t>
            </a:r>
          </a:p>
          <a:p>
            <a:r>
              <a:rPr lang="fr-FR" altLang="fr-FR">
                <a:latin typeface="Arial" panose="020B0604020202020204" pitchFamily="34" charset="0"/>
              </a:rPr>
              <a:t>AE créées par loi de 1964 et nées en 1968</a:t>
            </a:r>
          </a:p>
          <a:p>
            <a:r>
              <a:rPr lang="fr-FR" altLang="fr-FR">
                <a:latin typeface="Arial" panose="020B0604020202020204" pitchFamily="34" charset="0"/>
              </a:rPr>
              <a:t>Politique de l’eau solidaire : amont/aval, urbain/rural</a:t>
            </a:r>
          </a:p>
        </p:txBody>
      </p:sp>
      <p:sp>
        <p:nvSpPr>
          <p:cNvPr id="33796" name="Espace réservé du numéro de diapositive 3">
            <a:extLst>
              <a:ext uri="{FF2B5EF4-FFF2-40B4-BE49-F238E27FC236}">
                <a16:creationId xmlns:a16="http://schemas.microsoft.com/office/drawing/2014/main" id="{91DA3154-A76F-4037-97F2-F4FC2F091C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0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AB6B79-0035-4508-AE8B-53C90D964F67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0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ce réservé de l'image des diapositives 1">
            <a:extLst>
              <a:ext uri="{FF2B5EF4-FFF2-40B4-BE49-F238E27FC236}">
                <a16:creationId xmlns:a16="http://schemas.microsoft.com/office/drawing/2014/main" id="{A1739C7E-28C6-4894-ABE5-BDE870936C4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Espace réservé des commentaires 2">
            <a:extLst>
              <a:ext uri="{FF2B5EF4-FFF2-40B4-BE49-F238E27FC236}">
                <a16:creationId xmlns:a16="http://schemas.microsoft.com/office/drawing/2014/main" id="{CE7363FB-71C6-4EBE-98BF-509D0F365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fr-FR" altLang="fr-FR">
                <a:latin typeface="Arial" panose="020B0604020202020204" pitchFamily="34" charset="0"/>
              </a:rPr>
              <a:t>Schéma Directeur d’Aménagement et de Gestion des Eaux : plans de gestion des eaux institués par la loi de 1992 et encadrés par le droit communautaire inscrit dans la DCE de 2000. Fixent pour 6 ans les orientations qui permettent d’atteindre les objectifs attendus en matière de bon état des eaux. Au nombre de 12, un pour chaque bassin de France métropolitaine et d’outre-mer.</a:t>
            </a:r>
          </a:p>
        </p:txBody>
      </p:sp>
      <p:sp>
        <p:nvSpPr>
          <p:cNvPr id="35844" name="Espace réservé du numéro de diapositive 3">
            <a:extLst>
              <a:ext uri="{FF2B5EF4-FFF2-40B4-BE49-F238E27FC236}">
                <a16:creationId xmlns:a16="http://schemas.microsoft.com/office/drawing/2014/main" id="{2C62B4BB-F72D-4D5F-BAEF-61A18871F8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0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A126EF-8405-494A-AF12-8DBF5715A8CF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0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ce réservé de l'image des diapositives 1">
            <a:extLst>
              <a:ext uri="{FF2B5EF4-FFF2-40B4-BE49-F238E27FC236}">
                <a16:creationId xmlns:a16="http://schemas.microsoft.com/office/drawing/2014/main" id="{E15B965A-07EA-4B7C-88B6-902AF1A3C7B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Espace réservé des commentaires 2">
            <a:extLst>
              <a:ext uri="{FF2B5EF4-FFF2-40B4-BE49-F238E27FC236}">
                <a16:creationId xmlns:a16="http://schemas.microsoft.com/office/drawing/2014/main" id="{E255FBE5-383F-4799-8360-E57C3EBC3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36868" name="Espace réservé du numéro de diapositive 3">
            <a:extLst>
              <a:ext uri="{FF2B5EF4-FFF2-40B4-BE49-F238E27FC236}">
                <a16:creationId xmlns:a16="http://schemas.microsoft.com/office/drawing/2014/main" id="{53DCC953-CE08-43DA-9CA4-E5C589A9E9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0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5B9592-94C8-4B86-AE4D-D1688110758D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0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e l'image des diapositives 1">
            <a:extLst>
              <a:ext uri="{FF2B5EF4-FFF2-40B4-BE49-F238E27FC236}">
                <a16:creationId xmlns:a16="http://schemas.microsoft.com/office/drawing/2014/main" id="{C5335E30-6AF5-4130-9865-3988551066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Espace réservé des commentaires 2">
            <a:extLst>
              <a:ext uri="{FF2B5EF4-FFF2-40B4-BE49-F238E27FC236}">
                <a16:creationId xmlns:a16="http://schemas.microsoft.com/office/drawing/2014/main" id="{224255A7-09C3-429E-A52A-24C328ABF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/>
            <a:r>
              <a:rPr lang="fr-FR" altLang="fr-FR" sz="2000">
                <a:solidFill>
                  <a:srgbClr val="00589A"/>
                </a:solidFill>
                <a:latin typeface="Calibri" panose="020F0502020204030204" pitchFamily="34" charset="0"/>
              </a:rPr>
              <a:t>Défini en concertation avec les instances de bassin</a:t>
            </a:r>
          </a:p>
          <a:p>
            <a:pPr algn="just"/>
            <a:r>
              <a:rPr lang="fr-FR" altLang="fr-FR" sz="2000">
                <a:solidFill>
                  <a:srgbClr val="00589A"/>
                </a:solidFill>
                <a:latin typeface="Calibri" panose="020F0502020204030204" pitchFamily="34" charset="0"/>
              </a:rPr>
              <a:t>Cohérent avec les objectifs fixés par les SDAGE</a:t>
            </a:r>
          </a:p>
          <a:p>
            <a:pPr algn="just"/>
            <a:r>
              <a:rPr lang="fr-FR" altLang="fr-FR" sz="2000">
                <a:solidFill>
                  <a:srgbClr val="00589A"/>
                </a:solidFill>
                <a:latin typeface="Calibri" panose="020F0502020204030204" pitchFamily="34" charset="0"/>
              </a:rPr>
              <a:t>Fixe les taux de redevance</a:t>
            </a:r>
          </a:p>
          <a:p>
            <a:pPr algn="just">
              <a:spcAft>
                <a:spcPts val="1200"/>
              </a:spcAft>
            </a:pPr>
            <a:r>
              <a:rPr lang="fr-FR" altLang="fr-FR" sz="2000">
                <a:solidFill>
                  <a:srgbClr val="00589A"/>
                </a:solidFill>
                <a:latin typeface="Calibri" panose="020F0502020204030204" pitchFamily="34" charset="0"/>
              </a:rPr>
              <a:t>Cadre les modalités d’interventions de l’Agence (aides, conditions…)</a:t>
            </a:r>
          </a:p>
          <a:p>
            <a:endParaRPr lang="fr-FR" altLang="fr-FR">
              <a:solidFill>
                <a:srgbClr val="00589A"/>
              </a:solidFill>
              <a:latin typeface="Calibri" panose="020F0502020204030204" pitchFamily="34" charset="0"/>
            </a:endParaRPr>
          </a:p>
          <a:p>
            <a:r>
              <a:rPr lang="fr-FR" altLang="fr-FR">
                <a:solidFill>
                  <a:srgbClr val="00589A"/>
                </a:solidFill>
                <a:latin typeface="Calibri" panose="020F0502020204030204" pitchFamily="34" charset="0"/>
              </a:rPr>
              <a:t>Budget AESN sur 6 ans : 3,84 milliards d’€</a:t>
            </a:r>
          </a:p>
        </p:txBody>
      </p:sp>
      <p:sp>
        <p:nvSpPr>
          <p:cNvPr id="38916" name="Espace réservé du numéro de diapositive 3">
            <a:extLst>
              <a:ext uri="{FF2B5EF4-FFF2-40B4-BE49-F238E27FC236}">
                <a16:creationId xmlns:a16="http://schemas.microsoft.com/office/drawing/2014/main" id="{D07E2095-86A6-41DA-9DC4-5825EA7FD8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0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1883A0-8474-4FC7-B68C-976AD997F16D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0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Fond 1 - titr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470025"/>
          </a:xfrm>
        </p:spPr>
        <p:txBody>
          <a:bodyPr/>
          <a:lstStyle>
            <a:lvl1pPr>
              <a:defRPr cap="all">
                <a:solidFill>
                  <a:schemeClr val="tx2"/>
                </a:solidFill>
                <a:latin typeface="Barlow Condensed SemiBold"/>
                <a:cs typeface="Barlow Condensed SemiBold"/>
              </a:defRPr>
            </a:lvl1pPr>
          </a:lstStyle>
          <a:p>
            <a:r>
              <a:rPr lang="fr-FR" dirty="0"/>
              <a:t>Cliquez pour modifier le style du titre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1752600"/>
            <a:ext cx="6400800" cy="17526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Barlow Condensed"/>
                <a:cs typeface="Barlow Condense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pic>
        <p:nvPicPr>
          <p:cNvPr id="10" name="Image 9" descr="logoSMBVB(couleur)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9397" y="5867400"/>
            <a:ext cx="1367403" cy="6667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A90E60-8108-4B2B-97F9-C2EFFC8E2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CDFB-425B-4BA2-B404-38089F8F42BF}" type="datetime1">
              <a:rPr lang="fr-FR"/>
              <a:pPr>
                <a:defRPr/>
              </a:pPr>
              <a:t>02/06/2021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F3CE01-DF1D-4A41-9F55-1715F8DE4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18649E-EE20-4376-B07D-E4D39D91A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68613-043C-4C68-8B8E-81D95724444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35738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6877DE-EE96-4E2B-BBBB-3357338E1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C4F56-3866-4068-A023-2C38B8EA2FD7}" type="datetime1">
              <a:rPr lang="fr-FR"/>
              <a:pPr>
                <a:defRPr/>
              </a:pPr>
              <a:t>02/06/2021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91B097-855E-4BFF-82D5-5076D6B5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89ECB29-13DA-4C1E-8523-57E3A66C2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B84D3-A2C3-44EE-8B56-CC978B79F51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60328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076073-7683-440D-BBC4-921A0A329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3FBC1-BDC4-4AEB-AE67-F628DFE99F59}" type="datetime1">
              <a:rPr lang="fr-FR"/>
              <a:pPr>
                <a:defRPr/>
              </a:pPr>
              <a:t>02/06/2021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0AC3B8-5348-4B39-AA93-BF8AB5C38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E2C58D-63D2-4EA5-8AAF-2C6FE1426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CCEE7-D032-4608-A01F-21E40E76C40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53141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DDA57393-CD00-469F-B982-DE6B26ED3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8163B-EBAF-4BCB-A459-BB2C216B676C}" type="datetime1">
              <a:rPr lang="fr-FR"/>
              <a:pPr>
                <a:defRPr/>
              </a:pPr>
              <a:t>02/06/2021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38B5A29C-AEA9-4634-A306-51F9CB331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B9DCC52B-0DE7-4EC1-AB89-221FD66AF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5E56F-0F91-43D2-A152-CFD694F8B3F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43196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A0FFE75E-DF45-4C90-9F7D-AEFD91BDA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B8E79-175E-433C-8FF0-74D8BE852F8A}" type="datetime1">
              <a:rPr lang="fr-FR"/>
              <a:pPr>
                <a:defRPr/>
              </a:pPr>
              <a:t>02/06/2021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07C0A76F-0A4D-43A4-AF44-DEC32A3B9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FC760B27-66BF-4185-AEB2-C38AE5D52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CAD78-1ABA-4C95-8CE6-6651751CFB9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97031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2BB3CF5C-435B-4859-BCB6-07B1432C6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B0284-C912-4FC9-8670-18014F14F4AE}" type="datetime1">
              <a:rPr lang="fr-FR"/>
              <a:pPr>
                <a:defRPr/>
              </a:pPr>
              <a:t>02/06/2021</a:t>
            </a:fld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35C6ACD8-ECA9-4125-9C23-762650DDB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6365B108-F739-4A86-90A8-6A5225670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76023-0045-4602-BD9A-8BB2DB4FD18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35255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E78A4B0E-2979-43EF-B3AF-5B44C3DBD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4A11F-D71E-4740-84B1-E473BED82A29}" type="datetime1">
              <a:rPr lang="fr-FR"/>
              <a:pPr>
                <a:defRPr/>
              </a:pPr>
              <a:t>02/06/2021</a:t>
            </a:fld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C11FC1EA-B27A-4CC4-9A21-998841A99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A159EB2D-E94F-4DCD-8150-066871083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BC2F6-CDA0-45FA-98CA-79F139496A3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3380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Fond 1 - titr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85800" y="533401"/>
            <a:ext cx="7772400" cy="609600"/>
          </a:xfrm>
        </p:spPr>
        <p:txBody>
          <a:bodyPr/>
          <a:lstStyle>
            <a:lvl1pPr>
              <a:defRPr cap="all">
                <a:solidFill>
                  <a:schemeClr val="tx2"/>
                </a:solidFill>
                <a:latin typeface="Barlow Condensed SemiBold"/>
                <a:cs typeface="Barlow Condensed SemiBold"/>
              </a:defRPr>
            </a:lvl1pPr>
          </a:lstStyle>
          <a:p>
            <a:r>
              <a:rPr lang="fr-FR" dirty="0"/>
              <a:t>Le SAGE</a:t>
            </a:r>
            <a:endParaRPr lang="fr-BE" dirty="0"/>
          </a:p>
        </p:txBody>
      </p:sp>
      <p:sp>
        <p:nvSpPr>
          <p:cNvPr id="5" name="Titre 1"/>
          <p:cNvSpPr txBox="1">
            <a:spLocks/>
          </p:cNvSpPr>
          <p:nvPr userDrawn="1"/>
        </p:nvSpPr>
        <p:spPr>
          <a:xfrm>
            <a:off x="685800" y="1295401"/>
            <a:ext cx="777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cap="all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300" b="0" i="0" u="none" strike="noStrike" kern="1200" cap="all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rlow Condensed SemiBold"/>
                <a:ea typeface="+mj-ea"/>
                <a:cs typeface="Barlow Condensed SemiBold"/>
              </a:rPr>
              <a:t>BIÈVRE</a:t>
            </a:r>
            <a:endParaRPr kumimoji="0" lang="fr-BE" sz="4300" b="0" i="0" u="none" strike="noStrike" kern="1200" cap="all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rlow Condensed SemiBold"/>
              <a:ea typeface="+mj-ea"/>
              <a:cs typeface="Barlow Condensed SemiBold"/>
            </a:endParaRPr>
          </a:p>
        </p:txBody>
      </p:sp>
      <p:sp>
        <p:nvSpPr>
          <p:cNvPr id="6" name="Titre 1"/>
          <p:cNvSpPr txBox="1">
            <a:spLocks/>
          </p:cNvSpPr>
          <p:nvPr userDrawn="1"/>
        </p:nvSpPr>
        <p:spPr>
          <a:xfrm>
            <a:off x="685800" y="1219200"/>
            <a:ext cx="7772400" cy="152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cap="all">
                <a:solidFill>
                  <a:schemeClr val="tx2"/>
                </a:solidFill>
              </a:defRPr>
            </a:lvl1pPr>
          </a:lstStyle>
          <a:p>
            <a:pPr algn="ctr" rtl="0"/>
            <a:r>
              <a:rPr lang="fr-FR" sz="1800" kern="1200" cap="all" baseline="30000">
                <a:solidFill>
                  <a:schemeClr val="tx2"/>
                </a:solidFill>
                <a:latin typeface="Barlow Condensed SemiBold"/>
                <a:ea typeface="+mn-ea"/>
                <a:cs typeface="Barlow Condensed SemiBold"/>
              </a:rPr>
              <a:t>Schéma d’Aménagement et de Gestion des Eaux</a:t>
            </a:r>
          </a:p>
        </p:txBody>
      </p:sp>
      <p:pic>
        <p:nvPicPr>
          <p:cNvPr id="8" name="Image 7" descr="logoSMBVB(couleur)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9397" y="5867400"/>
            <a:ext cx="1367403" cy="6667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098C7F04-0814-4F47-8367-2CD6AAA1B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876BC-0418-4AEB-94BF-4EFC4191D834}" type="datetime1">
              <a:rPr lang="fr-FR"/>
              <a:pPr>
                <a:defRPr/>
              </a:pPr>
              <a:t>02/06/2021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4069162F-CBE9-4157-95DE-37FD55A20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07DB97D6-2A31-41A1-8E80-3B7C0827E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3E5F2-8F32-4FC8-9189-4936FA5279C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49062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A6377AC1-4C4B-4371-9628-8BB4CB696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F180F-063C-48BB-9AB4-6A7646F2F250}" type="datetime1">
              <a:rPr lang="fr-FR"/>
              <a:pPr>
                <a:defRPr/>
              </a:pPr>
              <a:t>02/06/2021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E71E0C80-9F78-4F26-8457-9018E09BA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BEDE3EE8-39DD-4FE6-9850-EC17B03E8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293A6-F731-4B6D-A933-26262748835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582080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76F5F4-CC25-4B79-BD5D-1CE3AB2D2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B6724-5306-47B5-B371-9CD8EF92B414}" type="datetime1">
              <a:rPr lang="fr-FR"/>
              <a:pPr>
                <a:defRPr/>
              </a:pPr>
              <a:t>02/06/2021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506518-6EA5-4339-9408-B4793E7E5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82FBA5-EBF4-4894-A8D8-4BBB0D29B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B103D-7DDC-41E9-ACF9-FE279D5C922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715604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18A0D8-184F-42BC-9327-34E820E3F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23CE7-492A-401E-960C-35B5E56C225D}" type="datetime1">
              <a:rPr lang="fr-FR"/>
              <a:pPr>
                <a:defRPr/>
              </a:pPr>
              <a:t>02/06/2021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7B24DC-3A8C-4890-A91B-8F5EE0C32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DB01D8-98A8-4D5E-8B36-54DC8FE04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C55B7-80FE-4FF1-8B0C-7CBFE2B7AF7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20558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Users\jeanneje\Documents\Jeremie\Pluvial\Présentation powerpoint\bandeau powerpoint.png">
            <a:extLst>
              <a:ext uri="{FF2B5EF4-FFF2-40B4-BE49-F238E27FC236}">
                <a16:creationId xmlns:a16="http://schemas.microsoft.com/office/drawing/2014/main" id="{733F49F5-19A2-43A3-9D15-4C74188FA0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317" y="3"/>
            <a:ext cx="805668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16531" indent="0" algn="ctr">
              <a:buNone/>
              <a:defRPr/>
            </a:lvl2pPr>
            <a:lvl3pPr marL="633062" indent="0" algn="ctr">
              <a:buNone/>
              <a:defRPr/>
            </a:lvl3pPr>
            <a:lvl4pPr marL="949593" indent="0" algn="ctr">
              <a:buNone/>
              <a:defRPr/>
            </a:lvl4pPr>
            <a:lvl5pPr marL="1266124" indent="0" algn="ctr">
              <a:buNone/>
              <a:defRPr/>
            </a:lvl5pPr>
            <a:lvl6pPr marL="1582655" indent="0" algn="ctr">
              <a:buNone/>
              <a:defRPr/>
            </a:lvl6pPr>
            <a:lvl7pPr marL="1899186" indent="0" algn="ctr">
              <a:buNone/>
              <a:defRPr/>
            </a:lvl7pPr>
            <a:lvl8pPr marL="2215717" indent="0" algn="ctr">
              <a:buNone/>
              <a:defRPr/>
            </a:lvl8pPr>
            <a:lvl9pPr marL="2532248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AFC25E-6738-4B5D-B284-1A6217D08DC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01A3DB-186B-426C-AA4D-7F2B98F9258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A922378-5F7B-41CF-AC98-EEE6F8884DC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388889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0EC4307-5506-4ECD-B970-94FE5D9E669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9AAE3ED-3996-4AD3-9395-806B0D0C2EC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4406B2-0DC8-468E-A25A-9AD6555F309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00603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435" y="4406903"/>
            <a:ext cx="7772400" cy="1362075"/>
          </a:xfrm>
        </p:spPr>
        <p:txBody>
          <a:bodyPr anchor="t"/>
          <a:lstStyle>
            <a:lvl1pPr algn="l">
              <a:defRPr sz="2769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1385"/>
            </a:lvl1pPr>
            <a:lvl2pPr marL="316531" indent="0">
              <a:buNone/>
              <a:defRPr sz="1247"/>
            </a:lvl2pPr>
            <a:lvl3pPr marL="633062" indent="0">
              <a:buNone/>
              <a:defRPr sz="1108"/>
            </a:lvl3pPr>
            <a:lvl4pPr marL="949593" indent="0">
              <a:buNone/>
              <a:defRPr sz="969"/>
            </a:lvl4pPr>
            <a:lvl5pPr marL="1266124" indent="0">
              <a:buNone/>
              <a:defRPr sz="969"/>
            </a:lvl5pPr>
            <a:lvl6pPr marL="1582655" indent="0">
              <a:buNone/>
              <a:defRPr sz="969"/>
            </a:lvl6pPr>
            <a:lvl7pPr marL="1899186" indent="0">
              <a:buNone/>
              <a:defRPr sz="969"/>
            </a:lvl7pPr>
            <a:lvl8pPr marL="2215717" indent="0">
              <a:buNone/>
              <a:defRPr sz="969"/>
            </a:lvl8pPr>
            <a:lvl9pPr marL="2532248" indent="0">
              <a:buNone/>
              <a:defRPr sz="969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D0964E8-28D8-4737-BB7E-A3F82D3ED8B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A13CA07-FA77-4485-B690-A5ABF6490B5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1E758F-5AEF-455A-8776-1EC5BF31CE4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254797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115158" y="1325566"/>
            <a:ext cx="3943350" cy="4911725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99186" y="1325566"/>
            <a:ext cx="3944815" cy="4911725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0A17C0-667E-4CE8-A939-6A2C903B289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1C2754E-18D0-42F0-9CFF-19587ABFFE5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D535FA-907F-421F-AA4D-E1755285C5B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288814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066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6531" indent="0">
              <a:buNone/>
              <a:defRPr sz="1385" b="1"/>
            </a:lvl2pPr>
            <a:lvl3pPr marL="633062" indent="0">
              <a:buNone/>
              <a:defRPr sz="1247" b="1"/>
            </a:lvl3pPr>
            <a:lvl4pPr marL="949593" indent="0">
              <a:buNone/>
              <a:defRPr sz="1108" b="1"/>
            </a:lvl4pPr>
            <a:lvl5pPr marL="1266124" indent="0">
              <a:buNone/>
              <a:defRPr sz="1108" b="1"/>
            </a:lvl5pPr>
            <a:lvl6pPr marL="1582655" indent="0">
              <a:buNone/>
              <a:defRPr sz="1108" b="1"/>
            </a:lvl6pPr>
            <a:lvl7pPr marL="1899186" indent="0">
              <a:buNone/>
              <a:defRPr sz="1108" b="1"/>
            </a:lvl7pPr>
            <a:lvl8pPr marL="2215717" indent="0">
              <a:buNone/>
              <a:defRPr sz="1108" b="1"/>
            </a:lvl8pPr>
            <a:lvl9pPr marL="2532248" indent="0">
              <a:buNone/>
              <a:defRPr sz="1108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066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271" y="1535113"/>
            <a:ext cx="4041531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6531" indent="0">
              <a:buNone/>
              <a:defRPr sz="1385" b="1"/>
            </a:lvl2pPr>
            <a:lvl3pPr marL="633062" indent="0">
              <a:buNone/>
              <a:defRPr sz="1247" b="1"/>
            </a:lvl3pPr>
            <a:lvl4pPr marL="949593" indent="0">
              <a:buNone/>
              <a:defRPr sz="1108" b="1"/>
            </a:lvl4pPr>
            <a:lvl5pPr marL="1266124" indent="0">
              <a:buNone/>
              <a:defRPr sz="1108" b="1"/>
            </a:lvl5pPr>
            <a:lvl6pPr marL="1582655" indent="0">
              <a:buNone/>
              <a:defRPr sz="1108" b="1"/>
            </a:lvl6pPr>
            <a:lvl7pPr marL="1899186" indent="0">
              <a:buNone/>
              <a:defRPr sz="1108" b="1"/>
            </a:lvl7pPr>
            <a:lvl8pPr marL="2215717" indent="0">
              <a:buNone/>
              <a:defRPr sz="1108" b="1"/>
            </a:lvl8pPr>
            <a:lvl9pPr marL="2532248" indent="0">
              <a:buNone/>
              <a:defRPr sz="1108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271" y="2174875"/>
            <a:ext cx="4041531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44715E5-65D4-486D-82C8-27706A6DCE1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EE06F638-F7B0-420F-AC7B-4B96D617BB2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088241-6580-42A7-B5A2-72C5DA5AB35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923232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B84A88D-A80A-4184-854A-06D48D72F8F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3C1ABAD-864F-4C58-B747-E0643893B76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4E25B1-3784-4668-9393-9C0D986D9C0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07477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Fond 2 - couran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9392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81000" y="152400"/>
            <a:ext cx="8604176" cy="1143000"/>
          </a:xfrm>
        </p:spPr>
        <p:txBody>
          <a:bodyPr>
            <a:noAutofit/>
          </a:bodyPr>
          <a:lstStyle>
            <a:lvl1pPr algn="l">
              <a:lnSpc>
                <a:spcPts val="3800"/>
              </a:lnSpc>
              <a:defRPr sz="3600"/>
            </a:lvl1pPr>
          </a:lstStyle>
          <a:p>
            <a:r>
              <a:rPr lang="fr-FR" dirty="0"/>
              <a:t>Cliquez pour modifier le style du titre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51720" y="1951037"/>
            <a:ext cx="6635080" cy="3992563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Tx/>
              <a:buBlip>
                <a:blip r:embed="rId3"/>
              </a:buBlip>
              <a:defRPr sz="2800"/>
            </a:lvl1pPr>
            <a:lvl2pPr>
              <a:buSzPct val="80000"/>
              <a:buFontTx/>
              <a:buBlip>
                <a:blip r:embed="rId4"/>
              </a:buBlip>
              <a:defRPr sz="2200"/>
            </a:lvl2pPr>
            <a:lvl3pPr>
              <a:defRPr sz="2000"/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13" name="ZoneTexte 12"/>
          <p:cNvSpPr txBox="1"/>
          <p:nvPr userDrawn="1"/>
        </p:nvSpPr>
        <p:spPr>
          <a:xfrm>
            <a:off x="15753" y="6525344"/>
            <a:ext cx="3750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chemeClr val="tx2"/>
                </a:solidFill>
                <a:latin typeface="Barlow Condensed SemiBold"/>
                <a:cs typeface="Barlow Condensed SemiBold"/>
              </a:rPr>
              <a:t>CLASSE D’EAU – 28 mai</a:t>
            </a:r>
            <a:r>
              <a:rPr lang="fr-FR" sz="1800" baseline="0" dirty="0">
                <a:solidFill>
                  <a:schemeClr val="tx2"/>
                </a:solidFill>
                <a:latin typeface="Barlow Condensed SemiBold"/>
                <a:cs typeface="Barlow Condensed SemiBold"/>
              </a:rPr>
              <a:t> </a:t>
            </a:r>
            <a:r>
              <a:rPr lang="fr-FR" sz="1800" dirty="0">
                <a:solidFill>
                  <a:schemeClr val="tx2"/>
                </a:solidFill>
                <a:latin typeface="Barlow Condensed SemiBold"/>
                <a:cs typeface="Barlow Condensed SemiBold"/>
              </a:rPr>
              <a:t>2021</a:t>
            </a:r>
            <a:endParaRPr lang="fr-FR" sz="1800" dirty="0">
              <a:latin typeface="Barlow Condensed"/>
              <a:cs typeface="Barlow Condensed"/>
            </a:endParaRPr>
          </a:p>
        </p:txBody>
      </p:sp>
      <p:pic>
        <p:nvPicPr>
          <p:cNvPr id="15" name="Image 14" descr="Ondulation filet 2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447800"/>
            <a:ext cx="7601712" cy="14325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11F5AEC-8E04-4D20-8B52-DD8FD9BF242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60232" y="6093296"/>
            <a:ext cx="2482752" cy="620689"/>
          </a:xfrm>
          <a:prstGeom prst="rect">
            <a:avLst/>
          </a:prstGeom>
        </p:spPr>
      </p:pic>
      <p:sp>
        <p:nvSpPr>
          <p:cNvPr id="4" name="ZoneTexte 3"/>
          <p:cNvSpPr txBox="1"/>
          <p:nvPr userDrawn="1"/>
        </p:nvSpPr>
        <p:spPr>
          <a:xfrm>
            <a:off x="7884368" y="6529319"/>
            <a:ext cx="598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EF4FF0F-DCFB-0141-A8B0-9B134B22071F}" type="slidenum">
              <a:rPr lang="fr-FR" sz="1800" smtClean="0">
                <a:latin typeface="Barlow Condensed"/>
                <a:cs typeface="Barlow Condensed"/>
              </a:rPr>
              <a:pPr/>
              <a:t>‹N°›</a:t>
            </a:fld>
            <a:endParaRPr lang="fr-FR" sz="1800" dirty="0">
              <a:latin typeface="Barlow Condensed"/>
              <a:cs typeface="Barlow Condensed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FE39F1-90B9-4652-AACE-81C05E6CA445}"/>
              </a:ext>
            </a:extLst>
          </p:cNvPr>
          <p:cNvSpPr/>
          <p:nvPr userDrawn="1"/>
        </p:nvSpPr>
        <p:spPr>
          <a:xfrm>
            <a:off x="6659216" y="6705600"/>
            <a:ext cx="86409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07CCDA8C-06AD-4906-B048-2C8CD19E684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E636E043-A37D-4709-9EEB-10D557E8D46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8D0784-7145-45B1-B6FD-58FA560C3AB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201959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35" cy="1162050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538" y="273053"/>
            <a:ext cx="5111262" cy="5853113"/>
          </a:xfrm>
        </p:spPr>
        <p:txBody>
          <a:bodyPr/>
          <a:lstStyle>
            <a:lvl1pPr>
              <a:defRPr sz="2216"/>
            </a:lvl1pPr>
            <a:lvl2pPr>
              <a:defRPr sz="1939"/>
            </a:lvl2pPr>
            <a:lvl3pPr>
              <a:defRPr sz="1661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435" cy="4691063"/>
          </a:xfrm>
        </p:spPr>
        <p:txBody>
          <a:bodyPr/>
          <a:lstStyle>
            <a:lvl1pPr marL="0" indent="0">
              <a:buNone/>
              <a:defRPr sz="969"/>
            </a:lvl1pPr>
            <a:lvl2pPr marL="316531" indent="0">
              <a:buNone/>
              <a:defRPr sz="831"/>
            </a:lvl2pPr>
            <a:lvl3pPr marL="633062" indent="0">
              <a:buNone/>
              <a:defRPr sz="692"/>
            </a:lvl3pPr>
            <a:lvl4pPr marL="949593" indent="0">
              <a:buNone/>
              <a:defRPr sz="623"/>
            </a:lvl4pPr>
            <a:lvl5pPr marL="1266124" indent="0">
              <a:buNone/>
              <a:defRPr sz="623"/>
            </a:lvl5pPr>
            <a:lvl6pPr marL="1582655" indent="0">
              <a:buNone/>
              <a:defRPr sz="623"/>
            </a:lvl6pPr>
            <a:lvl7pPr marL="1899186" indent="0">
              <a:buNone/>
              <a:defRPr sz="623"/>
            </a:lvl7pPr>
            <a:lvl8pPr marL="2215717" indent="0">
              <a:buNone/>
              <a:defRPr sz="623"/>
            </a:lvl8pPr>
            <a:lvl9pPr marL="2532248" indent="0">
              <a:buNone/>
              <a:defRPr sz="623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172CF8-EFBD-4848-8521-B0E6C15073E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93C743-F145-4EF3-946D-D69B90F5BC4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E4FD7D-C048-4B5E-AE78-737DA98DA02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545417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2216"/>
            </a:lvl1pPr>
            <a:lvl2pPr marL="316531" indent="0">
              <a:buNone/>
              <a:defRPr sz="1939"/>
            </a:lvl2pPr>
            <a:lvl3pPr marL="633062" indent="0">
              <a:buNone/>
              <a:defRPr sz="1661"/>
            </a:lvl3pPr>
            <a:lvl4pPr marL="949593" indent="0">
              <a:buNone/>
              <a:defRPr sz="1385"/>
            </a:lvl4pPr>
            <a:lvl5pPr marL="1266124" indent="0">
              <a:buNone/>
              <a:defRPr sz="1385"/>
            </a:lvl5pPr>
            <a:lvl6pPr marL="1582655" indent="0">
              <a:buNone/>
              <a:defRPr sz="1385"/>
            </a:lvl6pPr>
            <a:lvl7pPr marL="1899186" indent="0">
              <a:buNone/>
              <a:defRPr sz="1385"/>
            </a:lvl7pPr>
            <a:lvl8pPr marL="2215717" indent="0">
              <a:buNone/>
              <a:defRPr sz="1385"/>
            </a:lvl8pPr>
            <a:lvl9pPr marL="2532248" indent="0">
              <a:buNone/>
              <a:defRPr sz="1385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969"/>
            </a:lvl1pPr>
            <a:lvl2pPr marL="316531" indent="0">
              <a:buNone/>
              <a:defRPr sz="831"/>
            </a:lvl2pPr>
            <a:lvl3pPr marL="633062" indent="0">
              <a:buNone/>
              <a:defRPr sz="692"/>
            </a:lvl3pPr>
            <a:lvl4pPr marL="949593" indent="0">
              <a:buNone/>
              <a:defRPr sz="623"/>
            </a:lvl4pPr>
            <a:lvl5pPr marL="1266124" indent="0">
              <a:buNone/>
              <a:defRPr sz="623"/>
            </a:lvl5pPr>
            <a:lvl6pPr marL="1582655" indent="0">
              <a:buNone/>
              <a:defRPr sz="623"/>
            </a:lvl6pPr>
            <a:lvl7pPr marL="1899186" indent="0">
              <a:buNone/>
              <a:defRPr sz="623"/>
            </a:lvl7pPr>
            <a:lvl8pPr marL="2215717" indent="0">
              <a:buNone/>
              <a:defRPr sz="623"/>
            </a:lvl8pPr>
            <a:lvl9pPr marL="2532248" indent="0">
              <a:buNone/>
              <a:defRPr sz="623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585A08C-2C67-4374-A1A5-7B055C998B8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4FF4E8-42C3-42C9-A03F-83C7DB19EE9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D6731D-E3FF-49EB-A342-3034C5AA740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781750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A25077F-DCF2-4F36-A80F-1D14B696975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9FF382D-88A0-4561-A40C-026F536C4F6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096640-39FB-4289-B759-5F9CD8CE0FA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765786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137890" y="0"/>
            <a:ext cx="2006111" cy="623728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115160" y="0"/>
            <a:ext cx="5882054" cy="623728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EE415EE-9FB6-435C-87F0-A3724510F1E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7C689C4-589A-4EE7-BD0A-480513E8C33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B4482F-16CA-46E7-B6C5-8D29FD35972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136349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1115158" y="0"/>
            <a:ext cx="8028842" cy="62372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42E79D6-4375-49F9-967F-3357A69D38D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49F7B31-C7C5-44B9-969C-FF7DC4D9667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0D3602-5D99-41C3-A178-8086223A0F0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29642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re. Contenu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158" y="0"/>
            <a:ext cx="8028842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115158" y="1325566"/>
            <a:ext cx="3943350" cy="491172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199186" y="1325566"/>
            <a:ext cx="3944815" cy="491172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D55245-DDA5-43D6-A9FB-D576C882384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2BBB8C1-99FF-4068-A424-E214CDD34F7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9D418A-9D0D-42BE-92A3-8DA4EB9381F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544096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127A4216-8F83-4269-8A85-255C600F9C47}"/>
              </a:ext>
            </a:extLst>
          </p:cNvPr>
          <p:cNvCxnSpPr/>
          <p:nvPr/>
        </p:nvCxnSpPr>
        <p:spPr>
          <a:xfrm>
            <a:off x="4572000" y="4238625"/>
            <a:ext cx="420211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11">
            <a:extLst>
              <a:ext uri="{FF2B5EF4-FFF2-40B4-BE49-F238E27FC236}">
                <a16:creationId xmlns:a16="http://schemas.microsoft.com/office/drawing/2014/main" id="{E6E897BA-2C1D-4240-BBC2-0922E0424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4892675"/>
            <a:ext cx="25781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contenu 5"/>
          <p:cNvSpPr>
            <a:spLocks noGrp="1"/>
          </p:cNvSpPr>
          <p:nvPr>
            <p:ph sz="quarter" idx="10"/>
          </p:nvPr>
        </p:nvSpPr>
        <p:spPr>
          <a:xfrm>
            <a:off x="4476750" y="6213248"/>
            <a:ext cx="2030413" cy="344488"/>
          </a:xfrm>
        </p:spPr>
        <p:txBody>
          <a:bodyPr anchor="b" anchorCtr="0">
            <a:noAutofit/>
          </a:bodyPr>
          <a:lstStyle>
            <a:lvl1pPr marL="0" indent="0" algn="l" defTabSz="914400" rtl="0" eaLnBrk="1" latinLnBrk="0" hangingPunct="1">
              <a:buFontTx/>
              <a:buNone/>
              <a:defRPr lang="fr-FR" sz="1600" b="0" kern="1200" dirty="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70884" y="1139825"/>
            <a:ext cx="4211166" cy="2366963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  <a:latin typeface="Gill Sans MT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608264" y="4244714"/>
            <a:ext cx="4097051" cy="565146"/>
          </a:xfrm>
        </p:spPr>
        <p:txBody>
          <a:bodyPr lIns="72000" tIns="36000" rIns="72000" bIns="36000" anchor="t" anchorCtr="0">
            <a:spAutoFit/>
          </a:bodyPr>
          <a:lstStyle>
            <a:lvl1pPr marL="0" indent="0" algn="l">
              <a:buFontTx/>
              <a:buNone/>
              <a:defRPr sz="1600" b="0">
                <a:solidFill>
                  <a:schemeClr val="tx1"/>
                </a:solidFill>
                <a:latin typeface="Gill Sans M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18235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E CHA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53200" y="0"/>
            <a:ext cx="7021278" cy="1143000"/>
          </a:xfrm>
        </p:spPr>
        <p:txBody>
          <a:bodyPr>
            <a:normAutofit/>
          </a:bodyPr>
          <a:lstStyle>
            <a:lvl1pPr algn="l">
              <a:tabLst>
                <a:tab pos="3943350" algn="l"/>
              </a:tabLst>
              <a:defRPr sz="2800">
                <a:solidFill>
                  <a:srgbClr val="1F82C0"/>
                </a:solidFill>
                <a:latin typeface="Gill Sans MT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52600" y="1492250"/>
            <a:ext cx="7036818" cy="4948237"/>
          </a:xfrm>
        </p:spPr>
        <p:txBody>
          <a:bodyPr/>
          <a:lstStyle>
            <a:lvl1pPr marL="0" indent="0">
              <a:buNone/>
              <a:defRPr sz="2000" b="1">
                <a:latin typeface="Gill Sans MT" pitchFamily="34" charset="0"/>
              </a:defRPr>
            </a:lvl1pPr>
            <a:lvl2pPr marL="266700" indent="-26670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n"/>
              <a:defRPr sz="2000">
                <a:solidFill>
                  <a:srgbClr val="1F82C0"/>
                </a:solidFill>
                <a:latin typeface="Gill Sans MT" pitchFamily="34" charset="0"/>
              </a:defRPr>
            </a:lvl2pPr>
            <a:lvl3pPr marL="276225" indent="0">
              <a:buFontTx/>
              <a:buNone/>
              <a:defRPr sz="2000">
                <a:latin typeface="Gill Sans MT" pitchFamily="34" charset="0"/>
              </a:defRPr>
            </a:lvl3pPr>
            <a:lvl4pPr marL="628650" indent="-276225">
              <a:spcBef>
                <a:spcPts val="1200"/>
              </a:spcBef>
              <a:buFont typeface="Wingdings" pitchFamily="2" charset="2"/>
              <a:buChar char="n"/>
              <a:defRPr sz="1800" b="1">
                <a:latin typeface="Gill Sans MT" pitchFamily="34" charset="0"/>
              </a:defRPr>
            </a:lvl4pPr>
            <a:lvl5pPr marL="628650" indent="-276225">
              <a:buSzPct val="95000"/>
              <a:buFont typeface="Symbol" pitchFamily="18" charset="2"/>
              <a:buChar char="ñ"/>
              <a:defRPr sz="1800">
                <a:latin typeface="Gill Sans MT" pitchFamily="34" charset="0"/>
              </a:defRPr>
            </a:lvl5pPr>
            <a:lvl6pPr marL="627063" indent="-273050">
              <a:buFont typeface="Arial" pitchFamily="34" charset="0"/>
              <a:buChar char="•"/>
              <a:defRPr sz="1800">
                <a:latin typeface="Gill Sans MT" pitchFamily="34" charset="0"/>
              </a:defRPr>
            </a:lvl6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5DFF559C-931E-45B7-9A9C-FD91846D4D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0" tIns="36000" rIns="0" bIns="36000"/>
          <a:lstStyle>
            <a:lvl1pPr algn="ctr">
              <a:defRPr sz="1000"/>
            </a:lvl1pPr>
          </a:lstStyle>
          <a:p>
            <a:pPr>
              <a:defRPr/>
            </a:pPr>
            <a:fld id="{F7644748-F788-495D-88B7-FC2487F72D2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61809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E SANS CHA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1753200" y="1494000"/>
            <a:ext cx="7038000" cy="4950000"/>
          </a:xfrm>
        </p:spPr>
        <p:txBody>
          <a:bodyPr/>
          <a:lstStyle>
            <a:lvl1pPr marL="265113" indent="-265113">
              <a:spcBef>
                <a:spcPts val="1200"/>
              </a:spcBef>
              <a:spcAft>
                <a:spcPts val="600"/>
              </a:spcAft>
              <a:buClr>
                <a:srgbClr val="1F82C0"/>
              </a:buClr>
              <a:buFont typeface="Wingdings" pitchFamily="2" charset="2"/>
              <a:buChar char="n"/>
              <a:defRPr b="0">
                <a:solidFill>
                  <a:srgbClr val="1F82C0"/>
                </a:solidFill>
              </a:defRPr>
            </a:lvl1pPr>
            <a:lvl2pPr marL="276225" indent="0"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EB28D284-5270-4200-A051-D2E271B27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2C7E8-8999-4305-8231-DE754A02DEA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6211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53200" y="0"/>
            <a:ext cx="7021278" cy="1143000"/>
          </a:xfrm>
        </p:spPr>
        <p:txBody>
          <a:bodyPr>
            <a:normAutofit/>
          </a:bodyPr>
          <a:lstStyle>
            <a:lvl1pPr algn="l">
              <a:tabLst>
                <a:tab pos="3943350" algn="l"/>
              </a:tabLst>
              <a:defRPr sz="2800">
                <a:solidFill>
                  <a:srgbClr val="1F82C0"/>
                </a:solidFill>
                <a:latin typeface="Gill Sans MT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55069607-6056-4C28-A171-0635BB5B13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0" tIns="36000" rIns="0" bIns="36000"/>
          <a:lstStyle>
            <a:lvl1pPr algn="ctr">
              <a:defRPr sz="1000"/>
            </a:lvl1pPr>
          </a:lstStyle>
          <a:p>
            <a:pPr>
              <a:defRPr/>
            </a:pPr>
            <a:fld id="{5F3A8383-1630-4123-AC58-E5DE4513923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9829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S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53200" y="0"/>
            <a:ext cx="7021278" cy="1143000"/>
          </a:xfrm>
        </p:spPr>
        <p:txBody>
          <a:bodyPr>
            <a:normAutofit/>
          </a:bodyPr>
          <a:lstStyle>
            <a:lvl1pPr algn="l">
              <a:defRPr sz="2800">
                <a:solidFill>
                  <a:srgbClr val="1F82C0"/>
                </a:solidFill>
                <a:latin typeface="Gill Sans MT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753200" y="1851026"/>
            <a:ext cx="7029450" cy="1149350"/>
          </a:xfrm>
        </p:spPr>
        <p:txBody>
          <a:bodyPr/>
          <a:lstStyle>
            <a:lvl1pPr marL="273050" indent="-273050">
              <a:spcBef>
                <a:spcPts val="1200"/>
              </a:spcBef>
              <a:spcAft>
                <a:spcPts val="600"/>
              </a:spcAft>
              <a:buClr>
                <a:srgbClr val="1F82C0"/>
              </a:buClr>
              <a:buFont typeface="Wingdings" pitchFamily="2" charset="2"/>
              <a:buChar char="n"/>
              <a:defRPr sz="2000" b="0">
                <a:solidFill>
                  <a:srgbClr val="1F82C0"/>
                </a:solidFill>
              </a:defRPr>
            </a:lvl1pPr>
            <a:lvl2pPr marL="276225" indent="0">
              <a:buFontTx/>
              <a:buNone/>
              <a:defRPr sz="200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4" name="Espace réservé du graphique 3"/>
          <p:cNvSpPr>
            <a:spLocks noGrp="1"/>
          </p:cNvSpPr>
          <p:nvPr>
            <p:ph type="chart" sz="quarter" idx="16"/>
          </p:nvPr>
        </p:nvSpPr>
        <p:spPr>
          <a:xfrm>
            <a:off x="1819275" y="3922713"/>
            <a:ext cx="3076575" cy="2517775"/>
          </a:xfrm>
        </p:spPr>
        <p:txBody>
          <a:bodyPr/>
          <a:lstStyle>
            <a:lvl1pPr marL="0" indent="0">
              <a:buClr>
                <a:srgbClr val="1F82C0"/>
              </a:buClr>
              <a:buFontTx/>
              <a:buNone/>
              <a:defRPr sz="1200" b="0"/>
            </a:lvl1pPr>
          </a:lstStyle>
          <a:p>
            <a:pPr lvl="0"/>
            <a:r>
              <a:rPr lang="fr-FR" noProof="0"/>
              <a:t>Cliquez sur l'icône pour ajouter un graphique</a:t>
            </a:r>
            <a:endParaRPr lang="fr-FR" noProof="0" dirty="0"/>
          </a:p>
        </p:txBody>
      </p:sp>
      <p:sp>
        <p:nvSpPr>
          <p:cNvPr id="11" name="Espace réservé du graphique 3"/>
          <p:cNvSpPr>
            <a:spLocks noGrp="1"/>
          </p:cNvSpPr>
          <p:nvPr>
            <p:ph type="chart" sz="quarter" idx="17"/>
          </p:nvPr>
        </p:nvSpPr>
        <p:spPr>
          <a:xfrm>
            <a:off x="5038725" y="3922713"/>
            <a:ext cx="3038475" cy="2517775"/>
          </a:xfrm>
        </p:spPr>
        <p:txBody>
          <a:bodyPr/>
          <a:lstStyle>
            <a:lvl1pPr marL="0" indent="0">
              <a:buClr>
                <a:srgbClr val="1F82C0"/>
              </a:buClr>
              <a:buFontTx/>
              <a:buNone/>
              <a:defRPr sz="1200" b="0"/>
            </a:lvl1pPr>
          </a:lstStyle>
          <a:p>
            <a:pPr lvl="0"/>
            <a:r>
              <a:rPr lang="fr-FR" noProof="0"/>
              <a:t>Cliquez sur l'icône pour ajouter un graphique</a:t>
            </a:r>
            <a:endParaRPr lang="fr-FR" noProof="0" dirty="0"/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8"/>
          </p:nvPr>
        </p:nvSpPr>
        <p:spPr>
          <a:xfrm>
            <a:off x="1828800" y="3181350"/>
            <a:ext cx="3049588" cy="342900"/>
          </a:xfrm>
        </p:spPr>
        <p:txBody>
          <a:bodyPr anchor="b" anchorCtr="0"/>
          <a:lstStyle>
            <a:lvl1pPr marL="177800" indent="-177800">
              <a:buClr>
                <a:srgbClr val="1F82C0"/>
              </a:buClr>
              <a:buFont typeface="Wingdings" pitchFamily="2" charset="2"/>
              <a:buChar char="t"/>
              <a:defRPr sz="1600"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6" name="Espace réservé du texte 23"/>
          <p:cNvSpPr>
            <a:spLocks noGrp="1"/>
          </p:cNvSpPr>
          <p:nvPr>
            <p:ph type="body" sz="quarter" idx="19"/>
          </p:nvPr>
        </p:nvSpPr>
        <p:spPr>
          <a:xfrm>
            <a:off x="5048250" y="3181350"/>
            <a:ext cx="3049588" cy="342900"/>
          </a:xfrm>
        </p:spPr>
        <p:txBody>
          <a:bodyPr anchor="b" anchorCtr="0"/>
          <a:lstStyle>
            <a:lvl1pPr marL="177800" indent="-177800">
              <a:buClr>
                <a:srgbClr val="1F82C0"/>
              </a:buClr>
              <a:buFont typeface="Wingdings" pitchFamily="2" charset="2"/>
              <a:buChar char="t"/>
              <a:defRPr sz="1600"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20"/>
          </p:nvPr>
        </p:nvSpPr>
        <p:spPr>
          <a:xfrm>
            <a:off x="1828800" y="3536125"/>
            <a:ext cx="3049588" cy="358981"/>
          </a:xfrm>
        </p:spPr>
        <p:txBody>
          <a:bodyPr/>
          <a:lstStyle>
            <a:lvl1pPr marL="0" indent="0">
              <a:buFontTx/>
              <a:buNone/>
              <a:defRPr sz="1400" b="0"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9" name="Espace réservé du texte 27"/>
          <p:cNvSpPr>
            <a:spLocks noGrp="1"/>
          </p:cNvSpPr>
          <p:nvPr>
            <p:ph type="body" sz="quarter" idx="21"/>
          </p:nvPr>
        </p:nvSpPr>
        <p:spPr>
          <a:xfrm>
            <a:off x="5048250" y="3536125"/>
            <a:ext cx="3049588" cy="358981"/>
          </a:xfrm>
        </p:spPr>
        <p:txBody>
          <a:bodyPr/>
          <a:lstStyle>
            <a:lvl1pPr marL="0" indent="0">
              <a:buFontTx/>
              <a:buNone/>
              <a:defRPr sz="1400" b="0"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4847675C-7984-4CF6-A661-C7C6DEA076D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lIns="0" tIns="36000" rIns="0" bIns="36000"/>
          <a:lstStyle>
            <a:lvl1pPr algn="ctr">
              <a:defRPr sz="1000"/>
            </a:lvl1pPr>
          </a:lstStyle>
          <a:p>
            <a:pPr>
              <a:defRPr/>
            </a:pPr>
            <a:fld id="{6FEC6627-DC45-467F-A06C-0F6BDE54903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0824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16"/>
          <p:cNvSpPr>
            <a:spLocks noGrp="1"/>
          </p:cNvSpPr>
          <p:nvPr>
            <p:ph type="body" sz="quarter" idx="17"/>
          </p:nvPr>
        </p:nvSpPr>
        <p:spPr>
          <a:xfrm>
            <a:off x="1828800" y="3256859"/>
            <a:ext cx="6215063" cy="334963"/>
          </a:xfrm>
          <a:noFill/>
        </p:spPr>
        <p:txBody>
          <a:bodyPr/>
          <a:lstStyle>
            <a:lvl1pPr marL="82550" indent="-82550">
              <a:buClr>
                <a:srgbClr val="1F82C0"/>
              </a:buClr>
              <a:buFont typeface="Wingdings" pitchFamily="2" charset="2"/>
              <a:buChar char="t"/>
              <a:defRPr sz="1600"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53200" y="0"/>
            <a:ext cx="7021278" cy="1143000"/>
          </a:xfrm>
        </p:spPr>
        <p:txBody>
          <a:bodyPr>
            <a:normAutofit/>
          </a:bodyPr>
          <a:lstStyle>
            <a:lvl1pPr algn="l">
              <a:defRPr sz="2800">
                <a:solidFill>
                  <a:srgbClr val="1F82C0"/>
                </a:solidFill>
                <a:latin typeface="Gill Sans MT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753200" y="1851026"/>
            <a:ext cx="7029450" cy="1149350"/>
          </a:xfrm>
        </p:spPr>
        <p:txBody>
          <a:bodyPr/>
          <a:lstStyle>
            <a:lvl1pPr marL="273050" indent="-273050">
              <a:spcBef>
                <a:spcPts val="1200"/>
              </a:spcBef>
              <a:spcAft>
                <a:spcPts val="600"/>
              </a:spcAft>
              <a:buClr>
                <a:srgbClr val="1F82C0"/>
              </a:buClr>
              <a:buFont typeface="Wingdings" pitchFamily="2" charset="2"/>
              <a:buChar char="n"/>
              <a:defRPr sz="2000" b="0">
                <a:solidFill>
                  <a:srgbClr val="1F82C0"/>
                </a:solidFill>
              </a:defRPr>
            </a:lvl1pPr>
            <a:lvl2pPr marL="276225" indent="0">
              <a:buFontTx/>
              <a:buNone/>
              <a:defRPr sz="200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6"/>
          </p:nvPr>
        </p:nvSpPr>
        <p:spPr>
          <a:xfrm>
            <a:off x="2057400" y="3586348"/>
            <a:ext cx="5819775" cy="2806515"/>
          </a:xfrm>
        </p:spPr>
        <p:txBody>
          <a:bodyPr/>
          <a:lstStyle>
            <a:lvl1pPr marL="0" indent="0">
              <a:buFontTx/>
              <a:buNone/>
              <a:defRPr sz="1600" b="0"/>
            </a:lvl1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F38496-77EB-49F5-A7E9-799A85F75DF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lIns="0" tIns="36000" rIns="0" bIns="36000"/>
          <a:lstStyle>
            <a:lvl1pPr algn="ctr">
              <a:defRPr sz="1000"/>
            </a:lvl1pPr>
          </a:lstStyle>
          <a:p>
            <a:pPr>
              <a:defRPr/>
            </a:pPr>
            <a:fld id="{CC993F1D-2FA9-4AA7-95B9-B19FFFB3DFE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71113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23">
            <a:extLst>
              <a:ext uri="{FF2B5EF4-FFF2-40B4-BE49-F238E27FC236}">
                <a16:creationId xmlns:a16="http://schemas.microsoft.com/office/drawing/2014/main" id="{809D0A8F-4CC6-4C0F-890B-35ADCA03FD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58DC0E89-BA57-4121-8377-378ADEA12A65}" type="datetime1">
              <a:rPr lang="fr-FR"/>
              <a:pPr>
                <a:defRPr/>
              </a:pPr>
              <a:t>02/06/2021</a:t>
            </a:fld>
            <a:endParaRPr lang="fr-FR"/>
          </a:p>
        </p:txBody>
      </p:sp>
      <p:sp>
        <p:nvSpPr>
          <p:cNvPr id="5" name="Espace réservé du pied de page 9">
            <a:extLst>
              <a:ext uri="{FF2B5EF4-FFF2-40B4-BE49-F238E27FC236}">
                <a16:creationId xmlns:a16="http://schemas.microsoft.com/office/drawing/2014/main" id="{51650A87-E4CD-4878-93FB-FC5C6D362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1">
            <a:extLst>
              <a:ext uri="{FF2B5EF4-FFF2-40B4-BE49-F238E27FC236}">
                <a16:creationId xmlns:a16="http://schemas.microsoft.com/office/drawing/2014/main" id="{EE088897-5F6D-43EF-8A80-81A3B3868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B6E1C-741B-4BC1-8849-C1539BE4011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57122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45896" y="240233"/>
            <a:ext cx="7452207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5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9525"/>
            <a:r>
              <a:rPr lang="fr-FR" spc="-4"/>
              <a:t>28</a:t>
            </a:r>
            <a:r>
              <a:rPr lang="fr-FR"/>
              <a:t> mai</a:t>
            </a:r>
            <a:r>
              <a:rPr lang="fr-FR" spc="-19"/>
              <a:t> </a:t>
            </a:r>
            <a:r>
              <a:rPr lang="fr-FR" spc="-4"/>
              <a:t>2021</a:t>
            </a:r>
            <a:r>
              <a:rPr lang="fr-FR" spc="-11"/>
              <a:t> </a:t>
            </a:r>
            <a:r>
              <a:rPr lang="fr-FR" spc="-4"/>
              <a:t>–</a:t>
            </a:r>
            <a:r>
              <a:rPr lang="fr-FR"/>
              <a:t> </a:t>
            </a:r>
            <a:r>
              <a:rPr lang="fr-FR" spc="-4"/>
              <a:t>Classe</a:t>
            </a:r>
            <a:r>
              <a:rPr lang="fr-FR"/>
              <a:t> </a:t>
            </a:r>
            <a:r>
              <a:rPr lang="fr-FR" spc="-8"/>
              <a:t>d’eau</a:t>
            </a:r>
            <a:r>
              <a:rPr lang="fr-FR"/>
              <a:t> </a:t>
            </a:r>
            <a:r>
              <a:rPr lang="fr-FR" spc="-4"/>
              <a:t>du</a:t>
            </a:r>
            <a:r>
              <a:rPr lang="fr-FR" spc="4"/>
              <a:t> </a:t>
            </a:r>
            <a:r>
              <a:rPr lang="fr-FR" spc="-8"/>
              <a:t>SMBVB</a:t>
            </a:r>
            <a:r>
              <a:rPr lang="fr-FR" spc="8"/>
              <a:t> </a:t>
            </a:r>
            <a:r>
              <a:rPr lang="fr-FR" spc="-4"/>
              <a:t>–</a:t>
            </a:r>
            <a:r>
              <a:rPr lang="fr-FR"/>
              <a:t> </a:t>
            </a:r>
            <a:r>
              <a:rPr lang="fr-FR" spc="-4"/>
              <a:t>Présentation</a:t>
            </a:r>
            <a:r>
              <a:rPr lang="fr-FR" spc="-11"/>
              <a:t> </a:t>
            </a:r>
            <a:r>
              <a:rPr lang="fr-FR" spc="-8"/>
              <a:t>SIAAP</a:t>
            </a:r>
            <a:r>
              <a:rPr lang="fr-FR" spc="11"/>
              <a:t> </a:t>
            </a:r>
            <a:r>
              <a:rPr lang="fr-FR" spc="-4"/>
              <a:t>–</a:t>
            </a:r>
            <a:r>
              <a:rPr lang="fr-FR"/>
              <a:t> </a:t>
            </a:r>
            <a:r>
              <a:rPr lang="fr-FR" spc="-4"/>
              <a:t>Eaux usées et</a:t>
            </a:r>
            <a:r>
              <a:rPr lang="fr-FR"/>
              <a:t> </a:t>
            </a:r>
            <a:r>
              <a:rPr lang="fr-FR" spc="-8"/>
              <a:t>Baignade</a:t>
            </a:r>
            <a:r>
              <a:rPr lang="fr-FR"/>
              <a:t> </a:t>
            </a:r>
            <a:r>
              <a:rPr lang="fr-FR" spc="-4"/>
              <a:t>en</a:t>
            </a:r>
            <a:r>
              <a:rPr lang="fr-FR" spc="-11"/>
              <a:t> </a:t>
            </a:r>
            <a:r>
              <a:rPr lang="fr-FR" spc="-8"/>
              <a:t>Seine</a:t>
            </a:r>
            <a:r>
              <a:rPr lang="fr-FR"/>
              <a:t> </a:t>
            </a:r>
            <a:r>
              <a:rPr lang="fr-FR" spc="-4"/>
              <a:t>et</a:t>
            </a:r>
            <a:r>
              <a:rPr lang="fr-FR"/>
              <a:t> </a:t>
            </a:r>
            <a:r>
              <a:rPr lang="fr-FR" spc="-4"/>
              <a:t>en</a:t>
            </a:r>
            <a:r>
              <a:rPr lang="fr-FR"/>
              <a:t> </a:t>
            </a:r>
            <a:r>
              <a:rPr lang="fr-FR" spc="-4"/>
              <a:t>Marne</a:t>
            </a:r>
            <a:endParaRPr lang="fr-FR" spc="-4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75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28575">
              <a:spcBef>
                <a:spcPts val="11"/>
              </a:spcBef>
            </a:pPr>
            <a:fld id="{81D60167-4931-47E6-BA6A-407CBD079E47}" type="slidenum">
              <a:rPr lang="fr-FR" spc="-4" smtClean="0"/>
              <a:pPr marL="28575">
                <a:spcBef>
                  <a:spcPts val="11"/>
                </a:spcBef>
              </a:pPr>
              <a:t>‹N°›</a:t>
            </a:fld>
            <a:endParaRPr lang="fr-FR" spc="-4" dirty="0"/>
          </a:p>
        </p:txBody>
      </p:sp>
    </p:spTree>
    <p:extLst>
      <p:ext uri="{BB962C8B-B14F-4D97-AF65-F5344CB8AC3E}">
        <p14:creationId xmlns:p14="http://schemas.microsoft.com/office/powerpoint/2010/main" val="32661254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45896" y="208611"/>
            <a:ext cx="7452207" cy="369332"/>
          </a:xfrm>
        </p:spPr>
        <p:txBody>
          <a:bodyPr lIns="0" tIns="0" rIns="0" bIns="0"/>
          <a:lstStyle>
            <a:lvl1pPr>
              <a:defRPr sz="2400" b="0" i="0">
                <a:solidFill>
                  <a:srgbClr val="459DD0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9506" y="1491819"/>
            <a:ext cx="7629049" cy="230832"/>
          </a:xfrm>
        </p:spPr>
        <p:txBody>
          <a:bodyPr lIns="0" tIns="0" rIns="0" bIns="0"/>
          <a:lstStyle>
            <a:lvl1pPr>
              <a:defRPr sz="15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5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9525"/>
            <a:r>
              <a:rPr lang="fr-FR" spc="-4"/>
              <a:t>28</a:t>
            </a:r>
            <a:r>
              <a:rPr lang="fr-FR"/>
              <a:t> mai</a:t>
            </a:r>
            <a:r>
              <a:rPr lang="fr-FR" spc="-19"/>
              <a:t> </a:t>
            </a:r>
            <a:r>
              <a:rPr lang="fr-FR" spc="-4"/>
              <a:t>2021</a:t>
            </a:r>
            <a:r>
              <a:rPr lang="fr-FR" spc="-11"/>
              <a:t> </a:t>
            </a:r>
            <a:r>
              <a:rPr lang="fr-FR" spc="-4"/>
              <a:t>–</a:t>
            </a:r>
            <a:r>
              <a:rPr lang="fr-FR"/>
              <a:t> </a:t>
            </a:r>
            <a:r>
              <a:rPr lang="fr-FR" spc="-4"/>
              <a:t>Classe</a:t>
            </a:r>
            <a:r>
              <a:rPr lang="fr-FR"/>
              <a:t> </a:t>
            </a:r>
            <a:r>
              <a:rPr lang="fr-FR" spc="-8"/>
              <a:t>d’eau</a:t>
            </a:r>
            <a:r>
              <a:rPr lang="fr-FR"/>
              <a:t> </a:t>
            </a:r>
            <a:r>
              <a:rPr lang="fr-FR" spc="-4"/>
              <a:t>du</a:t>
            </a:r>
            <a:r>
              <a:rPr lang="fr-FR" spc="4"/>
              <a:t> </a:t>
            </a:r>
            <a:r>
              <a:rPr lang="fr-FR" spc="-8"/>
              <a:t>SMBVB</a:t>
            </a:r>
            <a:r>
              <a:rPr lang="fr-FR" spc="8"/>
              <a:t> </a:t>
            </a:r>
            <a:r>
              <a:rPr lang="fr-FR" spc="-4"/>
              <a:t>–</a:t>
            </a:r>
            <a:r>
              <a:rPr lang="fr-FR"/>
              <a:t> </a:t>
            </a:r>
            <a:r>
              <a:rPr lang="fr-FR" spc="-4"/>
              <a:t>Présentation</a:t>
            </a:r>
            <a:r>
              <a:rPr lang="fr-FR" spc="-11"/>
              <a:t> </a:t>
            </a:r>
            <a:r>
              <a:rPr lang="fr-FR" spc="-8"/>
              <a:t>SIAAP</a:t>
            </a:r>
            <a:r>
              <a:rPr lang="fr-FR" spc="11"/>
              <a:t> </a:t>
            </a:r>
            <a:r>
              <a:rPr lang="fr-FR" spc="-4"/>
              <a:t>–</a:t>
            </a:r>
            <a:r>
              <a:rPr lang="fr-FR"/>
              <a:t> </a:t>
            </a:r>
            <a:r>
              <a:rPr lang="fr-FR" spc="-4"/>
              <a:t>Eaux usées et</a:t>
            </a:r>
            <a:r>
              <a:rPr lang="fr-FR"/>
              <a:t> </a:t>
            </a:r>
            <a:r>
              <a:rPr lang="fr-FR" spc="-8"/>
              <a:t>Baignade</a:t>
            </a:r>
            <a:r>
              <a:rPr lang="fr-FR"/>
              <a:t> </a:t>
            </a:r>
            <a:r>
              <a:rPr lang="fr-FR" spc="-4"/>
              <a:t>en</a:t>
            </a:r>
            <a:r>
              <a:rPr lang="fr-FR" spc="-11"/>
              <a:t> </a:t>
            </a:r>
            <a:r>
              <a:rPr lang="fr-FR" spc="-8"/>
              <a:t>Seine</a:t>
            </a:r>
            <a:r>
              <a:rPr lang="fr-FR"/>
              <a:t> </a:t>
            </a:r>
            <a:r>
              <a:rPr lang="fr-FR" spc="-4"/>
              <a:t>et</a:t>
            </a:r>
            <a:r>
              <a:rPr lang="fr-FR"/>
              <a:t> </a:t>
            </a:r>
            <a:r>
              <a:rPr lang="fr-FR" spc="-4"/>
              <a:t>en</a:t>
            </a:r>
            <a:r>
              <a:rPr lang="fr-FR"/>
              <a:t> </a:t>
            </a:r>
            <a:r>
              <a:rPr lang="fr-FR" spc="-4"/>
              <a:t>Marne</a:t>
            </a:r>
            <a:endParaRPr lang="fr-FR" spc="-4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75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28575">
              <a:spcBef>
                <a:spcPts val="11"/>
              </a:spcBef>
            </a:pPr>
            <a:fld id="{81D60167-4931-47E6-BA6A-407CBD079E47}" type="slidenum">
              <a:rPr lang="fr-FR" spc="-4" smtClean="0"/>
              <a:pPr marL="28575">
                <a:spcBef>
                  <a:spcPts val="11"/>
                </a:spcBef>
              </a:pPr>
              <a:t>‹N°›</a:t>
            </a:fld>
            <a:endParaRPr lang="fr-FR" spc="-4" dirty="0"/>
          </a:p>
        </p:txBody>
      </p:sp>
    </p:spTree>
    <p:extLst>
      <p:ext uri="{BB962C8B-B14F-4D97-AF65-F5344CB8AC3E}">
        <p14:creationId xmlns:p14="http://schemas.microsoft.com/office/powerpoint/2010/main" val="8383638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45896" y="208611"/>
            <a:ext cx="7452207" cy="369332"/>
          </a:xfrm>
        </p:spPr>
        <p:txBody>
          <a:bodyPr lIns="0" tIns="0" rIns="0" bIns="0"/>
          <a:lstStyle>
            <a:lvl1pPr>
              <a:defRPr sz="2400" b="0" i="0">
                <a:solidFill>
                  <a:srgbClr val="459DD0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5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9525"/>
            <a:r>
              <a:rPr lang="fr-FR" spc="-4"/>
              <a:t>28</a:t>
            </a:r>
            <a:r>
              <a:rPr lang="fr-FR"/>
              <a:t> mai</a:t>
            </a:r>
            <a:r>
              <a:rPr lang="fr-FR" spc="-19"/>
              <a:t> </a:t>
            </a:r>
            <a:r>
              <a:rPr lang="fr-FR" spc="-4"/>
              <a:t>2021</a:t>
            </a:r>
            <a:r>
              <a:rPr lang="fr-FR" spc="-11"/>
              <a:t> </a:t>
            </a:r>
            <a:r>
              <a:rPr lang="fr-FR" spc="-4"/>
              <a:t>–</a:t>
            </a:r>
            <a:r>
              <a:rPr lang="fr-FR"/>
              <a:t> </a:t>
            </a:r>
            <a:r>
              <a:rPr lang="fr-FR" spc="-4"/>
              <a:t>Classe</a:t>
            </a:r>
            <a:r>
              <a:rPr lang="fr-FR"/>
              <a:t> </a:t>
            </a:r>
            <a:r>
              <a:rPr lang="fr-FR" spc="-8"/>
              <a:t>d’eau</a:t>
            </a:r>
            <a:r>
              <a:rPr lang="fr-FR"/>
              <a:t> </a:t>
            </a:r>
            <a:r>
              <a:rPr lang="fr-FR" spc="-4"/>
              <a:t>du</a:t>
            </a:r>
            <a:r>
              <a:rPr lang="fr-FR" spc="4"/>
              <a:t> </a:t>
            </a:r>
            <a:r>
              <a:rPr lang="fr-FR" spc="-8"/>
              <a:t>SMBVB</a:t>
            </a:r>
            <a:r>
              <a:rPr lang="fr-FR" spc="8"/>
              <a:t> </a:t>
            </a:r>
            <a:r>
              <a:rPr lang="fr-FR" spc="-4"/>
              <a:t>–</a:t>
            </a:r>
            <a:r>
              <a:rPr lang="fr-FR"/>
              <a:t> </a:t>
            </a:r>
            <a:r>
              <a:rPr lang="fr-FR" spc="-4"/>
              <a:t>Présentation</a:t>
            </a:r>
            <a:r>
              <a:rPr lang="fr-FR" spc="-11"/>
              <a:t> </a:t>
            </a:r>
            <a:r>
              <a:rPr lang="fr-FR" spc="-8"/>
              <a:t>SIAAP</a:t>
            </a:r>
            <a:r>
              <a:rPr lang="fr-FR" spc="11"/>
              <a:t> </a:t>
            </a:r>
            <a:r>
              <a:rPr lang="fr-FR" spc="-4"/>
              <a:t>–</a:t>
            </a:r>
            <a:r>
              <a:rPr lang="fr-FR"/>
              <a:t> </a:t>
            </a:r>
            <a:r>
              <a:rPr lang="fr-FR" spc="-4"/>
              <a:t>Eaux usées et</a:t>
            </a:r>
            <a:r>
              <a:rPr lang="fr-FR"/>
              <a:t> </a:t>
            </a:r>
            <a:r>
              <a:rPr lang="fr-FR" spc="-8"/>
              <a:t>Baignade</a:t>
            </a:r>
            <a:r>
              <a:rPr lang="fr-FR"/>
              <a:t> </a:t>
            </a:r>
            <a:r>
              <a:rPr lang="fr-FR" spc="-4"/>
              <a:t>en</a:t>
            </a:r>
            <a:r>
              <a:rPr lang="fr-FR" spc="-11"/>
              <a:t> </a:t>
            </a:r>
            <a:r>
              <a:rPr lang="fr-FR" spc="-8"/>
              <a:t>Seine</a:t>
            </a:r>
            <a:r>
              <a:rPr lang="fr-FR"/>
              <a:t> </a:t>
            </a:r>
            <a:r>
              <a:rPr lang="fr-FR" spc="-4"/>
              <a:t>et</a:t>
            </a:r>
            <a:r>
              <a:rPr lang="fr-FR"/>
              <a:t> </a:t>
            </a:r>
            <a:r>
              <a:rPr lang="fr-FR" spc="-4"/>
              <a:t>en</a:t>
            </a:r>
            <a:r>
              <a:rPr lang="fr-FR"/>
              <a:t> </a:t>
            </a:r>
            <a:r>
              <a:rPr lang="fr-FR" spc="-4"/>
              <a:t>Marne</a:t>
            </a:r>
            <a:endParaRPr lang="fr-FR" spc="-4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75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28575">
              <a:spcBef>
                <a:spcPts val="11"/>
              </a:spcBef>
            </a:pPr>
            <a:fld id="{81D60167-4931-47E6-BA6A-407CBD079E47}" type="slidenum">
              <a:rPr lang="fr-FR" spc="-4" smtClean="0"/>
              <a:pPr marL="28575">
                <a:spcBef>
                  <a:spcPts val="11"/>
                </a:spcBef>
              </a:pPr>
              <a:t>‹N°›</a:t>
            </a:fld>
            <a:endParaRPr lang="fr-FR" spc="-4" dirty="0"/>
          </a:p>
        </p:txBody>
      </p:sp>
    </p:spTree>
    <p:extLst>
      <p:ext uri="{BB962C8B-B14F-4D97-AF65-F5344CB8AC3E}">
        <p14:creationId xmlns:p14="http://schemas.microsoft.com/office/powerpoint/2010/main" val="41546889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45896" y="208611"/>
            <a:ext cx="7452207" cy="369332"/>
          </a:xfrm>
        </p:spPr>
        <p:txBody>
          <a:bodyPr lIns="0" tIns="0" rIns="0" bIns="0"/>
          <a:lstStyle>
            <a:lvl1pPr>
              <a:defRPr sz="2400" b="0" i="0">
                <a:solidFill>
                  <a:srgbClr val="459DD0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5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9525"/>
            <a:r>
              <a:rPr lang="fr-FR" spc="-4"/>
              <a:t>28</a:t>
            </a:r>
            <a:r>
              <a:rPr lang="fr-FR"/>
              <a:t> mai</a:t>
            </a:r>
            <a:r>
              <a:rPr lang="fr-FR" spc="-19"/>
              <a:t> </a:t>
            </a:r>
            <a:r>
              <a:rPr lang="fr-FR" spc="-4"/>
              <a:t>2021</a:t>
            </a:r>
            <a:r>
              <a:rPr lang="fr-FR" spc="-11"/>
              <a:t> </a:t>
            </a:r>
            <a:r>
              <a:rPr lang="fr-FR" spc="-4"/>
              <a:t>–</a:t>
            </a:r>
            <a:r>
              <a:rPr lang="fr-FR"/>
              <a:t> </a:t>
            </a:r>
            <a:r>
              <a:rPr lang="fr-FR" spc="-4"/>
              <a:t>Classe</a:t>
            </a:r>
            <a:r>
              <a:rPr lang="fr-FR"/>
              <a:t> </a:t>
            </a:r>
            <a:r>
              <a:rPr lang="fr-FR" spc="-8"/>
              <a:t>d’eau</a:t>
            </a:r>
            <a:r>
              <a:rPr lang="fr-FR"/>
              <a:t> </a:t>
            </a:r>
            <a:r>
              <a:rPr lang="fr-FR" spc="-4"/>
              <a:t>du</a:t>
            </a:r>
            <a:r>
              <a:rPr lang="fr-FR" spc="4"/>
              <a:t> </a:t>
            </a:r>
            <a:r>
              <a:rPr lang="fr-FR" spc="-8"/>
              <a:t>SMBVB</a:t>
            </a:r>
            <a:r>
              <a:rPr lang="fr-FR" spc="8"/>
              <a:t> </a:t>
            </a:r>
            <a:r>
              <a:rPr lang="fr-FR" spc="-4"/>
              <a:t>–</a:t>
            </a:r>
            <a:r>
              <a:rPr lang="fr-FR"/>
              <a:t> </a:t>
            </a:r>
            <a:r>
              <a:rPr lang="fr-FR" spc="-4"/>
              <a:t>Présentation</a:t>
            </a:r>
            <a:r>
              <a:rPr lang="fr-FR" spc="-11"/>
              <a:t> </a:t>
            </a:r>
            <a:r>
              <a:rPr lang="fr-FR" spc="-8"/>
              <a:t>SIAAP</a:t>
            </a:r>
            <a:r>
              <a:rPr lang="fr-FR" spc="11"/>
              <a:t> </a:t>
            </a:r>
            <a:r>
              <a:rPr lang="fr-FR" spc="-4"/>
              <a:t>–</a:t>
            </a:r>
            <a:r>
              <a:rPr lang="fr-FR"/>
              <a:t> </a:t>
            </a:r>
            <a:r>
              <a:rPr lang="fr-FR" spc="-4"/>
              <a:t>Eaux usées et</a:t>
            </a:r>
            <a:r>
              <a:rPr lang="fr-FR"/>
              <a:t> </a:t>
            </a:r>
            <a:r>
              <a:rPr lang="fr-FR" spc="-8"/>
              <a:t>Baignade</a:t>
            </a:r>
            <a:r>
              <a:rPr lang="fr-FR"/>
              <a:t> </a:t>
            </a:r>
            <a:r>
              <a:rPr lang="fr-FR" spc="-4"/>
              <a:t>en</a:t>
            </a:r>
            <a:r>
              <a:rPr lang="fr-FR" spc="-11"/>
              <a:t> </a:t>
            </a:r>
            <a:r>
              <a:rPr lang="fr-FR" spc="-8"/>
              <a:t>Seine</a:t>
            </a:r>
            <a:r>
              <a:rPr lang="fr-FR"/>
              <a:t> </a:t>
            </a:r>
            <a:r>
              <a:rPr lang="fr-FR" spc="-4"/>
              <a:t>et</a:t>
            </a:r>
            <a:r>
              <a:rPr lang="fr-FR"/>
              <a:t> </a:t>
            </a:r>
            <a:r>
              <a:rPr lang="fr-FR" spc="-4"/>
              <a:t>en</a:t>
            </a:r>
            <a:r>
              <a:rPr lang="fr-FR"/>
              <a:t> </a:t>
            </a:r>
            <a:r>
              <a:rPr lang="fr-FR" spc="-4"/>
              <a:t>Marne</a:t>
            </a:r>
            <a:endParaRPr lang="fr-FR" spc="-4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75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28575">
              <a:spcBef>
                <a:spcPts val="11"/>
              </a:spcBef>
            </a:pPr>
            <a:fld id="{81D60167-4931-47E6-BA6A-407CBD079E47}" type="slidenum">
              <a:rPr lang="fr-FR" spc="-4" smtClean="0"/>
              <a:pPr marL="28575">
                <a:spcBef>
                  <a:spcPts val="11"/>
                </a:spcBef>
              </a:pPr>
              <a:t>‹N°›</a:t>
            </a:fld>
            <a:endParaRPr lang="fr-FR" spc="-4" dirty="0"/>
          </a:p>
        </p:txBody>
      </p:sp>
    </p:spTree>
    <p:extLst>
      <p:ext uri="{BB962C8B-B14F-4D97-AF65-F5344CB8AC3E}">
        <p14:creationId xmlns:p14="http://schemas.microsoft.com/office/powerpoint/2010/main" val="16373908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5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9525"/>
            <a:r>
              <a:rPr lang="fr-FR" spc="-4"/>
              <a:t>28</a:t>
            </a:r>
            <a:r>
              <a:rPr lang="fr-FR"/>
              <a:t> mai</a:t>
            </a:r>
            <a:r>
              <a:rPr lang="fr-FR" spc="-19"/>
              <a:t> </a:t>
            </a:r>
            <a:r>
              <a:rPr lang="fr-FR" spc="-4"/>
              <a:t>2021</a:t>
            </a:r>
            <a:r>
              <a:rPr lang="fr-FR" spc="-11"/>
              <a:t> </a:t>
            </a:r>
            <a:r>
              <a:rPr lang="fr-FR" spc="-4"/>
              <a:t>–</a:t>
            </a:r>
            <a:r>
              <a:rPr lang="fr-FR"/>
              <a:t> </a:t>
            </a:r>
            <a:r>
              <a:rPr lang="fr-FR" spc="-4"/>
              <a:t>Classe</a:t>
            </a:r>
            <a:r>
              <a:rPr lang="fr-FR"/>
              <a:t> </a:t>
            </a:r>
            <a:r>
              <a:rPr lang="fr-FR" spc="-8"/>
              <a:t>d’eau</a:t>
            </a:r>
            <a:r>
              <a:rPr lang="fr-FR"/>
              <a:t> </a:t>
            </a:r>
            <a:r>
              <a:rPr lang="fr-FR" spc="-4"/>
              <a:t>du</a:t>
            </a:r>
            <a:r>
              <a:rPr lang="fr-FR" spc="4"/>
              <a:t> </a:t>
            </a:r>
            <a:r>
              <a:rPr lang="fr-FR" spc="-8"/>
              <a:t>SMBVB</a:t>
            </a:r>
            <a:r>
              <a:rPr lang="fr-FR" spc="8"/>
              <a:t> </a:t>
            </a:r>
            <a:r>
              <a:rPr lang="fr-FR" spc="-4"/>
              <a:t>–</a:t>
            </a:r>
            <a:r>
              <a:rPr lang="fr-FR"/>
              <a:t> </a:t>
            </a:r>
            <a:r>
              <a:rPr lang="fr-FR" spc="-4"/>
              <a:t>Présentation</a:t>
            </a:r>
            <a:r>
              <a:rPr lang="fr-FR" spc="-11"/>
              <a:t> </a:t>
            </a:r>
            <a:r>
              <a:rPr lang="fr-FR" spc="-8"/>
              <a:t>SIAAP</a:t>
            </a:r>
            <a:r>
              <a:rPr lang="fr-FR" spc="11"/>
              <a:t> </a:t>
            </a:r>
            <a:r>
              <a:rPr lang="fr-FR" spc="-4"/>
              <a:t>–</a:t>
            </a:r>
            <a:r>
              <a:rPr lang="fr-FR"/>
              <a:t> </a:t>
            </a:r>
            <a:r>
              <a:rPr lang="fr-FR" spc="-4"/>
              <a:t>Eaux usées et</a:t>
            </a:r>
            <a:r>
              <a:rPr lang="fr-FR"/>
              <a:t> </a:t>
            </a:r>
            <a:r>
              <a:rPr lang="fr-FR" spc="-8"/>
              <a:t>Baignade</a:t>
            </a:r>
            <a:r>
              <a:rPr lang="fr-FR"/>
              <a:t> </a:t>
            </a:r>
            <a:r>
              <a:rPr lang="fr-FR" spc="-4"/>
              <a:t>en</a:t>
            </a:r>
            <a:r>
              <a:rPr lang="fr-FR" spc="-11"/>
              <a:t> </a:t>
            </a:r>
            <a:r>
              <a:rPr lang="fr-FR" spc="-8"/>
              <a:t>Seine</a:t>
            </a:r>
            <a:r>
              <a:rPr lang="fr-FR"/>
              <a:t> </a:t>
            </a:r>
            <a:r>
              <a:rPr lang="fr-FR" spc="-4"/>
              <a:t>et</a:t>
            </a:r>
            <a:r>
              <a:rPr lang="fr-FR"/>
              <a:t> </a:t>
            </a:r>
            <a:r>
              <a:rPr lang="fr-FR" spc="-4"/>
              <a:t>en</a:t>
            </a:r>
            <a:r>
              <a:rPr lang="fr-FR"/>
              <a:t> </a:t>
            </a:r>
            <a:r>
              <a:rPr lang="fr-FR" spc="-4"/>
              <a:t>Marne</a:t>
            </a:r>
            <a:endParaRPr lang="fr-FR" spc="-4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75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28575">
              <a:spcBef>
                <a:spcPts val="11"/>
              </a:spcBef>
            </a:pPr>
            <a:fld id="{81D60167-4931-47E6-BA6A-407CBD079E47}" type="slidenum">
              <a:rPr lang="fr-FR" spc="-4" smtClean="0"/>
              <a:pPr marL="28575">
                <a:spcBef>
                  <a:spcPts val="11"/>
                </a:spcBef>
              </a:pPr>
              <a:t>‹N°›</a:t>
            </a:fld>
            <a:endParaRPr lang="fr-FR" spc="-4" dirty="0"/>
          </a:p>
        </p:txBody>
      </p:sp>
    </p:spTree>
    <p:extLst>
      <p:ext uri="{BB962C8B-B14F-4D97-AF65-F5344CB8AC3E}">
        <p14:creationId xmlns:p14="http://schemas.microsoft.com/office/powerpoint/2010/main" val="3979405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BE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8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10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Barlow Condensed"/>
          <a:ea typeface="+mj-ea"/>
          <a:cs typeface="Barlow Condensed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Barlow Condensed"/>
          <a:ea typeface="+mn-ea"/>
          <a:cs typeface="Barlow Condensed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Barlow Condensed"/>
          <a:ea typeface="+mn-ea"/>
          <a:cs typeface="Barlow Condensed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Barlow Condensed"/>
          <a:ea typeface="+mn-ea"/>
          <a:cs typeface="Barlow Condensed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Barlow Condensed"/>
          <a:ea typeface="+mn-ea"/>
          <a:cs typeface="Barlow Condensed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Barlow Condensed"/>
          <a:ea typeface="+mn-ea"/>
          <a:cs typeface="Barlow Condensed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9307E54A-CFD1-401E-9FAC-46C92C92DB5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Cliquez et modifiez le titre</a:t>
            </a:r>
            <a:endParaRPr lang="fr-FR" altLang="fr-FR"/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F6642341-8E95-435F-AA21-1CD6A0221A1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Cliquez pour modifier les styles du texte du masque</a:t>
            </a:r>
          </a:p>
          <a:p>
            <a:pPr lvl="1"/>
            <a:r>
              <a:rPr lang="en-US" altLang="fr-FR"/>
              <a:t>Deuxième niveau</a:t>
            </a:r>
          </a:p>
          <a:p>
            <a:pPr lvl="2"/>
            <a:r>
              <a:rPr lang="en-US" altLang="fr-FR"/>
              <a:t>Troisième niveau</a:t>
            </a:r>
          </a:p>
          <a:p>
            <a:pPr lvl="3"/>
            <a:r>
              <a:rPr lang="en-US" altLang="fr-FR"/>
              <a:t>Quatrième niveau</a:t>
            </a:r>
          </a:p>
          <a:p>
            <a:pPr lvl="4"/>
            <a:r>
              <a:rPr lang="en-US" altLang="fr-FR"/>
              <a:t>Cinquième niveau</a:t>
            </a:r>
            <a:endParaRPr lang="fr-FR" alt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511EC4-7186-4855-8C6D-6B939F3231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-105" charset="-128"/>
              </a:defRPr>
            </a:lvl1pPr>
          </a:lstStyle>
          <a:p>
            <a:pPr>
              <a:defRPr/>
            </a:pPr>
            <a:fld id="{13440C13-3A21-4937-85CF-665386771C84}" type="datetime1">
              <a:rPr lang="fr-FR"/>
              <a:pPr>
                <a:defRPr/>
              </a:pPr>
              <a:t>02/06/2021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D2E8ED-77CE-4C03-929D-57DE159E1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A84DE3-6484-4634-BBD4-F10483258F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49B7C72-707D-435F-8CAC-68234FB1A6E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99299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9B2136A-FDFE-4626-81DA-8AF7B074EC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15158" y="0"/>
            <a:ext cx="802884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7D74092-02EC-49FB-B9AD-D15E44CE3F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15158" y="1325566"/>
            <a:ext cx="8028842" cy="491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EE8331A-CF07-4902-8034-8F036A9092C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49215" y="6453188"/>
            <a:ext cx="7111512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69" i="1">
                <a:solidFill>
                  <a:srgbClr val="0071E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E0ACA86-D975-4302-8F2B-5227B98F37C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60020" y="6524628"/>
            <a:ext cx="78398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69" b="1">
                <a:solidFill>
                  <a:srgbClr val="0071E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fld id="{56184188-79F6-4FAD-973E-8FBF47C42C16}" type="slidenum">
              <a:rPr lang="fr-FR" altLang="fr-FR"/>
              <a:pPr/>
              <a:t>‹N°›</a:t>
            </a:fld>
            <a:endParaRPr lang="fr-FR" altLang="fr-FR"/>
          </a:p>
        </p:txBody>
      </p:sp>
      <p:pic>
        <p:nvPicPr>
          <p:cNvPr id="2" name="Picture 7" descr="Barre pour PPT">
            <a:extLst>
              <a:ext uri="{FF2B5EF4-FFF2-40B4-BE49-F238E27FC236}">
                <a16:creationId xmlns:a16="http://schemas.microsoft.com/office/drawing/2014/main" id="{787AECE1-162E-4604-A229-1EC2F5F298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0887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8098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92" b="1">
          <a:solidFill>
            <a:srgbClr val="0000C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92" b="1">
          <a:solidFill>
            <a:srgbClr val="0000CC"/>
          </a:solidFill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92" b="1">
          <a:solidFill>
            <a:srgbClr val="0000CC"/>
          </a:solidFill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92" b="1">
          <a:solidFill>
            <a:srgbClr val="0000CC"/>
          </a:solidFill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92" b="1">
          <a:solidFill>
            <a:srgbClr val="0000CC"/>
          </a:solidFill>
          <a:latin typeface="Garamond" pitchFamily="18" charset="0"/>
        </a:defRPr>
      </a:lvl5pPr>
      <a:lvl6pPr marL="316531" algn="ctr" rtl="0" fontAlgn="base">
        <a:spcBef>
          <a:spcPct val="0"/>
        </a:spcBef>
        <a:spcAft>
          <a:spcPct val="0"/>
        </a:spcAft>
        <a:defRPr sz="2492" b="1">
          <a:solidFill>
            <a:srgbClr val="0000CC"/>
          </a:solidFill>
          <a:latin typeface="Garamond" pitchFamily="18" charset="0"/>
        </a:defRPr>
      </a:lvl6pPr>
      <a:lvl7pPr marL="633062" algn="ctr" rtl="0" fontAlgn="base">
        <a:spcBef>
          <a:spcPct val="0"/>
        </a:spcBef>
        <a:spcAft>
          <a:spcPct val="0"/>
        </a:spcAft>
        <a:defRPr sz="2492" b="1">
          <a:solidFill>
            <a:srgbClr val="0000CC"/>
          </a:solidFill>
          <a:latin typeface="Garamond" pitchFamily="18" charset="0"/>
        </a:defRPr>
      </a:lvl7pPr>
      <a:lvl8pPr marL="949593" algn="ctr" rtl="0" fontAlgn="base">
        <a:spcBef>
          <a:spcPct val="0"/>
        </a:spcBef>
        <a:spcAft>
          <a:spcPct val="0"/>
        </a:spcAft>
        <a:defRPr sz="2492" b="1">
          <a:solidFill>
            <a:srgbClr val="0000CC"/>
          </a:solidFill>
          <a:latin typeface="Garamond" pitchFamily="18" charset="0"/>
        </a:defRPr>
      </a:lvl8pPr>
      <a:lvl9pPr marL="1266124" algn="ctr" rtl="0" fontAlgn="base">
        <a:spcBef>
          <a:spcPct val="0"/>
        </a:spcBef>
        <a:spcAft>
          <a:spcPct val="0"/>
        </a:spcAft>
        <a:defRPr sz="2492" b="1">
          <a:solidFill>
            <a:srgbClr val="0000CC"/>
          </a:solidFill>
          <a:latin typeface="Garamond" pitchFamily="18" charset="0"/>
        </a:defRPr>
      </a:lvl9pPr>
    </p:titleStyle>
    <p:bodyStyle>
      <a:lvl1pPr marL="237398" indent="-237398" algn="l" rtl="0" eaLnBrk="0" fontAlgn="base" hangingPunct="0">
        <a:spcBef>
          <a:spcPct val="20000"/>
        </a:spcBef>
        <a:spcAft>
          <a:spcPct val="0"/>
        </a:spcAft>
        <a:buChar char="•"/>
        <a:defRPr sz="2216">
          <a:solidFill>
            <a:srgbClr val="0071E2"/>
          </a:solidFill>
          <a:latin typeface="+mn-lt"/>
          <a:ea typeface="+mn-ea"/>
          <a:cs typeface="+mn-cs"/>
        </a:defRPr>
      </a:lvl1pPr>
      <a:lvl2pPr marL="514363" indent="-197832" algn="l" rtl="0" eaLnBrk="0" fontAlgn="base" hangingPunct="0">
        <a:spcBef>
          <a:spcPct val="20000"/>
        </a:spcBef>
        <a:spcAft>
          <a:spcPct val="0"/>
        </a:spcAft>
        <a:buChar char="–"/>
        <a:defRPr sz="1939">
          <a:solidFill>
            <a:srgbClr val="0071E2"/>
          </a:solidFill>
          <a:latin typeface="+mn-lt"/>
        </a:defRPr>
      </a:lvl2pPr>
      <a:lvl3pPr marL="791327" indent="-158266" algn="l" rtl="0" eaLnBrk="0" fontAlgn="base" hangingPunct="0">
        <a:spcBef>
          <a:spcPct val="20000"/>
        </a:spcBef>
        <a:spcAft>
          <a:spcPct val="0"/>
        </a:spcAft>
        <a:buChar char="•"/>
        <a:defRPr sz="1661">
          <a:solidFill>
            <a:srgbClr val="0071E2"/>
          </a:solidFill>
          <a:latin typeface="+mn-lt"/>
        </a:defRPr>
      </a:lvl3pPr>
      <a:lvl4pPr marL="1107859" indent="-158266" algn="l" rtl="0" eaLnBrk="0" fontAlgn="base" hangingPunct="0">
        <a:spcBef>
          <a:spcPct val="20000"/>
        </a:spcBef>
        <a:spcAft>
          <a:spcPct val="0"/>
        </a:spcAft>
        <a:buChar char="–"/>
        <a:defRPr sz="1385">
          <a:solidFill>
            <a:srgbClr val="0071E2"/>
          </a:solidFill>
          <a:latin typeface="+mn-lt"/>
        </a:defRPr>
      </a:lvl4pPr>
      <a:lvl5pPr marL="1424390" indent="-158266" algn="l" rtl="0" eaLnBrk="0" fontAlgn="base" hangingPunct="0">
        <a:spcBef>
          <a:spcPct val="20000"/>
        </a:spcBef>
        <a:spcAft>
          <a:spcPct val="0"/>
        </a:spcAft>
        <a:buChar char="»"/>
        <a:defRPr sz="1385">
          <a:solidFill>
            <a:srgbClr val="0071E2"/>
          </a:solidFill>
          <a:latin typeface="+mn-lt"/>
        </a:defRPr>
      </a:lvl5pPr>
      <a:lvl6pPr marL="1740920" indent="-158266" algn="l" rtl="0" fontAlgn="base">
        <a:spcBef>
          <a:spcPct val="20000"/>
        </a:spcBef>
        <a:spcAft>
          <a:spcPct val="0"/>
        </a:spcAft>
        <a:buChar char="»"/>
        <a:defRPr sz="1385">
          <a:solidFill>
            <a:srgbClr val="0071E2"/>
          </a:solidFill>
          <a:latin typeface="+mn-lt"/>
        </a:defRPr>
      </a:lvl6pPr>
      <a:lvl7pPr marL="2057452" indent="-158266" algn="l" rtl="0" fontAlgn="base">
        <a:spcBef>
          <a:spcPct val="20000"/>
        </a:spcBef>
        <a:spcAft>
          <a:spcPct val="0"/>
        </a:spcAft>
        <a:buChar char="»"/>
        <a:defRPr sz="1385">
          <a:solidFill>
            <a:srgbClr val="0071E2"/>
          </a:solidFill>
          <a:latin typeface="+mn-lt"/>
        </a:defRPr>
      </a:lvl7pPr>
      <a:lvl8pPr marL="2373983" indent="-158266" algn="l" rtl="0" fontAlgn="base">
        <a:spcBef>
          <a:spcPct val="20000"/>
        </a:spcBef>
        <a:spcAft>
          <a:spcPct val="0"/>
        </a:spcAft>
        <a:buChar char="»"/>
        <a:defRPr sz="1385">
          <a:solidFill>
            <a:srgbClr val="0071E2"/>
          </a:solidFill>
          <a:latin typeface="+mn-lt"/>
        </a:defRPr>
      </a:lvl8pPr>
      <a:lvl9pPr marL="2690513" indent="-158266" algn="l" rtl="0" fontAlgn="base">
        <a:spcBef>
          <a:spcPct val="20000"/>
        </a:spcBef>
        <a:spcAft>
          <a:spcPct val="0"/>
        </a:spcAft>
        <a:buChar char="»"/>
        <a:defRPr sz="1385">
          <a:solidFill>
            <a:srgbClr val="0071E2"/>
          </a:solidFill>
          <a:latin typeface="+mn-lt"/>
        </a:defRPr>
      </a:lvl9pPr>
    </p:bodyStyle>
    <p:otherStyle>
      <a:defPPr>
        <a:defRPr lang="fr-FR"/>
      </a:defPPr>
      <a:lvl1pPr marL="0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6531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3062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9593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6124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82655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9186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15717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32248" algn="l" defTabSz="633062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6">
            <a:extLst>
              <a:ext uri="{FF2B5EF4-FFF2-40B4-BE49-F238E27FC236}">
                <a16:creationId xmlns:a16="http://schemas.microsoft.com/office/drawing/2014/main" id="{2E515D55-3F70-45FE-B7DE-CB458CC540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Espace réservé du titre 1">
            <a:extLst>
              <a:ext uri="{FF2B5EF4-FFF2-40B4-BE49-F238E27FC236}">
                <a16:creationId xmlns:a16="http://schemas.microsoft.com/office/drawing/2014/main" id="{AB000F5C-4A47-4E2D-BE83-CA2F6E62175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752600" y="0"/>
            <a:ext cx="7021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7A73752-8F7E-4863-80C1-47336A968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52600" y="1493838"/>
            <a:ext cx="7037388" cy="4973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1"/>
            <a:r>
              <a:rPr lang="fr-FR" dirty="0"/>
              <a:t>MODIFIEZ LES STYLES DU TEXTE DU MASQUE</a:t>
            </a:r>
          </a:p>
          <a:p>
            <a:pPr lvl="2"/>
            <a:r>
              <a:rPr lang="fr-FR" dirty="0"/>
              <a:t>Deuxième niveau</a:t>
            </a:r>
          </a:p>
          <a:p>
            <a:pPr lvl="3"/>
            <a:r>
              <a:rPr lang="fr-FR" dirty="0"/>
              <a:t>Troisième niveau</a:t>
            </a:r>
          </a:p>
          <a:p>
            <a:pPr lvl="4"/>
            <a:r>
              <a:rPr lang="fr-FR" dirty="0"/>
              <a:t>Quatrième niveau</a:t>
            </a:r>
          </a:p>
          <a:p>
            <a:pPr lvl="5"/>
            <a:r>
              <a:rPr lang="fr-FR" dirty="0"/>
              <a:t>Cinquième niveau</a:t>
            </a:r>
          </a:p>
          <a:p>
            <a:pPr lvl="5"/>
            <a:endParaRPr lang="fr-FR" dirty="0"/>
          </a:p>
        </p:txBody>
      </p:sp>
      <p:sp>
        <p:nvSpPr>
          <p:cNvPr id="8" name="Arrondir un rectangle avec un coin du même côté 7">
            <a:extLst>
              <a:ext uri="{FF2B5EF4-FFF2-40B4-BE49-F238E27FC236}">
                <a16:creationId xmlns:a16="http://schemas.microsoft.com/office/drawing/2014/main" id="{AC6F3BB6-B49F-470D-9146-24D4C384D427}"/>
              </a:ext>
            </a:extLst>
          </p:cNvPr>
          <p:cNvSpPr/>
          <p:nvPr/>
        </p:nvSpPr>
        <p:spPr>
          <a:xfrm>
            <a:off x="8380413" y="6448425"/>
            <a:ext cx="401637" cy="417513"/>
          </a:xfrm>
          <a:prstGeom prst="round2SameRect">
            <a:avLst/>
          </a:prstGeom>
          <a:solidFill>
            <a:srgbClr val="1F82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A4C614-7887-4DDC-9EA6-2FDF191C1D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3113" y="6491288"/>
            <a:ext cx="377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800" b="1">
                <a:solidFill>
                  <a:schemeClr val="bg1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AEC9B2CC-6A5C-44E7-ABA7-C2536E014F9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9" name="Espace réservé du texte 17">
            <a:extLst>
              <a:ext uri="{FF2B5EF4-FFF2-40B4-BE49-F238E27FC236}">
                <a16:creationId xmlns:a16="http://schemas.microsoft.com/office/drawing/2014/main" id="{F989C595-BEBB-4ECB-811A-682103450CDF}"/>
              </a:ext>
            </a:extLst>
          </p:cNvPr>
          <p:cNvSpPr txBox="1">
            <a:spLocks/>
          </p:cNvSpPr>
          <p:nvPr/>
        </p:nvSpPr>
        <p:spPr>
          <a:xfrm>
            <a:off x="76200" y="1508125"/>
            <a:ext cx="1333500" cy="3937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lang="fr-FR" sz="800" b="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Clr>
                <a:srgbClr val="1F82C0"/>
              </a:buClr>
              <a:buFontTx/>
              <a:buNone/>
              <a:defRPr lang="fr-FR" sz="800" kern="1200">
                <a:solidFill>
                  <a:srgbClr val="1F82C0"/>
                </a:solidFill>
                <a:latin typeface="Gill Sans MT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lang="fr-FR" sz="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3pPr>
            <a:lvl4pPr marL="714375" indent="0" algn="l" defTabSz="990600" rtl="0" eaLnBrk="1" latinLnBrk="0" hangingPunct="1">
              <a:spcBef>
                <a:spcPct val="20000"/>
              </a:spcBef>
              <a:buClr>
                <a:srgbClr val="1F82C0"/>
              </a:buClr>
              <a:buFontTx/>
              <a:buNone/>
              <a:defRPr lang="fr-FR" sz="800" b="1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4pPr>
            <a:lvl5pPr marL="714375" indent="0" algn="l" defTabSz="914400" rtl="0" eaLnBrk="1" latinLnBrk="0" hangingPunct="1">
              <a:spcBef>
                <a:spcPct val="20000"/>
              </a:spcBef>
              <a:buFontTx/>
              <a:buNone/>
              <a:defRPr lang="fr-FR" sz="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5pPr>
            <a:lvl6pPr marL="696913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fr-FR" sz="1800" kern="1200" dirty="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dirty="0"/>
          </a:p>
        </p:txBody>
      </p:sp>
      <p:sp>
        <p:nvSpPr>
          <p:cNvPr id="10" name="Espace réservé du texte 15">
            <a:extLst>
              <a:ext uri="{FF2B5EF4-FFF2-40B4-BE49-F238E27FC236}">
                <a16:creationId xmlns:a16="http://schemas.microsoft.com/office/drawing/2014/main" id="{6023EB3A-10E6-46E5-8BE1-F1F0546933E7}"/>
              </a:ext>
            </a:extLst>
          </p:cNvPr>
          <p:cNvSpPr txBox="1">
            <a:spLocks/>
          </p:cNvSpPr>
          <p:nvPr/>
        </p:nvSpPr>
        <p:spPr>
          <a:xfrm>
            <a:off x="76200" y="936625"/>
            <a:ext cx="1343025" cy="5715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lang="fr-FR" sz="800" b="0" kern="1200" dirty="0">
                <a:solidFill>
                  <a:srgbClr val="1F82C0"/>
                </a:solidFill>
                <a:latin typeface="Gill Sans MT" pitchFamily="34" charset="0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spcBef>
                <a:spcPct val="20000"/>
              </a:spcBef>
              <a:buClr>
                <a:srgbClr val="1F82C0"/>
              </a:buClr>
              <a:buFont typeface="Wingdings" pitchFamily="2" charset="2"/>
              <a:buNone/>
              <a:defRPr lang="fr-FR" sz="800" kern="1200">
                <a:solidFill>
                  <a:srgbClr val="1F82C0"/>
                </a:solidFill>
                <a:latin typeface="Gill Sans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fr-FR" sz="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3pPr>
            <a:lvl4pPr marL="695325" indent="-342900" algn="l" defTabSz="990600" rtl="0" eaLnBrk="1" latinLnBrk="0" hangingPunct="1">
              <a:spcBef>
                <a:spcPct val="20000"/>
              </a:spcBef>
              <a:buClr>
                <a:srgbClr val="1F82C0"/>
              </a:buClr>
              <a:buFont typeface="Wingdings" pitchFamily="2" charset="2"/>
              <a:buNone/>
              <a:defRPr lang="fr-FR" sz="800" b="1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4pPr>
            <a:lvl5pPr marL="695325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fr-FR" sz="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5pPr>
            <a:lvl6pPr marL="696913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fr-FR" sz="1800" kern="1200" dirty="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139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fr-FR" sz="2800" kern="1200" dirty="0">
          <a:solidFill>
            <a:srgbClr val="1F82C0"/>
          </a:solidFill>
          <a:latin typeface="Gill Sans MT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1F82C0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1F82C0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1F82C0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1F82C0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1F82C0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1F82C0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1F82C0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1F82C0"/>
          </a:solidFill>
          <a:latin typeface="Gill Sans M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fr-FR" sz="2000" b="1" kern="1200" dirty="0">
          <a:solidFill>
            <a:schemeClr val="tx1"/>
          </a:solidFill>
          <a:latin typeface="Gill Sans MT" pitchFamily="34" charset="0"/>
          <a:ea typeface="+mn-ea"/>
          <a:cs typeface="+mn-cs"/>
        </a:defRPr>
      </a:lvl1pPr>
      <a:lvl2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1F82C0"/>
        </a:buClr>
        <a:buFont typeface="Wingdings" panose="05000000000000000000" pitchFamily="2" charset="2"/>
        <a:defRPr lang="fr-FR" sz="2000" kern="1200" dirty="0">
          <a:solidFill>
            <a:srgbClr val="1F82C0"/>
          </a:solidFill>
          <a:latin typeface="Gill Sans MT" pitchFamily="34" charset="0"/>
          <a:ea typeface="+mn-ea"/>
          <a:cs typeface="+mn-cs"/>
        </a:defRPr>
      </a:lvl2pPr>
      <a:lvl3pPr marL="695325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fr-FR" sz="2000" kern="1200" dirty="0">
          <a:solidFill>
            <a:schemeClr val="tx1"/>
          </a:solidFill>
          <a:latin typeface="Gill Sans MT" pitchFamily="34" charset="0"/>
          <a:ea typeface="+mn-ea"/>
          <a:cs typeface="+mn-cs"/>
        </a:defRPr>
      </a:lvl3pPr>
      <a:lvl4pPr marL="695325" indent="-342900" algn="l" defTabSz="990600" rtl="0" eaLnBrk="0" fontAlgn="base" hangingPunct="0">
        <a:spcBef>
          <a:spcPct val="20000"/>
        </a:spcBef>
        <a:spcAft>
          <a:spcPct val="0"/>
        </a:spcAft>
        <a:buClr>
          <a:srgbClr val="1F82C0"/>
        </a:buClr>
        <a:buFont typeface="Wingdings" panose="05000000000000000000" pitchFamily="2" charset="2"/>
        <a:defRPr lang="fr-FR" b="1" kern="1200" dirty="0">
          <a:solidFill>
            <a:schemeClr val="tx1"/>
          </a:solidFill>
          <a:latin typeface="Gill Sans MT" pitchFamily="34" charset="0"/>
          <a:ea typeface="+mn-ea"/>
          <a:cs typeface="+mn-cs"/>
        </a:defRPr>
      </a:lvl4pPr>
      <a:lvl5pPr marL="639763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lang="fr-FR" kern="1200" dirty="0">
          <a:solidFill>
            <a:schemeClr val="tx1"/>
          </a:solidFill>
          <a:latin typeface="Gill Sans MT" pitchFamily="34" charset="0"/>
          <a:ea typeface="+mn-ea"/>
          <a:cs typeface="+mn-cs"/>
        </a:defRPr>
      </a:lvl5pPr>
      <a:lvl6pPr marL="696913" indent="-342900" algn="l" defTabSz="914400" rtl="0" eaLnBrk="1" latinLnBrk="0" hangingPunct="1">
        <a:spcBef>
          <a:spcPct val="20000"/>
        </a:spcBef>
        <a:buFont typeface="Arial" pitchFamily="34" charset="0"/>
        <a:buNone/>
        <a:defRPr lang="fr-FR" sz="1800" kern="1200" dirty="0" smtClean="0">
          <a:solidFill>
            <a:schemeClr val="tx1"/>
          </a:solidFill>
          <a:latin typeface="Gill Sans MT" pitchFamily="34" charset="0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1"/>
            <a:ext cx="549783" cy="6857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20115" y="6277608"/>
            <a:ext cx="988675" cy="36827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45896" y="208611"/>
            <a:ext cx="7452207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459DD0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9506" y="1491819"/>
            <a:ext cx="762904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075307" y="6353142"/>
            <a:ext cx="4680585" cy="1154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9525"/>
            <a:r>
              <a:rPr lang="fr-FR" spc="-4"/>
              <a:t>28</a:t>
            </a:r>
            <a:r>
              <a:rPr lang="fr-FR"/>
              <a:t> mai</a:t>
            </a:r>
            <a:r>
              <a:rPr lang="fr-FR" spc="-19"/>
              <a:t> </a:t>
            </a:r>
            <a:r>
              <a:rPr lang="fr-FR" spc="-4"/>
              <a:t>2021</a:t>
            </a:r>
            <a:r>
              <a:rPr lang="fr-FR" spc="-11"/>
              <a:t> </a:t>
            </a:r>
            <a:r>
              <a:rPr lang="fr-FR" spc="-4"/>
              <a:t>–</a:t>
            </a:r>
            <a:r>
              <a:rPr lang="fr-FR"/>
              <a:t> </a:t>
            </a:r>
            <a:r>
              <a:rPr lang="fr-FR" spc="-4"/>
              <a:t>Classe</a:t>
            </a:r>
            <a:r>
              <a:rPr lang="fr-FR"/>
              <a:t> </a:t>
            </a:r>
            <a:r>
              <a:rPr lang="fr-FR" spc="-8"/>
              <a:t>d’eau</a:t>
            </a:r>
            <a:r>
              <a:rPr lang="fr-FR"/>
              <a:t> </a:t>
            </a:r>
            <a:r>
              <a:rPr lang="fr-FR" spc="-4"/>
              <a:t>du</a:t>
            </a:r>
            <a:r>
              <a:rPr lang="fr-FR" spc="4"/>
              <a:t> </a:t>
            </a:r>
            <a:r>
              <a:rPr lang="fr-FR" spc="-8"/>
              <a:t>SMBVB</a:t>
            </a:r>
            <a:r>
              <a:rPr lang="fr-FR" spc="8"/>
              <a:t> </a:t>
            </a:r>
            <a:r>
              <a:rPr lang="fr-FR" spc="-4"/>
              <a:t>–</a:t>
            </a:r>
            <a:r>
              <a:rPr lang="fr-FR"/>
              <a:t> </a:t>
            </a:r>
            <a:r>
              <a:rPr lang="fr-FR" spc="-4"/>
              <a:t>Présentation</a:t>
            </a:r>
            <a:r>
              <a:rPr lang="fr-FR" spc="-11"/>
              <a:t> </a:t>
            </a:r>
            <a:r>
              <a:rPr lang="fr-FR" spc="-8"/>
              <a:t>SIAAP</a:t>
            </a:r>
            <a:r>
              <a:rPr lang="fr-FR" spc="11"/>
              <a:t> </a:t>
            </a:r>
            <a:r>
              <a:rPr lang="fr-FR" spc="-4"/>
              <a:t>–</a:t>
            </a:r>
            <a:r>
              <a:rPr lang="fr-FR"/>
              <a:t> </a:t>
            </a:r>
            <a:r>
              <a:rPr lang="fr-FR" spc="-4"/>
              <a:t>Eaux usées et</a:t>
            </a:r>
            <a:r>
              <a:rPr lang="fr-FR"/>
              <a:t> </a:t>
            </a:r>
            <a:r>
              <a:rPr lang="fr-FR" spc="-8"/>
              <a:t>Baignade</a:t>
            </a:r>
            <a:r>
              <a:rPr lang="fr-FR"/>
              <a:t> </a:t>
            </a:r>
            <a:r>
              <a:rPr lang="fr-FR" spc="-4"/>
              <a:t>en</a:t>
            </a:r>
            <a:r>
              <a:rPr lang="fr-FR" spc="-11"/>
              <a:t> </a:t>
            </a:r>
            <a:r>
              <a:rPr lang="fr-FR" spc="-8"/>
              <a:t>Seine</a:t>
            </a:r>
            <a:r>
              <a:rPr lang="fr-FR"/>
              <a:t> </a:t>
            </a:r>
            <a:r>
              <a:rPr lang="fr-FR" spc="-4"/>
              <a:t>et</a:t>
            </a:r>
            <a:r>
              <a:rPr lang="fr-FR"/>
              <a:t> </a:t>
            </a:r>
            <a:r>
              <a:rPr lang="fr-FR" spc="-4"/>
              <a:t>en</a:t>
            </a:r>
            <a:r>
              <a:rPr lang="fr-FR"/>
              <a:t> </a:t>
            </a:r>
            <a:r>
              <a:rPr lang="fr-FR" spc="-4"/>
              <a:t>Marne</a:t>
            </a:r>
            <a:endParaRPr lang="fr-FR" spc="-4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543257" y="6438552"/>
            <a:ext cx="153353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75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28575">
              <a:spcBef>
                <a:spcPts val="11"/>
              </a:spcBef>
            </a:pPr>
            <a:fld id="{81D60167-4931-47E6-BA6A-407CBD079E47}" type="slidenum">
              <a:rPr lang="fr-FR" spc="-4" smtClean="0"/>
              <a:pPr marL="28575">
                <a:spcBef>
                  <a:spcPts val="11"/>
                </a:spcBef>
              </a:pPr>
              <a:t>‹N°›</a:t>
            </a:fld>
            <a:endParaRPr lang="fr-FR" spc="-4" dirty="0"/>
          </a:p>
        </p:txBody>
      </p:sp>
    </p:spTree>
    <p:extLst>
      <p:ext uri="{BB962C8B-B14F-4D97-AF65-F5344CB8AC3E}">
        <p14:creationId xmlns:p14="http://schemas.microsoft.com/office/powerpoint/2010/main" val="1786924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cid:9F474C08-4515-4313-A2A5-42B4A90DE289" TargetMode="External"/><Relationship Id="rId3" Type="http://schemas.openxmlformats.org/officeDocument/2006/relationships/image" Target="../media/image16.png"/><Relationship Id="rId7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cid:A6C55A29-F58D-418C-A1AC-11FF0666FA17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J-40uOzHuew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cid:A6C55A29-F58D-418C-A1AC-11FF0666FA17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9.jpg"/><Relationship Id="rId4" Type="http://schemas.openxmlformats.org/officeDocument/2006/relationships/hyperlink" Target="mailto:bilel.afrit@siaap.fr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7.png"/><Relationship Id="rId11" Type="http://schemas.openxmlformats.org/officeDocument/2006/relationships/image" Target="../media/image62.jpg"/><Relationship Id="rId5" Type="http://schemas.openxmlformats.org/officeDocument/2006/relationships/image" Target="../media/image56.jp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13" Type="http://schemas.openxmlformats.org/officeDocument/2006/relationships/image" Target="../media/image74.png"/><Relationship Id="rId18" Type="http://schemas.openxmlformats.org/officeDocument/2006/relationships/image" Target="../media/image79.jpg"/><Relationship Id="rId3" Type="http://schemas.openxmlformats.org/officeDocument/2006/relationships/image" Target="../media/image64.png"/><Relationship Id="rId21" Type="http://schemas.openxmlformats.org/officeDocument/2006/relationships/image" Target="../media/image82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jpg"/><Relationship Id="rId2" Type="http://schemas.openxmlformats.org/officeDocument/2006/relationships/image" Target="../media/image63.png"/><Relationship Id="rId16" Type="http://schemas.openxmlformats.org/officeDocument/2006/relationships/image" Target="../media/image77.jp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7.png"/><Relationship Id="rId11" Type="http://schemas.openxmlformats.org/officeDocument/2006/relationships/image" Target="../media/image72.jp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19" Type="http://schemas.openxmlformats.org/officeDocument/2006/relationships/image" Target="../media/image80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4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91.jpg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4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g"/><Relationship Id="rId3" Type="http://schemas.openxmlformats.org/officeDocument/2006/relationships/image" Target="../media/image95.jpg"/><Relationship Id="rId7" Type="http://schemas.openxmlformats.org/officeDocument/2006/relationships/image" Target="../media/image99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jpg"/><Relationship Id="rId9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4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g"/><Relationship Id="rId13" Type="http://schemas.openxmlformats.org/officeDocument/2006/relationships/image" Target="../media/image114.png"/><Relationship Id="rId18" Type="http://schemas.openxmlformats.org/officeDocument/2006/relationships/image" Target="../media/image119.jpg"/><Relationship Id="rId3" Type="http://schemas.openxmlformats.org/officeDocument/2006/relationships/image" Target="../media/image104.png"/><Relationship Id="rId21" Type="http://schemas.openxmlformats.org/officeDocument/2006/relationships/image" Target="../media/image122.jp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17" Type="http://schemas.openxmlformats.org/officeDocument/2006/relationships/image" Target="../media/image118.jpg"/><Relationship Id="rId2" Type="http://schemas.openxmlformats.org/officeDocument/2006/relationships/image" Target="../media/image103.jpg"/><Relationship Id="rId16" Type="http://schemas.openxmlformats.org/officeDocument/2006/relationships/image" Target="../media/image117.jpg"/><Relationship Id="rId20" Type="http://schemas.openxmlformats.org/officeDocument/2006/relationships/image" Target="../media/image121.jp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jpg"/><Relationship Id="rId15" Type="http://schemas.openxmlformats.org/officeDocument/2006/relationships/image" Target="../media/image116.jpg"/><Relationship Id="rId10" Type="http://schemas.openxmlformats.org/officeDocument/2006/relationships/image" Target="../media/image111.jpg"/><Relationship Id="rId19" Type="http://schemas.openxmlformats.org/officeDocument/2006/relationships/image" Target="../media/image120.jp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1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7" Type="http://schemas.openxmlformats.org/officeDocument/2006/relationships/image" Target="../media/image128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27.jpg"/><Relationship Id="rId5" Type="http://schemas.openxmlformats.org/officeDocument/2006/relationships/image" Target="../media/image126.jpg"/><Relationship Id="rId4" Type="http://schemas.openxmlformats.org/officeDocument/2006/relationships/image" Target="../media/image12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EBtpOTpmWIQ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--s.fr/siaap/retour-seminaire.php" TargetMode="External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3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7" Type="http://schemas.openxmlformats.org/officeDocument/2006/relationships/image" Target="../media/image138.pn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37.jpg"/><Relationship Id="rId5" Type="http://schemas.openxmlformats.org/officeDocument/2006/relationships/image" Target="../media/image136.png"/><Relationship Id="rId4" Type="http://schemas.openxmlformats.org/officeDocument/2006/relationships/image" Target="../media/image135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wmf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9.xml"/><Relationship Id="rId4" Type="http://schemas.openxmlformats.org/officeDocument/2006/relationships/hyperlink" Target="http://www.tousbienbranches-92.fr/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9.xml"/><Relationship Id="rId1" Type="http://schemas.openxmlformats.org/officeDocument/2006/relationships/video" Target="https://www.youtube.com/embed/4sj2NS5I41k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9.xml"/><Relationship Id="rId1" Type="http://schemas.openxmlformats.org/officeDocument/2006/relationships/video" Target="https://www.youtube.com/embed/B5gh4MsEt30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monbranchement.fr/" TargetMode="External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5" Type="http://schemas.openxmlformats.org/officeDocument/2006/relationships/image" Target="../media/image162.png"/><Relationship Id="rId4" Type="http://schemas.microsoft.com/office/2007/relationships/hdphoto" Target="../media/hdphoto2.wdp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CA0B97-1CED-40E0-8A3C-FE75A8296B85}"/>
              </a:ext>
            </a:extLst>
          </p:cNvPr>
          <p:cNvSpPr/>
          <p:nvPr/>
        </p:nvSpPr>
        <p:spPr>
          <a:xfrm>
            <a:off x="0" y="1241376"/>
            <a:ext cx="9324528" cy="5616624"/>
          </a:xfrm>
          <a:prstGeom prst="rect">
            <a:avLst/>
          </a:prstGeom>
          <a:blipFill>
            <a:blip r:embed="rId2">
              <a:alphaModFix amt="47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11C448B-A1EA-4057-A9DD-5099606C06B6}"/>
              </a:ext>
            </a:extLst>
          </p:cNvPr>
          <p:cNvSpPr txBox="1">
            <a:spLocks/>
          </p:cNvSpPr>
          <p:nvPr/>
        </p:nvSpPr>
        <p:spPr>
          <a:xfrm>
            <a:off x="457200" y="250612"/>
            <a:ext cx="8229600" cy="147002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arlow Condensed"/>
                <a:ea typeface="+mj-ea"/>
                <a:cs typeface="Barlow Condensed"/>
              </a:defRPr>
            </a:lvl1pPr>
          </a:lstStyle>
          <a:p>
            <a:pPr>
              <a:spcAft>
                <a:spcPts val="300"/>
              </a:spcAft>
              <a:defRPr/>
            </a:pPr>
            <a:r>
              <a:rPr lang="fr-FR" sz="3200" dirty="0"/>
              <a:t>CLASSE D’EAU DE LA BIEVRE</a:t>
            </a:r>
            <a:br>
              <a:rPr lang="fr-FR" sz="3200" dirty="0"/>
            </a:br>
            <a:r>
              <a:rPr lang="fr-FR" sz="2800" cap="all" dirty="0">
                <a:solidFill>
                  <a:schemeClr val="tx2"/>
                </a:solidFill>
                <a:latin typeface="Barlow Condensed SemiBold"/>
              </a:rPr>
              <a:t>SESSION 2</a:t>
            </a:r>
          </a:p>
        </p:txBody>
      </p:sp>
      <p:pic>
        <p:nvPicPr>
          <p:cNvPr id="10" name="Image 9" descr="cid:A6C55A29-F58D-418C-A1AC-11FF0666FA17">
            <a:extLst>
              <a:ext uri="{FF2B5EF4-FFF2-40B4-BE49-F238E27FC236}">
                <a16:creationId xmlns:a16="http://schemas.microsoft.com/office/drawing/2014/main" id="{65DFCC93-CD31-45E2-B9B0-EE60E107C9F0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413023"/>
            <a:ext cx="3168352" cy="2472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8328395-F6B2-4E07-A917-A52D544F84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1249" y="6237312"/>
            <a:ext cx="2482752" cy="620689"/>
          </a:xfrm>
          <a:prstGeom prst="rect">
            <a:avLst/>
          </a:prstGeom>
        </p:spPr>
      </p:pic>
      <p:pic>
        <p:nvPicPr>
          <p:cNvPr id="13" name="Image 12" descr="cid:9F474C08-4515-4313-A2A5-42B4A90DE289">
            <a:extLst>
              <a:ext uri="{FF2B5EF4-FFF2-40B4-BE49-F238E27FC236}">
                <a16:creationId xmlns:a16="http://schemas.microsoft.com/office/drawing/2014/main" id="{56549615-A5EC-4C36-805B-129F96E61805}"/>
              </a:ext>
            </a:extLst>
          </p:cNvPr>
          <p:cNvPicPr/>
          <p:nvPr/>
        </p:nvPicPr>
        <p:blipFill rotWithShape="1">
          <a:blip r:embed="rId6" r:link="rId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08"/>
          <a:stretch>
            <a:fillRect/>
          </a:stretch>
        </p:blipFill>
        <p:spPr bwMode="auto">
          <a:xfrm>
            <a:off x="0" y="4226103"/>
            <a:ext cx="1307272" cy="235380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DA559814-FCDA-4C8E-A453-E804EAD5C8AD}"/>
              </a:ext>
            </a:extLst>
          </p:cNvPr>
          <p:cNvSpPr txBox="1">
            <a:spLocks/>
          </p:cNvSpPr>
          <p:nvPr/>
        </p:nvSpPr>
        <p:spPr>
          <a:xfrm>
            <a:off x="653636" y="2413155"/>
            <a:ext cx="7559675" cy="649337"/>
          </a:xfrm>
          <a:prstGeom prst="rect">
            <a:avLst/>
          </a:prstGeom>
          <a:extLst/>
        </p:spPr>
        <p:txBody>
          <a:bodyPr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Barlow Condensed"/>
                <a:ea typeface="+mn-ea"/>
                <a:cs typeface="Barlow Condensed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Barlow Condensed"/>
                <a:ea typeface="+mn-ea"/>
                <a:cs typeface="Barlow Condensed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Barlow Condensed"/>
                <a:ea typeface="+mn-ea"/>
                <a:cs typeface="Barlow Condensed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Barlow Condensed"/>
                <a:ea typeface="+mn-ea"/>
                <a:cs typeface="Barlow Condensed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Barlow Condensed"/>
                <a:ea typeface="+mn-ea"/>
                <a:cs typeface="Barlow Condensed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1000"/>
              </a:spcBef>
              <a:buClr>
                <a:schemeClr val="accent1"/>
              </a:buClr>
              <a:buFontTx/>
              <a:buNone/>
              <a:defRPr/>
            </a:pPr>
            <a:r>
              <a:rPr lang="fr-FR" dirty="0">
                <a:solidFill>
                  <a:schemeClr val="bg2">
                    <a:lumMod val="10000"/>
                  </a:schemeClr>
                </a:solidFill>
                <a:highlight>
                  <a:srgbClr val="CCECFF"/>
                </a:highlight>
              </a:rPr>
              <a:t>Enregistrement audio et vidéo de la séance</a:t>
            </a:r>
          </a:p>
          <a:p>
            <a:pPr marL="0" indent="0">
              <a:buFontTx/>
              <a:buNone/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3970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06CC32-D9A2-4546-8604-2013A69A6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sz="4000">
                <a:solidFill>
                  <a:schemeClr val="tx2">
                    <a:satMod val="130000"/>
                  </a:schemeClr>
                </a:solidFill>
              </a:rPr>
              <a:t>Une obligation de résultats</a:t>
            </a:r>
          </a:p>
        </p:txBody>
      </p:sp>
      <p:sp>
        <p:nvSpPr>
          <p:cNvPr id="15363" name="Espace réservé du numéro de diapositive 2">
            <a:extLst>
              <a:ext uri="{FF2B5EF4-FFF2-40B4-BE49-F238E27FC236}">
                <a16:creationId xmlns:a16="http://schemas.microsoft.com/office/drawing/2014/main" id="{E77A6EA6-71ED-430C-B5EA-8AF5A3F31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6EDB6F-D66E-41B4-9767-18EDA78A50A3}" type="slidenum">
              <a:rPr kumimoji="0" lang="fr-FR" altLang="fr-FR" sz="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altLang="fr-FR" sz="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5" name="Forme libre 4">
            <a:extLst>
              <a:ext uri="{FF2B5EF4-FFF2-40B4-BE49-F238E27FC236}">
                <a16:creationId xmlns:a16="http://schemas.microsoft.com/office/drawing/2014/main" id="{81F33216-32D7-4D67-B992-06F370B4A0D4}"/>
              </a:ext>
            </a:extLst>
          </p:cNvPr>
          <p:cNvSpPr/>
          <p:nvPr/>
        </p:nvSpPr>
        <p:spPr>
          <a:xfrm>
            <a:off x="3716338" y="1741488"/>
            <a:ext cx="3405187" cy="1063625"/>
          </a:xfrm>
          <a:custGeom>
            <a:avLst/>
            <a:gdLst>
              <a:gd name="connsiteX0" fmla="*/ 0 w 3406139"/>
              <a:gd name="connsiteY0" fmla="*/ 0 h 1064418"/>
              <a:gd name="connsiteX1" fmla="*/ 3406139 w 3406139"/>
              <a:gd name="connsiteY1" fmla="*/ 0 h 1064418"/>
              <a:gd name="connsiteX2" fmla="*/ 3406139 w 3406139"/>
              <a:gd name="connsiteY2" fmla="*/ 1064418 h 1064418"/>
              <a:gd name="connsiteX3" fmla="*/ 0 w 3406139"/>
              <a:gd name="connsiteY3" fmla="*/ 1064418 h 1064418"/>
              <a:gd name="connsiteX4" fmla="*/ 0 w 3406139"/>
              <a:gd name="connsiteY4" fmla="*/ 0 h 106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6139" h="1064418">
                <a:moveTo>
                  <a:pt x="0" y="0"/>
                </a:moveTo>
                <a:lnTo>
                  <a:pt x="3406139" y="0"/>
                </a:lnTo>
                <a:lnTo>
                  <a:pt x="3406139" y="1064418"/>
                </a:lnTo>
                <a:lnTo>
                  <a:pt x="0" y="10644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720966" tIns="60960" rIns="60960" bIns="60960" spcCol="1270" anchor="ctr"/>
          <a:lstStyle/>
          <a:p>
            <a:pPr marL="0" marR="0" lvl="0" indent="0" algn="l" defTabSz="711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L’OMS définit des valeurs guides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830BAB-5E0D-4008-A8B8-F626253E0B99}"/>
              </a:ext>
            </a:extLst>
          </p:cNvPr>
          <p:cNvSpPr/>
          <p:nvPr/>
        </p:nvSpPr>
        <p:spPr>
          <a:xfrm>
            <a:off x="2679700" y="1719263"/>
            <a:ext cx="1204913" cy="1284287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orme libre 6">
            <a:extLst>
              <a:ext uri="{FF2B5EF4-FFF2-40B4-BE49-F238E27FC236}">
                <a16:creationId xmlns:a16="http://schemas.microsoft.com/office/drawing/2014/main" id="{6D858FD8-54A7-45CF-A601-59707DB4F412}"/>
              </a:ext>
            </a:extLst>
          </p:cNvPr>
          <p:cNvSpPr/>
          <p:nvPr/>
        </p:nvSpPr>
        <p:spPr>
          <a:xfrm>
            <a:off x="3702050" y="2944813"/>
            <a:ext cx="3406775" cy="1065212"/>
          </a:xfrm>
          <a:custGeom>
            <a:avLst/>
            <a:gdLst>
              <a:gd name="connsiteX0" fmla="*/ 0 w 3406139"/>
              <a:gd name="connsiteY0" fmla="*/ 0 h 1064418"/>
              <a:gd name="connsiteX1" fmla="*/ 3406139 w 3406139"/>
              <a:gd name="connsiteY1" fmla="*/ 0 h 1064418"/>
              <a:gd name="connsiteX2" fmla="*/ 3406139 w 3406139"/>
              <a:gd name="connsiteY2" fmla="*/ 1064418 h 1064418"/>
              <a:gd name="connsiteX3" fmla="*/ 0 w 3406139"/>
              <a:gd name="connsiteY3" fmla="*/ 1064418 h 1064418"/>
              <a:gd name="connsiteX4" fmla="*/ 0 w 3406139"/>
              <a:gd name="connsiteY4" fmla="*/ 0 h 106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6139" h="1064418">
                <a:moveTo>
                  <a:pt x="0" y="0"/>
                </a:moveTo>
                <a:lnTo>
                  <a:pt x="3406139" y="0"/>
                </a:lnTo>
                <a:lnTo>
                  <a:pt x="3406139" y="1064418"/>
                </a:lnTo>
                <a:lnTo>
                  <a:pt x="0" y="10644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720966" tIns="60960" rIns="60960" bIns="60960" spcCol="1270" anchor="ctr"/>
          <a:lstStyle/>
          <a:p>
            <a:pPr marL="0" marR="0" lvl="0" indent="0" algn="l" defTabSz="711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Directive 98/83/CE reprend les valeurs guides de l’OMS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509F7E-476E-4CD1-A1D8-10959262A003}"/>
              </a:ext>
            </a:extLst>
          </p:cNvPr>
          <p:cNvSpPr/>
          <p:nvPr/>
        </p:nvSpPr>
        <p:spPr>
          <a:xfrm>
            <a:off x="2638425" y="2936875"/>
            <a:ext cx="1381125" cy="1036638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orme libre 9">
            <a:extLst>
              <a:ext uri="{FF2B5EF4-FFF2-40B4-BE49-F238E27FC236}">
                <a16:creationId xmlns:a16="http://schemas.microsoft.com/office/drawing/2014/main" id="{F5A8AD35-B02B-4014-BCFB-F20276A144B8}"/>
              </a:ext>
            </a:extLst>
          </p:cNvPr>
          <p:cNvSpPr/>
          <p:nvPr/>
        </p:nvSpPr>
        <p:spPr>
          <a:xfrm>
            <a:off x="3716338" y="4140200"/>
            <a:ext cx="3405187" cy="1065213"/>
          </a:xfrm>
          <a:custGeom>
            <a:avLst/>
            <a:gdLst>
              <a:gd name="connsiteX0" fmla="*/ 0 w 3406139"/>
              <a:gd name="connsiteY0" fmla="*/ 0 h 1064418"/>
              <a:gd name="connsiteX1" fmla="*/ 3406139 w 3406139"/>
              <a:gd name="connsiteY1" fmla="*/ 0 h 1064418"/>
              <a:gd name="connsiteX2" fmla="*/ 3406139 w 3406139"/>
              <a:gd name="connsiteY2" fmla="*/ 1064418 h 1064418"/>
              <a:gd name="connsiteX3" fmla="*/ 0 w 3406139"/>
              <a:gd name="connsiteY3" fmla="*/ 1064418 h 1064418"/>
              <a:gd name="connsiteX4" fmla="*/ 0 w 3406139"/>
              <a:gd name="connsiteY4" fmla="*/ 0 h 106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6139" h="1064418">
                <a:moveTo>
                  <a:pt x="0" y="0"/>
                </a:moveTo>
                <a:lnTo>
                  <a:pt x="3406139" y="0"/>
                </a:lnTo>
                <a:lnTo>
                  <a:pt x="3406139" y="1064418"/>
                </a:lnTo>
                <a:lnTo>
                  <a:pt x="0" y="106441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720966" tIns="60960" rIns="60960" bIns="60960" spcCol="1270" anchor="ctr"/>
          <a:lstStyle/>
          <a:p>
            <a:pPr marL="0" marR="0" lvl="0" indent="0" algn="l" defTabSz="711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Transpose la Directive en Droit français, codifiée dans le Code de la Santé Publique (articles R1321-1 et suivants)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725304-A1B0-4380-86FB-F5FE94BB5D26}"/>
              </a:ext>
            </a:extLst>
          </p:cNvPr>
          <p:cNvSpPr/>
          <p:nvPr/>
        </p:nvSpPr>
        <p:spPr>
          <a:xfrm>
            <a:off x="2644775" y="4237038"/>
            <a:ext cx="1358900" cy="896937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C0DB364-9AD4-4CF2-84F9-B164D4F5F3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7954">
            <a:off x="6964363" y="2520950"/>
            <a:ext cx="158432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CFCA2A-3711-4EC3-B5D6-D8CA8597D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sz="4000">
                <a:solidFill>
                  <a:schemeClr val="tx2">
                    <a:satMod val="130000"/>
                  </a:schemeClr>
                </a:solidFill>
              </a:rPr>
              <a:t>Les normes</a:t>
            </a:r>
          </a:p>
        </p:txBody>
      </p:sp>
      <p:sp>
        <p:nvSpPr>
          <p:cNvPr id="16387" name="Espace réservé du numéro de diapositive 2">
            <a:extLst>
              <a:ext uri="{FF2B5EF4-FFF2-40B4-BE49-F238E27FC236}">
                <a16:creationId xmlns:a16="http://schemas.microsoft.com/office/drawing/2014/main" id="{EDE041E2-7D52-4FC7-A35B-BCD810ABA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32BF08-F54B-4D6F-A181-3C46F563A568}" type="slidenum">
              <a:rPr kumimoji="0" lang="fr-FR" altLang="fr-FR" sz="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altLang="fr-FR" sz="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0F3E61D5-C849-4891-B62A-4FD8D5728AB0}"/>
              </a:ext>
            </a:extLst>
          </p:cNvPr>
          <p:cNvSpPr txBox="1">
            <a:spLocks/>
          </p:cNvSpPr>
          <p:nvPr/>
        </p:nvSpPr>
        <p:spPr bwMode="auto">
          <a:xfrm>
            <a:off x="1285875" y="1428750"/>
            <a:ext cx="7499350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2075" marR="0" lvl="0" indent="-9525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F82C0"/>
              </a:buClr>
              <a:buSzPct val="80000"/>
              <a:buFont typeface="Wingdings 2" pitchFamily="18" charset="2"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 les critères sanitaires, la réglementation française définit des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148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limites de qualité</a:t>
            </a:r>
          </a:p>
          <a:p>
            <a:pPr marL="92075" marR="0" lvl="0" indent="-9525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1F82C0"/>
              </a:buClr>
              <a:buSzPct val="80000"/>
              <a:buFont typeface="Wingdings 2" pitchFamily="18" charset="2"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(à l’exception notable des pesticides)</a:t>
            </a:r>
          </a:p>
          <a:p>
            <a:pPr marL="92075" marR="0" lvl="0" indent="-9525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F82C0"/>
              </a:buClr>
              <a:buSzPct val="80000"/>
              <a:buFont typeface="Wingdings 2" pitchFamily="18" charset="2"/>
              <a:buNone/>
              <a:tabLst/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2075" marR="0" lvl="0" indent="-9525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F82C0"/>
              </a:buClr>
              <a:buSzPct val="80000"/>
              <a:buFont typeface="Wingdings 2" pitchFamily="18" charset="2"/>
              <a:buNone/>
              <a:tabLst/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2075" marR="0" lvl="0" indent="-9525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F82C0"/>
              </a:buClr>
              <a:buSzPct val="80000"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885825" marR="0" lvl="2" indent="-2286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19300"/>
              </a:buClr>
              <a:buSzTx/>
              <a:buFont typeface="Wingdings 2" pitchFamily="18" charset="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39361067-69A5-4DAE-A897-946629922AE3}"/>
              </a:ext>
            </a:extLst>
          </p:cNvPr>
          <p:cNvSpPr txBox="1">
            <a:spLocks/>
          </p:cNvSpPr>
          <p:nvPr/>
        </p:nvSpPr>
        <p:spPr bwMode="auto">
          <a:xfrm>
            <a:off x="1285875" y="3143250"/>
            <a:ext cx="74993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2075" marR="0" lvl="0" indent="-9525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F82C0"/>
              </a:buClr>
              <a:buSzPct val="80000"/>
              <a:buFont typeface="Wingdings 2" pitchFamily="18" charset="2"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s’assurer du bon fonctionnement des installations de production et de distribution d’eau, elle prévoit également des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148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références de qualité</a:t>
            </a:r>
          </a:p>
          <a:p>
            <a:pPr marL="92075" marR="0" lvl="0" indent="-9525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F82C0"/>
              </a:buClr>
              <a:buSzPct val="80000"/>
              <a:buFont typeface="Wingdings 2" pitchFamily="18" charset="2"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2075" marR="0" lvl="0" indent="-9525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F82C0"/>
              </a:buClr>
              <a:buSzPct val="80000"/>
              <a:buFont typeface="Wingdings 2" pitchFamily="18" charset="2"/>
              <a:buNone/>
              <a:tabLst/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2075" marR="0" lvl="0" indent="-9525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F82C0"/>
              </a:buClr>
              <a:buSzPct val="80000"/>
              <a:buFont typeface="Wingdings 2" pitchFamily="18" charset="2"/>
              <a:buNone/>
              <a:tabLst/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2075" marR="0" lvl="0" indent="-9525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F82C0"/>
              </a:buClr>
              <a:buSzPct val="80000"/>
              <a:buFont typeface="Wingdings 2" pitchFamily="18" charset="2"/>
              <a:buNone/>
              <a:tabLst/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2075" marR="0" lvl="0" indent="-9525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F82C0"/>
              </a:buClr>
              <a:buSzPct val="80000"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885825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19300"/>
              </a:buClr>
              <a:buSzTx/>
              <a:buFont typeface="Wingdings 2" pitchFamily="18" charset="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2300A5CC-0C8F-4CC5-A996-122BC495CCF4}"/>
              </a:ext>
            </a:extLst>
          </p:cNvPr>
          <p:cNvSpPr txBox="1">
            <a:spLocks/>
          </p:cNvSpPr>
          <p:nvPr/>
        </p:nvSpPr>
        <p:spPr bwMode="auto">
          <a:xfrm>
            <a:off x="1285875" y="5429250"/>
            <a:ext cx="749935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2075" marR="0" lvl="0" indent="-9525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F82C0"/>
              </a:buClr>
              <a:buSzPct val="80000"/>
              <a:buFont typeface="Wingdings 2" pitchFamily="18" charset="2"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 total,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1488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54 paramètres 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caractérisent une eau potable</a:t>
            </a:r>
          </a:p>
          <a:p>
            <a:pPr marL="92075" marR="0" lvl="0" indent="-9525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F82C0"/>
              </a:buClr>
              <a:buSzPct val="80000"/>
              <a:buFont typeface="Wingdings 2" pitchFamily="18" charset="2"/>
              <a:buNone/>
              <a:tabLst/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2075" marR="0" lvl="0" indent="-9525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F82C0"/>
              </a:buClr>
              <a:buSzPct val="80000"/>
              <a:buFont typeface="Wingdings 2" pitchFamily="18" charset="2"/>
              <a:buNone/>
              <a:tabLst/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2075" marR="0" lvl="0" indent="-9525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F82C0"/>
              </a:buClr>
              <a:buSzPct val="80000"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885825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19300"/>
              </a:buClr>
              <a:buSzTx/>
              <a:buFont typeface="Wingdings 2" pitchFamily="18" charset="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B0AF1A89-7BF9-46BA-AE14-9A1137970812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2205038"/>
            <a:ext cx="8497887" cy="4103687"/>
            <a:chOff x="611560" y="2205038"/>
            <a:chExt cx="8497515" cy="4103687"/>
          </a:xfrm>
        </p:grpSpPr>
        <p:pic>
          <p:nvPicPr>
            <p:cNvPr id="17417" name="Espace réservé pour une image  4" descr="brochure_choisy_181115_bd.pdf">
              <a:extLst>
                <a:ext uri="{FF2B5EF4-FFF2-40B4-BE49-F238E27FC236}">
                  <a16:creationId xmlns:a16="http://schemas.microsoft.com/office/drawing/2014/main" id="{1F34102B-51A4-4507-98FB-F97F4E7F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8" r="932" b="703"/>
            <a:stretch>
              <a:fillRect/>
            </a:stretch>
          </p:blipFill>
          <p:spPr bwMode="auto">
            <a:xfrm>
              <a:off x="635000" y="2286000"/>
              <a:ext cx="8474075" cy="402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18529AC-11B7-4326-93C0-33F61492B760}"/>
                </a:ext>
              </a:extLst>
            </p:cNvPr>
            <p:cNvSpPr/>
            <p:nvPr/>
          </p:nvSpPr>
          <p:spPr>
            <a:xfrm>
              <a:off x="611560" y="2205038"/>
              <a:ext cx="4897223" cy="6477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FE51E4B4-E7E3-4CEF-ACD4-61F0804C4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sz="4000">
                <a:solidFill>
                  <a:schemeClr val="tx2">
                    <a:satMod val="130000"/>
                  </a:schemeClr>
                </a:solidFill>
              </a:rPr>
              <a:t>Comment respecter les normes ?</a:t>
            </a:r>
          </a:p>
        </p:txBody>
      </p:sp>
      <p:sp>
        <p:nvSpPr>
          <p:cNvPr id="17412" name="Espace réservé du numéro de diapositive 2">
            <a:extLst>
              <a:ext uri="{FF2B5EF4-FFF2-40B4-BE49-F238E27FC236}">
                <a16:creationId xmlns:a16="http://schemas.microsoft.com/office/drawing/2014/main" id="{FF1E1AD7-5779-4B62-B4C1-6958F34B5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7B89A8-C350-48C4-8E1C-4E3A6564A74F}" type="slidenum">
              <a:rPr kumimoji="0" lang="fr-FR" altLang="fr-FR" sz="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altLang="fr-FR" sz="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5" name="Forme libre 4">
            <a:extLst>
              <a:ext uri="{FF2B5EF4-FFF2-40B4-BE49-F238E27FC236}">
                <a16:creationId xmlns:a16="http://schemas.microsoft.com/office/drawing/2014/main" id="{34C7A502-5DCA-466C-9F83-F72C8029FBDC}"/>
              </a:ext>
            </a:extLst>
          </p:cNvPr>
          <p:cNvSpPr/>
          <p:nvPr/>
        </p:nvSpPr>
        <p:spPr>
          <a:xfrm>
            <a:off x="501650" y="1143000"/>
            <a:ext cx="2441575" cy="976313"/>
          </a:xfrm>
          <a:custGeom>
            <a:avLst/>
            <a:gdLst>
              <a:gd name="connsiteX0" fmla="*/ 0 w 2441697"/>
              <a:gd name="connsiteY0" fmla="*/ 0 h 976678"/>
              <a:gd name="connsiteX1" fmla="*/ 1953358 w 2441697"/>
              <a:gd name="connsiteY1" fmla="*/ 0 h 976678"/>
              <a:gd name="connsiteX2" fmla="*/ 2441697 w 2441697"/>
              <a:gd name="connsiteY2" fmla="*/ 488339 h 976678"/>
              <a:gd name="connsiteX3" fmla="*/ 1953358 w 2441697"/>
              <a:gd name="connsiteY3" fmla="*/ 976678 h 976678"/>
              <a:gd name="connsiteX4" fmla="*/ 0 w 2441697"/>
              <a:gd name="connsiteY4" fmla="*/ 976678 h 976678"/>
              <a:gd name="connsiteX5" fmla="*/ 488339 w 2441697"/>
              <a:gd name="connsiteY5" fmla="*/ 488339 h 976678"/>
              <a:gd name="connsiteX6" fmla="*/ 0 w 2441697"/>
              <a:gd name="connsiteY6" fmla="*/ 0 h 97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41697" h="976678">
                <a:moveTo>
                  <a:pt x="0" y="0"/>
                </a:moveTo>
                <a:lnTo>
                  <a:pt x="1953358" y="0"/>
                </a:lnTo>
                <a:lnTo>
                  <a:pt x="2441697" y="488339"/>
                </a:lnTo>
                <a:lnTo>
                  <a:pt x="1953358" y="976678"/>
                </a:lnTo>
                <a:lnTo>
                  <a:pt x="0" y="976678"/>
                </a:lnTo>
                <a:lnTo>
                  <a:pt x="488339" y="48833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576350" tIns="29337" rIns="517676" bIns="29337" spcCol="1270" anchor="ctr"/>
          <a:lstStyle/>
          <a:p>
            <a:pPr marL="0" marR="0" lvl="0" indent="0" algn="ctr" defTabSz="9779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Ressource</a:t>
            </a:r>
          </a:p>
        </p:txBody>
      </p:sp>
      <p:sp>
        <p:nvSpPr>
          <p:cNvPr id="9" name="Forme libre 8">
            <a:extLst>
              <a:ext uri="{FF2B5EF4-FFF2-40B4-BE49-F238E27FC236}">
                <a16:creationId xmlns:a16="http://schemas.microsoft.com/office/drawing/2014/main" id="{389E0FA1-83B3-46AD-965C-024FCC9BB880}"/>
              </a:ext>
            </a:extLst>
          </p:cNvPr>
          <p:cNvSpPr/>
          <p:nvPr/>
        </p:nvSpPr>
        <p:spPr>
          <a:xfrm>
            <a:off x="2700338" y="1143000"/>
            <a:ext cx="2460625" cy="976313"/>
          </a:xfrm>
          <a:custGeom>
            <a:avLst/>
            <a:gdLst>
              <a:gd name="connsiteX0" fmla="*/ 0 w 2441697"/>
              <a:gd name="connsiteY0" fmla="*/ 0 h 976678"/>
              <a:gd name="connsiteX1" fmla="*/ 1953358 w 2441697"/>
              <a:gd name="connsiteY1" fmla="*/ 0 h 976678"/>
              <a:gd name="connsiteX2" fmla="*/ 2441697 w 2441697"/>
              <a:gd name="connsiteY2" fmla="*/ 488339 h 976678"/>
              <a:gd name="connsiteX3" fmla="*/ 1953358 w 2441697"/>
              <a:gd name="connsiteY3" fmla="*/ 976678 h 976678"/>
              <a:gd name="connsiteX4" fmla="*/ 0 w 2441697"/>
              <a:gd name="connsiteY4" fmla="*/ 976678 h 976678"/>
              <a:gd name="connsiteX5" fmla="*/ 488339 w 2441697"/>
              <a:gd name="connsiteY5" fmla="*/ 488339 h 976678"/>
              <a:gd name="connsiteX6" fmla="*/ 0 w 2441697"/>
              <a:gd name="connsiteY6" fmla="*/ 0 h 97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41697" h="976678">
                <a:moveTo>
                  <a:pt x="0" y="0"/>
                </a:moveTo>
                <a:lnTo>
                  <a:pt x="1953358" y="0"/>
                </a:lnTo>
                <a:lnTo>
                  <a:pt x="2441697" y="488339"/>
                </a:lnTo>
                <a:lnTo>
                  <a:pt x="1953358" y="976678"/>
                </a:lnTo>
                <a:lnTo>
                  <a:pt x="0" y="976678"/>
                </a:lnTo>
                <a:lnTo>
                  <a:pt x="488339" y="48833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576350" tIns="29337" rIns="517676" bIns="29337" spcCol="1270" anchor="ctr"/>
          <a:lstStyle/>
          <a:p>
            <a:pPr marL="0" marR="0" lvl="0" indent="0" algn="ctr" defTabSz="9779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Traitements</a:t>
            </a:r>
          </a:p>
        </p:txBody>
      </p:sp>
      <p:pic>
        <p:nvPicPr>
          <p:cNvPr id="71682" name="Picture 2" descr="Faire boire de l’eau à son enfant : 5 astuces de pro !">
            <a:extLst>
              <a:ext uri="{FF2B5EF4-FFF2-40B4-BE49-F238E27FC236}">
                <a16:creationId xmlns:a16="http://schemas.microsoft.com/office/drawing/2014/main" id="{675DE0F3-2A00-40E9-8848-A53886A33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8" y="1143000"/>
            <a:ext cx="1760537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rme libre 9">
            <a:extLst>
              <a:ext uri="{FF2B5EF4-FFF2-40B4-BE49-F238E27FC236}">
                <a16:creationId xmlns:a16="http://schemas.microsoft.com/office/drawing/2014/main" id="{B0651055-1C2D-4AAF-BFE9-91AAB42FB6FF}"/>
              </a:ext>
            </a:extLst>
          </p:cNvPr>
          <p:cNvSpPr/>
          <p:nvPr/>
        </p:nvSpPr>
        <p:spPr>
          <a:xfrm>
            <a:off x="4897438" y="1143000"/>
            <a:ext cx="2441575" cy="976313"/>
          </a:xfrm>
          <a:custGeom>
            <a:avLst/>
            <a:gdLst>
              <a:gd name="connsiteX0" fmla="*/ 0 w 2441697"/>
              <a:gd name="connsiteY0" fmla="*/ 0 h 976678"/>
              <a:gd name="connsiteX1" fmla="*/ 1953358 w 2441697"/>
              <a:gd name="connsiteY1" fmla="*/ 0 h 976678"/>
              <a:gd name="connsiteX2" fmla="*/ 2441697 w 2441697"/>
              <a:gd name="connsiteY2" fmla="*/ 488339 h 976678"/>
              <a:gd name="connsiteX3" fmla="*/ 1953358 w 2441697"/>
              <a:gd name="connsiteY3" fmla="*/ 976678 h 976678"/>
              <a:gd name="connsiteX4" fmla="*/ 0 w 2441697"/>
              <a:gd name="connsiteY4" fmla="*/ 976678 h 976678"/>
              <a:gd name="connsiteX5" fmla="*/ 488339 w 2441697"/>
              <a:gd name="connsiteY5" fmla="*/ 488339 h 976678"/>
              <a:gd name="connsiteX6" fmla="*/ 0 w 2441697"/>
              <a:gd name="connsiteY6" fmla="*/ 0 h 97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41697" h="976678">
                <a:moveTo>
                  <a:pt x="0" y="0"/>
                </a:moveTo>
                <a:lnTo>
                  <a:pt x="1953358" y="0"/>
                </a:lnTo>
                <a:lnTo>
                  <a:pt x="2441697" y="488339"/>
                </a:lnTo>
                <a:lnTo>
                  <a:pt x="1953358" y="976678"/>
                </a:lnTo>
                <a:lnTo>
                  <a:pt x="0" y="976678"/>
                </a:lnTo>
                <a:lnTo>
                  <a:pt x="488339" y="48833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576350" tIns="29337" rIns="517676" bIns="29337" spcCol="1270" anchor="ctr"/>
          <a:lstStyle/>
          <a:p>
            <a:pPr marL="0" marR="0" lvl="0" indent="0" algn="ctr" defTabSz="9779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Normes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  <p:bldP spid="9" grpId="0" animBg="1" autoUpdateAnimBg="0"/>
      <p:bldP spid="10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u numéro de diapositive 2">
            <a:extLst>
              <a:ext uri="{FF2B5EF4-FFF2-40B4-BE49-F238E27FC236}">
                <a16:creationId xmlns:a16="http://schemas.microsoft.com/office/drawing/2014/main" id="{C9706DEA-54E3-414C-8BEE-0FBC8EE58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7EF9C0-E09B-4DAE-A19B-D1BABB6180EC}" type="slidenum">
              <a:rPr kumimoji="0" lang="fr-FR" altLang="fr-FR" sz="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altLang="fr-FR" sz="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30CF452C-E147-47C9-BE02-ADF150F002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9700" y="1257300"/>
            <a:ext cx="74993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  <a:sym typeface="Wingdings" panose="05000000000000000000" pitchFamily="2" charset="2"/>
              </a:rPr>
              <a:t>Le respect des normes est vérifié par le</a:t>
            </a:r>
            <a:br>
              <a:rPr kumimoji="0" lang="fr-FR" altLang="fr-FR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  <a:sym typeface="Wingdings" panose="05000000000000000000" pitchFamily="2" charset="2"/>
              </a:rPr>
            </a:br>
            <a:r>
              <a:rPr kumimoji="0" lang="fr-FR" altLang="fr-FR" sz="26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  <a:sym typeface="Wingdings" panose="05000000000000000000" pitchFamily="2" charset="2"/>
              </a:rPr>
              <a:t>contrôle sanitaire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39A0B05A-2CDE-4EB0-8124-D8791E672BD9}"/>
              </a:ext>
            </a:extLst>
          </p:cNvPr>
          <p:cNvSpPr txBox="1">
            <a:spLocks/>
          </p:cNvSpPr>
          <p:nvPr/>
        </p:nvSpPr>
        <p:spPr bwMode="auto">
          <a:xfrm>
            <a:off x="1409700" y="2238375"/>
            <a:ext cx="5538788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2075" marR="0" lvl="0" indent="-9525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1F82C0"/>
              </a:buClr>
              <a:buSzPct val="80000"/>
              <a:buFont typeface="Wingdings 2" pitchFamily="18" charset="2"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 arrêté précise les points de contrôle, les paramètres recherchés, le nombre d’analyses</a:t>
            </a:r>
          </a:p>
          <a:p>
            <a:pPr marL="92075" marR="0" lvl="0" indent="-9525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1F82C0"/>
              </a:buClr>
              <a:buSzPct val="80000"/>
              <a:buFont typeface="Wingdings 2" pitchFamily="18" charset="2"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 est réalisé sous l’autorité des Agences Régionales de Santé (ARS), par un laboratoire agréé par le Ministère de la Santé</a:t>
            </a:r>
          </a:p>
          <a:p>
            <a:pPr marL="92075" marR="0" lvl="0" indent="261938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F82C0"/>
              </a:buClr>
              <a:buSzPct val="80000"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2075" marR="0" lvl="0" indent="-9525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F82C0"/>
              </a:buClr>
              <a:buSzPct val="80000"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885825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19300"/>
              </a:buClr>
              <a:buSzTx/>
              <a:buFont typeface="Wingdings 2" pitchFamily="18" charset="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6AF0B734-62FF-496E-A874-7F1A5CCC0189}"/>
              </a:ext>
            </a:extLst>
          </p:cNvPr>
          <p:cNvSpPr txBox="1">
            <a:spLocks/>
          </p:cNvSpPr>
          <p:nvPr/>
        </p:nvSpPr>
        <p:spPr bwMode="auto">
          <a:xfrm>
            <a:off x="1082675" y="4881563"/>
            <a:ext cx="749935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2075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F82C0"/>
              </a:buClr>
              <a:buSzPct val="80000"/>
              <a:buFontTx/>
              <a:buNone/>
              <a:tabLst>
                <a:tab pos="354013" algn="l"/>
              </a:tabLst>
              <a:defRPr/>
            </a:pPr>
            <a:r>
              <a:rPr kumimoji="0" lang="fr-FR" sz="2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le SEDIF,</a:t>
            </a:r>
            <a:endParaRPr kumimoji="0" lang="fr-FR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2075" marR="0" lvl="0" indent="261938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F82C0"/>
              </a:buClr>
              <a:buSzPct val="80000"/>
              <a:buFont typeface="Wingdings 2" pitchFamily="18" charset="2"/>
              <a:buChar char=""/>
              <a:tabLst/>
              <a:defRPr/>
            </a:pPr>
            <a:endParaRPr kumimoji="0" lang="fr-FR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2075" marR="0" lvl="0" indent="-9525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F82C0"/>
              </a:buClr>
              <a:buSzPct val="80000"/>
              <a:buFontTx/>
              <a:buNone/>
              <a:tabLst/>
              <a:defRPr/>
            </a:pPr>
            <a:endParaRPr kumimoji="0" lang="fr-FR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885825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19300"/>
              </a:buClr>
              <a:buSzTx/>
              <a:buFont typeface="Wingdings 2" pitchFamily="18" charset="2"/>
              <a:buNone/>
              <a:tabLst/>
              <a:defRPr/>
            </a:pPr>
            <a:endParaRPr kumimoji="0" lang="fr-FR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650BD704-E4FC-4A99-AD06-1A083ECF0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sz="4000">
                <a:solidFill>
                  <a:schemeClr val="tx2">
                    <a:satMod val="130000"/>
                  </a:schemeClr>
                </a:solidFill>
              </a:rPr>
              <a:t>Comment s'assurer que les normes sont respectées ?</a:t>
            </a:r>
          </a:p>
        </p:txBody>
      </p:sp>
      <p:graphicFrame>
        <p:nvGraphicFramePr>
          <p:cNvPr id="7" name="Objet 6">
            <a:extLst>
              <a:ext uri="{FF2B5EF4-FFF2-40B4-BE49-F238E27FC236}">
                <a16:creationId xmlns:a16="http://schemas.microsoft.com/office/drawing/2014/main" id="{F4D277CF-C4ED-46CB-BBA0-A574B06C22B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35788" y="2060575"/>
          <a:ext cx="2057400" cy="290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Acrobat Document" r:id="rId4" imgW="5667119" imgH="8019810" progId="AcroExch.Document.7">
                  <p:embed/>
                </p:oleObj>
              </mc:Choice>
              <mc:Fallback>
                <p:oleObj name="Acrobat Document" r:id="rId4" imgW="5667119" imgH="8019810" progId="AcroExch.Document.7">
                  <p:embed/>
                  <p:pic>
                    <p:nvPicPr>
                      <p:cNvPr id="7" name="Objet 6">
                        <a:extLst>
                          <a:ext uri="{FF2B5EF4-FFF2-40B4-BE49-F238E27FC236}">
                            <a16:creationId xmlns:a16="http://schemas.microsoft.com/office/drawing/2014/main" id="{F4D277CF-C4ED-46CB-BBA0-A574B06C22B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5788" y="2060575"/>
                        <a:ext cx="2057400" cy="2909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199554A9-95D2-43AE-B1ED-8BE87899B327}"/>
              </a:ext>
            </a:extLst>
          </p:cNvPr>
          <p:cNvGraphicFramePr>
            <a:graphicFrameLocks noGrp="1"/>
          </p:cNvGraphicFramePr>
          <p:nvPr/>
        </p:nvGraphicFramePr>
        <p:xfrm>
          <a:off x="1908175" y="4881563"/>
          <a:ext cx="6299200" cy="1352550"/>
        </p:xfrm>
        <a:graphic>
          <a:graphicData uri="http://schemas.openxmlformats.org/drawingml/2006/table">
            <a:tbl>
              <a:tblPr/>
              <a:tblGrid>
                <a:gridCol w="132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eau brute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eau en cours</a:t>
                      </a:r>
                      <a:br>
                        <a:rPr lang="fr-FR" sz="1100" b="0" i="0" u="none" strike="noStrike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100" b="0" i="0" u="none" strike="noStrike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de potabilisation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eau produite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eau distribuée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025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nombre de</a:t>
                      </a:r>
                      <a:br>
                        <a:rPr lang="fr-F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paramètres</a:t>
                      </a:r>
                      <a:br>
                        <a:rPr lang="fr-F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recherchés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Nombre d'analyses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Contrôle sanitaire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42 942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r>
                        <a:rPr lang="fr-F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870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99 598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ce réservé du numéro de diapositive 2">
            <a:extLst>
              <a:ext uri="{FF2B5EF4-FFF2-40B4-BE49-F238E27FC236}">
                <a16:creationId xmlns:a16="http://schemas.microsoft.com/office/drawing/2014/main" id="{C4FDDA73-4336-4593-B98A-93A007542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ED2159-96BD-40E5-812E-24E5B5D11E9F}" type="slidenum">
              <a:rPr kumimoji="0" lang="fr-FR" altLang="fr-FR" sz="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altLang="fr-FR" sz="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5DD369-3D2C-424E-9EE5-79E12B10A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9700" y="1257300"/>
            <a:ext cx="74993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Cependant, le contrôle sanitaire ne peut à lui seul garantir la bonne qualité de l’eau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A1BBBD-1B82-4DD3-842D-8F224985F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9700" y="2087563"/>
            <a:ext cx="74993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La réglementation prévoit donc la réalisation d’une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surveillance sanitaire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, adaptée aux installations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0D344A37-A035-4CCE-87F6-B9F89DC99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sz="4000">
                <a:solidFill>
                  <a:schemeClr val="tx2">
                    <a:satMod val="130000"/>
                  </a:schemeClr>
                </a:solidFill>
              </a:rPr>
              <a:t>Comment s'assurer que les normes sont respectées 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DB496F-17F2-413C-943C-5A104B588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9700" y="2919413"/>
            <a:ext cx="74993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Au SEDIF, elle est établie suite à une analyse de risque menée sur l’ensemble des installations de production et de distribution d’eau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Elle s’appuie sur une démarche HACCP, et a été certifiée par la norme ISO 22000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65292098-63DB-42B3-B798-F080E2C31F7E}"/>
              </a:ext>
            </a:extLst>
          </p:cNvPr>
          <p:cNvGraphicFramePr>
            <a:graphicFrameLocks noGrp="1"/>
          </p:cNvGraphicFramePr>
          <p:nvPr/>
        </p:nvGraphicFramePr>
        <p:xfrm>
          <a:off x="2471738" y="4292600"/>
          <a:ext cx="6299200" cy="2695575"/>
        </p:xfrm>
        <a:graphic>
          <a:graphicData uri="http://schemas.openxmlformats.org/drawingml/2006/table">
            <a:tbl>
              <a:tblPr/>
              <a:tblGrid>
                <a:gridCol w="132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eau brute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eau en cours</a:t>
                      </a:r>
                      <a:br>
                        <a:rPr lang="fr-FR" sz="1100" b="0" i="0" u="none" strike="noStrike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100" b="0" i="0" u="none" strike="noStrike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de potabilisation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eau produite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eau distribuée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025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nombre de</a:t>
                      </a:r>
                      <a:br>
                        <a:rPr lang="fr-F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paramètres</a:t>
                      </a:r>
                      <a:br>
                        <a:rPr lang="fr-F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recherchés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Nombre d'analyses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Contrôle sanitaire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  <a:r>
                        <a:rPr lang="fr-FR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942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53 870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99 598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Surveillance sanitaire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33 841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70 844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32 072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91 521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78 783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70 844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85 942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191 119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424 688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11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u numéro de diapositive 2">
            <a:extLst>
              <a:ext uri="{FF2B5EF4-FFF2-40B4-BE49-F238E27FC236}">
                <a16:creationId xmlns:a16="http://schemas.microsoft.com/office/drawing/2014/main" id="{71D5B536-09DA-47DE-AD4A-E04F4BF76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84DFBD-6C54-4F74-867F-9B471541E22A}" type="slidenum">
              <a:rPr kumimoji="0" lang="fr-FR" altLang="fr-FR" sz="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altLang="fr-FR" sz="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FEC3607E-7D75-49A8-9BEC-0DBE7ED16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sz="4000">
                <a:solidFill>
                  <a:schemeClr val="tx2">
                    <a:satMod val="130000"/>
                  </a:schemeClr>
                </a:solidFill>
              </a:rPr>
              <a:t>Les résultats de la qualité de l'eau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DAD371-F7FC-4303-B78D-FFB3D2662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2888" y="5013325"/>
            <a:ext cx="749935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343025" marR="0" lvl="0" indent="-13430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En 2020, 100 % de conformité pour les paramètres microbiologiques,</a:t>
            </a:r>
          </a:p>
          <a:p>
            <a:pPr marL="1343025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100 % de conformité pour les paramètres physico-chimiques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E4DB7067-3C43-45C6-B6A0-B2B484447D26}"/>
              </a:ext>
            </a:extLst>
          </p:cNvPr>
          <p:cNvGraphicFramePr>
            <a:graphicFrameLocks noGrp="1"/>
          </p:cNvGraphicFramePr>
          <p:nvPr/>
        </p:nvGraphicFramePr>
        <p:xfrm>
          <a:off x="2268538" y="1168400"/>
          <a:ext cx="5803900" cy="3257550"/>
        </p:xfrm>
        <a:graphic>
          <a:graphicData uri="http://schemas.openxmlformats.org/drawingml/2006/table">
            <a:tbl>
              <a:tblPr/>
              <a:tblGrid>
                <a:gridCol w="1370850">
                  <a:extLst>
                    <a:ext uri="{9D8B030D-6E8A-4147-A177-3AD203B41FA5}">
                      <a16:colId xmlns:a16="http://schemas.microsoft.com/office/drawing/2014/main" val="579160180"/>
                    </a:ext>
                  </a:extLst>
                </a:gridCol>
                <a:gridCol w="774276">
                  <a:extLst>
                    <a:ext uri="{9D8B030D-6E8A-4147-A177-3AD203B41FA5}">
                      <a16:colId xmlns:a16="http://schemas.microsoft.com/office/drawing/2014/main" val="3262769405"/>
                    </a:ext>
                  </a:extLst>
                </a:gridCol>
                <a:gridCol w="1018618">
                  <a:extLst>
                    <a:ext uri="{9D8B030D-6E8A-4147-A177-3AD203B41FA5}">
                      <a16:colId xmlns:a16="http://schemas.microsoft.com/office/drawing/2014/main" val="1640060955"/>
                    </a:ext>
                  </a:extLst>
                </a:gridCol>
                <a:gridCol w="1320078">
                  <a:extLst>
                    <a:ext uri="{9D8B030D-6E8A-4147-A177-3AD203B41FA5}">
                      <a16:colId xmlns:a16="http://schemas.microsoft.com/office/drawing/2014/main" val="3309356261"/>
                    </a:ext>
                  </a:extLst>
                </a:gridCol>
                <a:gridCol w="1320078">
                  <a:extLst>
                    <a:ext uri="{9D8B030D-6E8A-4147-A177-3AD203B41FA5}">
                      <a16:colId xmlns:a16="http://schemas.microsoft.com/office/drawing/2014/main" val="322137883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Mesure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Choisy-le-Roi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Limites de qualité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Références de qualité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807090"/>
                  </a:ext>
                </a:extLst>
              </a:tr>
              <a:tr h="2000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Nitrates (mG/L)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moyenne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1961976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fourchette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à 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8875149"/>
                  </a:ext>
                </a:extLst>
              </a:tr>
              <a:tr h="2286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Aluminium (µG/L)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moyenne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  <a:r>
                        <a:rPr lang="fr-FR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(5)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6111147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maximum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789373"/>
                  </a:ext>
                </a:extLst>
              </a:tr>
              <a:tr h="2000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Dureté (°f)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moyenne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28777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fourchette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à 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854603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Composés minéraux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573783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Calcium (mG/L)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moyenne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183536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Magnésium (mG/L)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moyenne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25799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Sodium (mG/L)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moyenne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76472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Potassium (mG/L)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moyenne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8501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Chlorures (mGL)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moyenne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555389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Sulfates (mG/L)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moyenne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005334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Bicarbonates (mG/L)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moyenne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96750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Fluor (mG/L)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moyenne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779731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12F21E-8A8F-4BDC-97DB-052C5C0BB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sz="4000">
                <a:solidFill>
                  <a:schemeClr val="tx2">
                    <a:satMod val="130000"/>
                  </a:schemeClr>
                </a:solidFill>
              </a:rPr>
              <a:t>Le prix de l'eau</a:t>
            </a:r>
          </a:p>
        </p:txBody>
      </p:sp>
      <p:sp>
        <p:nvSpPr>
          <p:cNvPr id="24579" name="Espace réservé du numéro de diapositive 2">
            <a:extLst>
              <a:ext uri="{FF2B5EF4-FFF2-40B4-BE49-F238E27FC236}">
                <a16:creationId xmlns:a16="http://schemas.microsoft.com/office/drawing/2014/main" id="{3DFD9A3B-423E-4177-B923-8435F5F78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D9E1A6-5624-435F-8684-AF66D8E71A80}" type="slidenum">
              <a:rPr kumimoji="0" lang="fr-FR" altLang="fr-FR" sz="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altLang="fr-FR" sz="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pic>
        <p:nvPicPr>
          <p:cNvPr id="24580" name="Image 2">
            <a:extLst>
              <a:ext uri="{FF2B5EF4-FFF2-40B4-BE49-F238E27FC236}">
                <a16:creationId xmlns:a16="http://schemas.microsoft.com/office/drawing/2014/main" id="{B94FFD48-5B96-44DE-B92B-FCEE7EE54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143000"/>
            <a:ext cx="4525963" cy="50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34D9EC4-F2A0-440B-8983-97257BDE0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2338" y="1773238"/>
            <a:ext cx="2890837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Au 1</a:t>
            </a:r>
            <a:r>
              <a:rPr kumimoji="0" lang="fr-FR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er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 janvier 2021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Wingdings" pitchFamily="2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4,23 € par m</a:t>
            </a:r>
            <a:r>
              <a:rPr kumimoji="0" lang="fr-FR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3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 en moyenne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1,30 € pour la part eau potable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Pour une consommation annuelle de</a:t>
            </a:r>
            <a:b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</a:b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120 m</a:t>
            </a:r>
            <a:r>
              <a:rPr kumimoji="0" lang="fr-FR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3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/an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7" descr="Résultat de recherche d'images pour &quot;gouttes d'eau&quot;">
            <a:extLst>
              <a:ext uri="{FF2B5EF4-FFF2-40B4-BE49-F238E27FC236}">
                <a16:creationId xmlns:a16="http://schemas.microsoft.com/office/drawing/2014/main" id="{BD9DF8A7-C033-4874-9830-D45E715B0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88" y="2743200"/>
            <a:ext cx="21431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Espace réservé du contenu 12">
            <a:extLst>
              <a:ext uri="{FF2B5EF4-FFF2-40B4-BE49-F238E27FC236}">
                <a16:creationId xmlns:a16="http://schemas.microsoft.com/office/drawing/2014/main" id="{C5F126F2-8166-41B2-9C22-F5C94C39A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0688" y="500063"/>
            <a:ext cx="3922712" cy="695325"/>
          </a:xfrm>
        </p:spPr>
        <p:txBody>
          <a:bodyPr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sz="2800">
                <a:solidFill>
                  <a:srgbClr val="11488B"/>
                </a:solidFill>
              </a:rPr>
              <a:t>Merci de votre attention</a:t>
            </a:r>
            <a:endParaRPr sz="1800">
              <a:solidFill>
                <a:srgbClr val="11488B"/>
              </a:solidFill>
            </a:endParaRPr>
          </a:p>
        </p:txBody>
      </p:sp>
      <p:sp>
        <p:nvSpPr>
          <p:cNvPr id="25604" name="Espace réservé du numéro de diapositive 1">
            <a:extLst>
              <a:ext uri="{FF2B5EF4-FFF2-40B4-BE49-F238E27FC236}">
                <a16:creationId xmlns:a16="http://schemas.microsoft.com/office/drawing/2014/main" id="{11797A4B-5077-4BE4-AF5E-B4A26838C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DEDC4A-9D4F-436C-B2EB-F9C3AE1CB159}" type="slidenum">
              <a:rPr kumimoji="0" lang="fr-FR" altLang="fr-FR" sz="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altLang="fr-FR" sz="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pic>
        <p:nvPicPr>
          <p:cNvPr id="25605" name="Picture 9" descr="Résultat de recherche d'images pour &quot;illustrations personnes buvant un verre d'eau&quot;">
            <a:extLst>
              <a:ext uri="{FF2B5EF4-FFF2-40B4-BE49-F238E27FC236}">
                <a16:creationId xmlns:a16="http://schemas.microsoft.com/office/drawing/2014/main" id="{0ACD4BCC-A0D2-4EE2-B974-F5CA7F32C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0" y="4005263"/>
            <a:ext cx="3278188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AutoShape 17" descr="Résultat de recherche d'images pour &quot;illustrations personnes buvant un verre d'eau&quot;">
            <a:extLst>
              <a:ext uri="{FF2B5EF4-FFF2-40B4-BE49-F238E27FC236}">
                <a16:creationId xmlns:a16="http://schemas.microsoft.com/office/drawing/2014/main" id="{E1403365-8B49-4B15-82AB-E168DAC5C5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7" name="AutoShape 11" descr="Résultat de recherche d'images pour &quot;illustrations personnes buvant un verre d'eau&quot;">
            <a:extLst>
              <a:ext uri="{FF2B5EF4-FFF2-40B4-BE49-F238E27FC236}">
                <a16:creationId xmlns:a16="http://schemas.microsoft.com/office/drawing/2014/main" id="{AB5DD512-5341-4884-94AE-2A15745D95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2936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608" name="Picture 23" descr="Résultat de recherche d'images pour &quot;personnes buvant un verre d'eau&quot;">
            <a:extLst>
              <a:ext uri="{FF2B5EF4-FFF2-40B4-BE49-F238E27FC236}">
                <a16:creationId xmlns:a16="http://schemas.microsoft.com/office/drawing/2014/main" id="{1C99668B-7A24-42B3-92ED-C918762A4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981075"/>
            <a:ext cx="3462338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25" descr="Résultat de recherche d'images pour &quot;gouttes d'eau&quot;">
            <a:extLst>
              <a:ext uri="{FF2B5EF4-FFF2-40B4-BE49-F238E27FC236}">
                <a16:creationId xmlns:a16="http://schemas.microsoft.com/office/drawing/2014/main" id="{8288B646-84DF-4BC6-B8E1-85ED2399A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63" y="1382713"/>
            <a:ext cx="26289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Image 8">
            <a:extLst>
              <a:ext uri="{FF2B5EF4-FFF2-40B4-BE49-F238E27FC236}">
                <a16:creationId xmlns:a16="http://schemas.microsoft.com/office/drawing/2014/main" id="{FE630478-0E74-479A-B4A3-0144958442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3284538"/>
            <a:ext cx="3663950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Titr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604176" cy="1116360"/>
          </a:xfrm>
        </p:spPr>
        <p:txBody>
          <a:bodyPr/>
          <a:lstStyle/>
          <a:p>
            <a:pPr eaLnBrk="1" hangingPunct="1"/>
            <a:r>
              <a:rPr lang="fr-FR" altLang="fr-FR" sz="2800" dirty="0"/>
              <a:t>1 – Introduction – Les eaux usées </a:t>
            </a:r>
            <a:endParaRPr lang="fr-FR" altLang="fr-FR" sz="1800" cap="all" dirty="0">
              <a:solidFill>
                <a:schemeClr val="tx2"/>
              </a:solidFill>
              <a:latin typeface="Barlow Condensed SemiBold"/>
            </a:endParaRPr>
          </a:p>
        </p:txBody>
      </p:sp>
      <p:pic>
        <p:nvPicPr>
          <p:cNvPr id="2" name="Média en ligne 1">
            <a:hlinkClick r:id="" action="ppaction://media"/>
            <a:extLst>
              <a:ext uri="{FF2B5EF4-FFF2-40B4-BE49-F238E27FC236}">
                <a16:creationId xmlns:a16="http://schemas.microsoft.com/office/drawing/2014/main" id="{47238558-5DA4-417A-83FE-53C8BBD293C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74457" y="1772816"/>
            <a:ext cx="7680853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98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2800" dirty="0"/>
              <a:t>3 – Eaux usées et baignade en Seine</a:t>
            </a:r>
            <a:br>
              <a:rPr lang="fr-FR" altLang="fr-FR" sz="2800" dirty="0"/>
            </a:br>
            <a:endParaRPr lang="fr-FR" altLang="fr-FR" sz="1800" cap="all" dirty="0">
              <a:solidFill>
                <a:schemeClr val="tx2"/>
              </a:solidFill>
              <a:latin typeface="Barlow Condensed SemiBold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2B140CB-58E0-457B-8BA6-921D25F82D43}"/>
              </a:ext>
            </a:extLst>
          </p:cNvPr>
          <p:cNvSpPr txBox="1"/>
          <p:nvPr/>
        </p:nvSpPr>
        <p:spPr>
          <a:xfrm>
            <a:off x="1475656" y="2564904"/>
            <a:ext cx="581167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cap="all" dirty="0">
                <a:solidFill>
                  <a:schemeClr val="tx2"/>
                </a:solidFill>
                <a:latin typeface="Barlow Condensed SemiBold"/>
              </a:rPr>
              <a:t>M. AFRIT</a:t>
            </a:r>
          </a:p>
          <a:p>
            <a:pPr algn="ctr"/>
            <a:endParaRPr lang="fr-FR" altLang="fr-FR" sz="500" cap="all" dirty="0">
              <a:solidFill>
                <a:schemeClr val="tx2"/>
              </a:solidFill>
              <a:latin typeface="Barlow Condensed SemiBold"/>
            </a:endParaRPr>
          </a:p>
          <a:p>
            <a:pPr algn="ctr"/>
            <a:r>
              <a:rPr lang="fr-FR" altLang="fr-FR" dirty="0">
                <a:solidFill>
                  <a:schemeClr val="tx2"/>
                </a:solidFill>
                <a:latin typeface="Barlow Condensed SemiBold"/>
              </a:rPr>
              <a:t>Chargé de mission politique de l’eau au SIAAP</a:t>
            </a:r>
          </a:p>
          <a:p>
            <a:pPr algn="ctr"/>
            <a:endParaRPr lang="fr-FR" altLang="fr-FR" dirty="0">
              <a:solidFill>
                <a:schemeClr val="tx2"/>
              </a:solidFill>
              <a:latin typeface="Barlow Condense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938292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211C448B-A1EA-4057-A9DD-5099606C06B6}"/>
              </a:ext>
            </a:extLst>
          </p:cNvPr>
          <p:cNvSpPr txBox="1">
            <a:spLocks/>
          </p:cNvSpPr>
          <p:nvPr/>
        </p:nvSpPr>
        <p:spPr>
          <a:xfrm>
            <a:off x="457200" y="250612"/>
            <a:ext cx="8229600" cy="147002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arlow Condensed"/>
                <a:ea typeface="+mj-ea"/>
                <a:cs typeface="Barlow Condensed"/>
              </a:defRPr>
            </a:lvl1pPr>
          </a:lstStyle>
          <a:p>
            <a:pPr>
              <a:spcAft>
                <a:spcPts val="300"/>
              </a:spcAft>
              <a:defRPr/>
            </a:pPr>
            <a:r>
              <a:rPr lang="fr-FR" sz="3200" dirty="0"/>
              <a:t>GESTION DES EAUX USEES</a:t>
            </a:r>
            <a:br>
              <a:rPr lang="fr-FR" sz="3200" dirty="0"/>
            </a:br>
            <a:endParaRPr lang="fr-FR" sz="2800" cap="all" dirty="0">
              <a:solidFill>
                <a:schemeClr val="tx2"/>
              </a:solidFill>
              <a:latin typeface="Barlow Condensed SemiBold"/>
            </a:endParaRPr>
          </a:p>
        </p:txBody>
      </p:sp>
      <p:pic>
        <p:nvPicPr>
          <p:cNvPr id="10" name="Image 9" descr="cid:A6C55A29-F58D-418C-A1AC-11FF0666FA17">
            <a:extLst>
              <a:ext uri="{FF2B5EF4-FFF2-40B4-BE49-F238E27FC236}">
                <a16:creationId xmlns:a16="http://schemas.microsoft.com/office/drawing/2014/main" id="{65DFCC93-CD31-45E2-B9B0-EE60E107C9F0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604728"/>
            <a:ext cx="2759832" cy="227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8328395-F6B2-4E07-A917-A52D544F8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249" y="6237312"/>
            <a:ext cx="2482752" cy="6206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9830259-DC3B-4952-8EDE-560A6EDAC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68" y="1196752"/>
            <a:ext cx="9088010" cy="4680520"/>
          </a:xfrm>
          <a:prstGeom prst="rect">
            <a:avLst/>
          </a:prstGeom>
        </p:spPr>
      </p:pic>
      <p:sp>
        <p:nvSpPr>
          <p:cNvPr id="8" name="Sous-titre 2">
            <a:extLst>
              <a:ext uri="{FF2B5EF4-FFF2-40B4-BE49-F238E27FC236}">
                <a16:creationId xmlns:a16="http://schemas.microsoft.com/office/drawing/2014/main" id="{1132B679-05FF-4C4C-94A1-AFA6129E2488}"/>
              </a:ext>
            </a:extLst>
          </p:cNvPr>
          <p:cNvSpPr txBox="1">
            <a:spLocks/>
          </p:cNvSpPr>
          <p:nvPr/>
        </p:nvSpPr>
        <p:spPr>
          <a:xfrm>
            <a:off x="-20086" y="1163801"/>
            <a:ext cx="2287830" cy="504825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Barlow Condensed"/>
                <a:ea typeface="+mn-ea"/>
                <a:cs typeface="Barlow Condensed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Barlow Condensed"/>
                <a:ea typeface="+mn-ea"/>
                <a:cs typeface="Barlow Condensed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Barlow Condensed"/>
                <a:ea typeface="+mn-ea"/>
                <a:cs typeface="Barlow Condensed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Barlow Condensed"/>
                <a:ea typeface="+mn-ea"/>
                <a:cs typeface="Barlow Condensed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Barlow Condensed"/>
                <a:ea typeface="+mn-ea"/>
                <a:cs typeface="Barlow Condensed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altLang="fr-FR" dirty="0">
                <a:solidFill>
                  <a:schemeClr val="bg2">
                    <a:lumMod val="10000"/>
                  </a:schemeClr>
                </a:solidFill>
              </a:rPr>
              <a:t>28 mai 2021</a:t>
            </a:r>
          </a:p>
        </p:txBody>
      </p:sp>
    </p:spTree>
    <p:extLst>
      <p:ext uri="{BB962C8B-B14F-4D97-AF65-F5344CB8AC3E}">
        <p14:creationId xmlns:p14="http://schemas.microsoft.com/office/powerpoint/2010/main" val="3862474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0115" y="5565456"/>
            <a:ext cx="988675" cy="27620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857250"/>
            <a:ext cx="9144000" cy="5143500"/>
            <a:chOff x="0" y="0"/>
            <a:chExt cx="12192000" cy="68580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2131060" cy="6125210"/>
            </a:xfrm>
            <a:custGeom>
              <a:avLst/>
              <a:gdLst/>
              <a:ahLst/>
              <a:cxnLst/>
              <a:rect l="l" t="t" r="r" b="b"/>
              <a:pathLst>
                <a:path w="2131060" h="6125210">
                  <a:moveTo>
                    <a:pt x="2130552" y="6111240"/>
                  </a:moveTo>
                  <a:lnTo>
                    <a:pt x="812292" y="6111240"/>
                  </a:lnTo>
                  <a:lnTo>
                    <a:pt x="812292" y="0"/>
                  </a:lnTo>
                  <a:lnTo>
                    <a:pt x="0" y="0"/>
                  </a:lnTo>
                  <a:lnTo>
                    <a:pt x="0" y="6124956"/>
                  </a:lnTo>
                  <a:lnTo>
                    <a:pt x="507492" y="6124956"/>
                  </a:lnTo>
                  <a:lnTo>
                    <a:pt x="812292" y="6124956"/>
                  </a:lnTo>
                  <a:lnTo>
                    <a:pt x="2130552" y="6124956"/>
                  </a:lnTo>
                  <a:lnTo>
                    <a:pt x="2130552" y="61112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124955"/>
              <a:ext cx="12192000" cy="73304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10823" y="2100930"/>
            <a:ext cx="2978468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b="1" spc="53" dirty="0">
                <a:latin typeface="Arial"/>
                <a:cs typeface="Arial"/>
              </a:rPr>
              <a:t>CLASSE</a:t>
            </a:r>
            <a:r>
              <a:rPr sz="1800" b="1" spc="158" dirty="0">
                <a:latin typeface="Arial"/>
                <a:cs typeface="Arial"/>
              </a:rPr>
              <a:t> </a:t>
            </a:r>
            <a:r>
              <a:rPr sz="1800" b="1" spc="53" dirty="0">
                <a:latin typeface="Arial"/>
                <a:cs typeface="Arial"/>
              </a:rPr>
              <a:t>D’EAU</a:t>
            </a:r>
            <a:r>
              <a:rPr sz="1800" b="1" spc="176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–</a:t>
            </a:r>
            <a:r>
              <a:rPr sz="1800" b="1" spc="127" dirty="0">
                <a:latin typeface="Arial"/>
                <a:cs typeface="Arial"/>
              </a:rPr>
              <a:t> </a:t>
            </a:r>
            <a:r>
              <a:rPr sz="1800" b="1" spc="49" dirty="0">
                <a:latin typeface="Arial"/>
                <a:cs typeface="Arial"/>
              </a:rPr>
              <a:t>SMBVB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10823" y="2515114"/>
            <a:ext cx="6212205" cy="602890"/>
          </a:xfrm>
          <a:prstGeom prst="rect">
            <a:avLst/>
          </a:prstGeom>
        </p:spPr>
        <p:txBody>
          <a:bodyPr vert="horz" wrap="square" lIns="0" tIns="89059" rIns="0" bIns="0" rtlCol="0">
            <a:spAutoFit/>
          </a:bodyPr>
          <a:lstStyle/>
          <a:p>
            <a:pPr marL="9525" defTabSz="685800">
              <a:spcBef>
                <a:spcPts val="701"/>
              </a:spcBef>
            </a:pPr>
            <a:r>
              <a:rPr spc="49" dirty="0">
                <a:solidFill>
                  <a:srgbClr val="459DD0"/>
                </a:solidFill>
                <a:latin typeface="Arial MT"/>
                <a:cs typeface="Arial MT"/>
              </a:rPr>
              <a:t>EAUX</a:t>
            </a:r>
            <a:r>
              <a:rPr spc="161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pc="49" dirty="0">
                <a:solidFill>
                  <a:srgbClr val="459DD0"/>
                </a:solidFill>
                <a:latin typeface="Arial MT"/>
                <a:cs typeface="Arial MT"/>
              </a:rPr>
              <a:t>USÉES</a:t>
            </a:r>
            <a:r>
              <a:rPr spc="165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pc="30" dirty="0">
                <a:solidFill>
                  <a:srgbClr val="459DD0"/>
                </a:solidFill>
                <a:latin typeface="Arial MT"/>
                <a:cs typeface="Arial MT"/>
              </a:rPr>
              <a:t>ET</a:t>
            </a:r>
            <a:r>
              <a:rPr spc="113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pc="56" dirty="0">
                <a:solidFill>
                  <a:srgbClr val="459DD0"/>
                </a:solidFill>
                <a:latin typeface="Arial MT"/>
                <a:cs typeface="Arial MT"/>
              </a:rPr>
              <a:t>BAIGNADE</a:t>
            </a:r>
            <a:r>
              <a:rPr spc="165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pc="30" dirty="0">
                <a:solidFill>
                  <a:srgbClr val="459DD0"/>
                </a:solidFill>
                <a:latin typeface="Arial MT"/>
                <a:cs typeface="Arial MT"/>
              </a:rPr>
              <a:t>EN</a:t>
            </a:r>
            <a:r>
              <a:rPr spc="158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pc="53" dirty="0">
                <a:solidFill>
                  <a:srgbClr val="459DD0"/>
                </a:solidFill>
                <a:latin typeface="Arial MT"/>
                <a:cs typeface="Arial MT"/>
              </a:rPr>
              <a:t>SEINE</a:t>
            </a:r>
            <a:r>
              <a:rPr spc="158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pc="30" dirty="0">
                <a:solidFill>
                  <a:srgbClr val="459DD0"/>
                </a:solidFill>
                <a:latin typeface="Arial MT"/>
                <a:cs typeface="Arial MT"/>
              </a:rPr>
              <a:t>ET</a:t>
            </a:r>
            <a:r>
              <a:rPr spc="113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pc="30" dirty="0">
                <a:solidFill>
                  <a:srgbClr val="459DD0"/>
                </a:solidFill>
                <a:latin typeface="Arial MT"/>
                <a:cs typeface="Arial MT"/>
              </a:rPr>
              <a:t>EN</a:t>
            </a:r>
            <a:r>
              <a:rPr spc="146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pc="53" dirty="0">
                <a:solidFill>
                  <a:srgbClr val="459DD0"/>
                </a:solidFill>
                <a:latin typeface="Arial MT"/>
                <a:cs typeface="Arial MT"/>
              </a:rPr>
              <a:t>MARNE</a:t>
            </a:r>
            <a:endParaRPr>
              <a:solidFill>
                <a:prstClr val="black"/>
              </a:solidFill>
              <a:latin typeface="Arial MT"/>
              <a:cs typeface="Arial MT"/>
            </a:endParaRPr>
          </a:p>
          <a:p>
            <a:pPr marL="9525" defTabSz="685800">
              <a:spcBef>
                <a:spcPts val="413"/>
              </a:spcBef>
            </a:pPr>
            <a:r>
              <a:rPr sz="1200" b="1" spc="-11" dirty="0">
                <a:solidFill>
                  <a:srgbClr val="459DD0"/>
                </a:solidFill>
                <a:latin typeface="Arial"/>
                <a:cs typeface="Arial"/>
              </a:rPr>
              <a:t>Vendredi</a:t>
            </a:r>
            <a:r>
              <a:rPr sz="1200" b="1" dirty="0">
                <a:solidFill>
                  <a:srgbClr val="459DD0"/>
                </a:solidFill>
                <a:latin typeface="Arial"/>
                <a:cs typeface="Arial"/>
              </a:rPr>
              <a:t> </a:t>
            </a:r>
            <a:r>
              <a:rPr sz="1200" b="1" spc="-4" dirty="0">
                <a:solidFill>
                  <a:srgbClr val="459DD0"/>
                </a:solidFill>
                <a:latin typeface="Arial"/>
                <a:cs typeface="Arial"/>
              </a:rPr>
              <a:t>28</a:t>
            </a:r>
            <a:r>
              <a:rPr sz="1200" b="1" spc="-11" dirty="0">
                <a:solidFill>
                  <a:srgbClr val="459DD0"/>
                </a:solidFill>
                <a:latin typeface="Arial"/>
                <a:cs typeface="Arial"/>
              </a:rPr>
              <a:t> </a:t>
            </a:r>
            <a:r>
              <a:rPr sz="1200" b="1" spc="-4" dirty="0">
                <a:solidFill>
                  <a:srgbClr val="459DD0"/>
                </a:solidFill>
                <a:latin typeface="Arial"/>
                <a:cs typeface="Arial"/>
              </a:rPr>
              <a:t>mai</a:t>
            </a:r>
            <a:r>
              <a:rPr sz="1200" b="1" spc="8" dirty="0">
                <a:solidFill>
                  <a:srgbClr val="459DD0"/>
                </a:solidFill>
                <a:latin typeface="Arial"/>
                <a:cs typeface="Arial"/>
              </a:rPr>
              <a:t> </a:t>
            </a:r>
            <a:r>
              <a:rPr sz="1200" b="1" spc="-4" dirty="0">
                <a:solidFill>
                  <a:srgbClr val="459DD0"/>
                </a:solidFill>
                <a:latin typeface="Arial"/>
                <a:cs typeface="Arial"/>
              </a:rPr>
              <a:t>2021</a:t>
            </a:r>
            <a:r>
              <a:rPr sz="1200" b="1" dirty="0">
                <a:solidFill>
                  <a:srgbClr val="459DD0"/>
                </a:solidFill>
                <a:latin typeface="Arial"/>
                <a:cs typeface="Arial"/>
              </a:rPr>
              <a:t> </a:t>
            </a:r>
            <a:r>
              <a:rPr sz="1200" b="1" spc="-4" dirty="0">
                <a:solidFill>
                  <a:srgbClr val="459DD0"/>
                </a:solidFill>
                <a:latin typeface="Arial"/>
                <a:cs typeface="Arial"/>
              </a:rPr>
              <a:t>–</a:t>
            </a:r>
            <a:r>
              <a:rPr sz="1200" b="1" dirty="0">
                <a:solidFill>
                  <a:srgbClr val="459DD0"/>
                </a:solidFill>
                <a:latin typeface="Arial"/>
                <a:cs typeface="Arial"/>
              </a:rPr>
              <a:t> </a:t>
            </a:r>
            <a:r>
              <a:rPr sz="1200" b="1" spc="-4" dirty="0">
                <a:solidFill>
                  <a:srgbClr val="459DD0"/>
                </a:solidFill>
                <a:latin typeface="Arial"/>
                <a:cs typeface="Arial"/>
              </a:rPr>
              <a:t>19h-21h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9688" y="4488904"/>
            <a:ext cx="5137785" cy="59301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defTabSz="685800">
              <a:spcBef>
                <a:spcPts val="79"/>
              </a:spcBef>
            </a:pPr>
            <a:r>
              <a:rPr sz="1050" b="1" dirty="0">
                <a:solidFill>
                  <a:srgbClr val="459DD0"/>
                </a:solidFill>
                <a:latin typeface="Arial"/>
                <a:cs typeface="Arial"/>
              </a:rPr>
              <a:t>Bilel</a:t>
            </a:r>
            <a:r>
              <a:rPr sz="1050" b="1" spc="-53" dirty="0">
                <a:solidFill>
                  <a:srgbClr val="459DD0"/>
                </a:solidFill>
                <a:latin typeface="Arial"/>
                <a:cs typeface="Arial"/>
              </a:rPr>
              <a:t> </a:t>
            </a:r>
            <a:r>
              <a:rPr sz="1050" b="1" spc="-8" dirty="0">
                <a:solidFill>
                  <a:srgbClr val="459DD0"/>
                </a:solidFill>
                <a:latin typeface="Arial"/>
                <a:cs typeface="Arial"/>
              </a:rPr>
              <a:t>AFRIT</a:t>
            </a:r>
            <a:r>
              <a:rPr sz="1050" b="1" spc="23" dirty="0">
                <a:solidFill>
                  <a:srgbClr val="459DD0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459DD0"/>
                </a:solidFill>
                <a:latin typeface="Arial MT"/>
                <a:cs typeface="Arial MT"/>
              </a:rPr>
              <a:t>– </a:t>
            </a:r>
            <a:r>
              <a:rPr sz="1050" spc="-4" dirty="0">
                <a:solidFill>
                  <a:srgbClr val="459DD0"/>
                </a:solidFill>
                <a:latin typeface="Arial MT"/>
                <a:cs typeface="Arial MT"/>
              </a:rPr>
              <a:t>Chargé</a:t>
            </a:r>
            <a:r>
              <a:rPr sz="1050" spc="-23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459DD0"/>
                </a:solidFill>
                <a:latin typeface="Arial MT"/>
                <a:cs typeface="Arial MT"/>
              </a:rPr>
              <a:t>de</a:t>
            </a:r>
            <a:r>
              <a:rPr sz="1050" spc="-4" dirty="0">
                <a:solidFill>
                  <a:srgbClr val="459DD0"/>
                </a:solidFill>
                <a:latin typeface="Arial MT"/>
                <a:cs typeface="Arial MT"/>
              </a:rPr>
              <a:t> mission</a:t>
            </a:r>
            <a:r>
              <a:rPr sz="1050" spc="-19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050" spc="-4" dirty="0">
                <a:solidFill>
                  <a:srgbClr val="459DD0"/>
                </a:solidFill>
                <a:latin typeface="Arial MT"/>
                <a:cs typeface="Arial MT"/>
              </a:rPr>
              <a:t>politique</a:t>
            </a:r>
            <a:r>
              <a:rPr sz="1050" spc="-34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459DD0"/>
                </a:solidFill>
                <a:latin typeface="Arial MT"/>
                <a:cs typeface="Arial MT"/>
              </a:rPr>
              <a:t>de</a:t>
            </a:r>
            <a:r>
              <a:rPr sz="1050" spc="-4" dirty="0">
                <a:solidFill>
                  <a:srgbClr val="459DD0"/>
                </a:solidFill>
                <a:latin typeface="Arial MT"/>
                <a:cs typeface="Arial MT"/>
              </a:rPr>
              <a:t> l’eau,</a:t>
            </a:r>
            <a:r>
              <a:rPr sz="1050" spc="-15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050" spc="-4" dirty="0">
                <a:solidFill>
                  <a:srgbClr val="459DD0"/>
                </a:solidFill>
                <a:latin typeface="Arial MT"/>
                <a:cs typeface="Arial MT"/>
              </a:rPr>
              <a:t>Direction</a:t>
            </a:r>
            <a:r>
              <a:rPr sz="1050" spc="-23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459DD0"/>
                </a:solidFill>
                <a:latin typeface="Arial MT"/>
                <a:cs typeface="Arial MT"/>
              </a:rPr>
              <a:t>de</a:t>
            </a:r>
            <a:r>
              <a:rPr sz="1050" spc="-15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459DD0"/>
                </a:solidFill>
                <a:latin typeface="Arial MT"/>
                <a:cs typeface="Arial MT"/>
              </a:rPr>
              <a:t>la Stratégie</a:t>
            </a:r>
            <a:r>
              <a:rPr sz="1050" spc="-34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050" spc="-4" dirty="0">
                <a:solidFill>
                  <a:srgbClr val="459DD0"/>
                </a:solidFill>
                <a:latin typeface="Arial MT"/>
                <a:cs typeface="Arial MT"/>
              </a:rPr>
              <a:t>territoriale</a:t>
            </a:r>
            <a:endParaRPr sz="1050">
              <a:solidFill>
                <a:prstClr val="black"/>
              </a:solidFill>
              <a:latin typeface="Arial MT"/>
              <a:cs typeface="Arial MT"/>
            </a:endParaRPr>
          </a:p>
          <a:p>
            <a:pPr defTabSz="685800">
              <a:spcBef>
                <a:spcPts val="8"/>
              </a:spcBef>
            </a:pPr>
            <a:endParaRPr sz="938">
              <a:solidFill>
                <a:prstClr val="black"/>
              </a:solidFill>
              <a:latin typeface="Arial MT"/>
              <a:cs typeface="Arial MT"/>
            </a:endParaRPr>
          </a:p>
          <a:p>
            <a:pPr marL="9525" defTabSz="685800">
              <a:spcBef>
                <a:spcPts val="4"/>
              </a:spcBef>
            </a:pPr>
            <a:r>
              <a:rPr sz="900" b="1" spc="-11" dirty="0">
                <a:solidFill>
                  <a:srgbClr val="459DD0"/>
                </a:solidFill>
                <a:latin typeface="Arial"/>
                <a:cs typeface="Arial"/>
              </a:rPr>
              <a:t>SIAAP</a:t>
            </a:r>
            <a:r>
              <a:rPr sz="900" b="1" spc="38" dirty="0">
                <a:solidFill>
                  <a:srgbClr val="459DD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459DD0"/>
                </a:solidFill>
                <a:latin typeface="Arial MT"/>
                <a:cs typeface="Arial MT"/>
              </a:rPr>
              <a:t>–</a:t>
            </a:r>
            <a:r>
              <a:rPr sz="900" spc="-8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900" spc="-4" dirty="0">
                <a:solidFill>
                  <a:srgbClr val="459DD0"/>
                </a:solidFill>
                <a:latin typeface="Arial MT"/>
                <a:cs typeface="Arial MT"/>
              </a:rPr>
              <a:t>Syndicat</a:t>
            </a:r>
            <a:r>
              <a:rPr sz="900" spc="-11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900" spc="-4" dirty="0">
                <a:solidFill>
                  <a:srgbClr val="459DD0"/>
                </a:solidFill>
                <a:latin typeface="Arial MT"/>
                <a:cs typeface="Arial MT"/>
              </a:rPr>
              <a:t>interdépartemental</a:t>
            </a:r>
            <a:r>
              <a:rPr sz="900" spc="-26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459DD0"/>
                </a:solidFill>
                <a:latin typeface="Arial MT"/>
                <a:cs typeface="Arial MT"/>
              </a:rPr>
              <a:t>pour</a:t>
            </a:r>
            <a:r>
              <a:rPr sz="900" spc="-15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900" spc="-4" dirty="0">
                <a:solidFill>
                  <a:srgbClr val="459DD0"/>
                </a:solidFill>
                <a:latin typeface="Arial MT"/>
                <a:cs typeface="Arial MT"/>
              </a:rPr>
              <a:t>l’assainissement</a:t>
            </a:r>
            <a:r>
              <a:rPr sz="900" spc="-23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459DD0"/>
                </a:solidFill>
                <a:latin typeface="Arial MT"/>
                <a:cs typeface="Arial MT"/>
              </a:rPr>
              <a:t>de</a:t>
            </a:r>
            <a:r>
              <a:rPr sz="900" spc="-4" dirty="0">
                <a:solidFill>
                  <a:srgbClr val="459DD0"/>
                </a:solidFill>
                <a:latin typeface="Arial MT"/>
                <a:cs typeface="Arial MT"/>
              </a:rPr>
              <a:t> l’agglomération</a:t>
            </a:r>
            <a:r>
              <a:rPr sz="900" spc="-23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900" spc="-4" dirty="0">
                <a:solidFill>
                  <a:srgbClr val="459DD0"/>
                </a:solidFill>
                <a:latin typeface="Arial MT"/>
                <a:cs typeface="Arial MT"/>
              </a:rPr>
              <a:t>parisienne</a:t>
            </a:r>
            <a:endParaRPr sz="900">
              <a:solidFill>
                <a:prstClr val="black"/>
              </a:solidFill>
              <a:latin typeface="Arial MT"/>
              <a:cs typeface="Arial MT"/>
            </a:endParaRPr>
          </a:p>
          <a:p>
            <a:pPr marL="9525" defTabSz="685800"/>
            <a:r>
              <a:rPr sz="900" b="1" spc="-4" dirty="0">
                <a:solidFill>
                  <a:srgbClr val="459DD0"/>
                </a:solidFill>
                <a:latin typeface="Arial"/>
                <a:cs typeface="Arial"/>
              </a:rPr>
              <a:t>Contact </a:t>
            </a:r>
            <a:r>
              <a:rPr sz="900" dirty="0">
                <a:solidFill>
                  <a:srgbClr val="459DD0"/>
                </a:solidFill>
                <a:latin typeface="Arial MT"/>
                <a:cs typeface="Arial MT"/>
              </a:rPr>
              <a:t>: </a:t>
            </a:r>
            <a:r>
              <a:rPr sz="900" spc="-4" dirty="0">
                <a:solidFill>
                  <a:srgbClr val="459DD0"/>
                </a:solidFill>
                <a:latin typeface="Arial MT"/>
                <a:cs typeface="Arial MT"/>
                <a:hlinkClick r:id="rId4"/>
              </a:rPr>
              <a:t>bilel.afrit@siaap.fr</a:t>
            </a:r>
            <a:endParaRPr sz="900">
              <a:solidFill>
                <a:prstClr val="black"/>
              </a:solidFill>
              <a:latin typeface="Arial MT"/>
              <a:cs typeface="Arial MT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54021" y="4465905"/>
            <a:ext cx="1788719" cy="49561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5896" y="935660"/>
            <a:ext cx="4810601" cy="800380"/>
          </a:xfrm>
          <a:prstGeom prst="rect">
            <a:avLst/>
          </a:prstGeom>
        </p:spPr>
        <p:txBody>
          <a:bodyPr vert="horz" wrap="square" lIns="0" tIns="111919" rIns="0" bIns="0" rtlCol="0">
            <a:spAutoFit/>
          </a:bodyPr>
          <a:lstStyle/>
          <a:p>
            <a:pPr marL="9525">
              <a:spcBef>
                <a:spcPts val="881"/>
              </a:spcBef>
            </a:pPr>
            <a:r>
              <a:rPr spc="-11" dirty="0"/>
              <a:t>L’ASSAINISSEMENT</a:t>
            </a:r>
            <a:r>
              <a:rPr spc="-68" dirty="0"/>
              <a:t> </a:t>
            </a:r>
            <a:r>
              <a:rPr dirty="0"/>
              <a:t>FRANCILIEN</a:t>
            </a:r>
          </a:p>
          <a:p>
            <a:pPr marL="9525">
              <a:spcBef>
                <a:spcPts val="544"/>
              </a:spcBef>
            </a:pPr>
            <a:r>
              <a:rPr sz="1650" spc="-4" dirty="0"/>
              <a:t>Une</a:t>
            </a:r>
            <a:r>
              <a:rPr sz="1650" dirty="0"/>
              <a:t> </a:t>
            </a:r>
            <a:r>
              <a:rPr sz="1650" spc="-4" dirty="0"/>
              <a:t>compétence</a:t>
            </a:r>
            <a:r>
              <a:rPr sz="1650" spc="26" dirty="0"/>
              <a:t> </a:t>
            </a:r>
            <a:r>
              <a:rPr sz="1650" spc="-4" dirty="0"/>
              <a:t>partagée</a:t>
            </a:r>
            <a:r>
              <a:rPr sz="1650" spc="15" dirty="0"/>
              <a:t> </a:t>
            </a:r>
            <a:r>
              <a:rPr sz="1650" spc="-4" dirty="0"/>
              <a:t>entre</a:t>
            </a:r>
            <a:r>
              <a:rPr sz="1650" spc="4" dirty="0"/>
              <a:t> </a:t>
            </a:r>
            <a:r>
              <a:rPr sz="1650" spc="-4" dirty="0"/>
              <a:t>plusieurs</a:t>
            </a:r>
            <a:r>
              <a:rPr sz="1650" spc="4" dirty="0"/>
              <a:t> </a:t>
            </a:r>
            <a:r>
              <a:rPr sz="1650" spc="-4" dirty="0"/>
              <a:t>acteurs</a:t>
            </a:r>
            <a:endParaRPr sz="1650"/>
          </a:p>
        </p:txBody>
      </p:sp>
      <p:sp>
        <p:nvSpPr>
          <p:cNvPr id="3" name="object 3"/>
          <p:cNvSpPr txBox="1"/>
          <p:nvPr/>
        </p:nvSpPr>
        <p:spPr>
          <a:xfrm>
            <a:off x="2075307" y="5670271"/>
            <a:ext cx="4680585" cy="12455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defTabSz="685800">
              <a:spcBef>
                <a:spcPts val="71"/>
              </a:spcBef>
            </a:pPr>
            <a:r>
              <a:rPr sz="750" spc="-4" dirty="0">
                <a:solidFill>
                  <a:prstClr val="black"/>
                </a:solidFill>
                <a:latin typeface="Arial MT"/>
                <a:cs typeface="Arial MT"/>
              </a:rPr>
              <a:t>28</a:t>
            </a:r>
            <a:r>
              <a:rPr sz="750" dirty="0">
                <a:solidFill>
                  <a:prstClr val="black"/>
                </a:solidFill>
                <a:latin typeface="Arial MT"/>
                <a:cs typeface="Arial MT"/>
              </a:rPr>
              <a:t> mai</a:t>
            </a:r>
            <a:r>
              <a:rPr sz="750" spc="-1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750" spc="-4" dirty="0">
                <a:solidFill>
                  <a:prstClr val="black"/>
                </a:solidFill>
                <a:latin typeface="Arial MT"/>
                <a:cs typeface="Arial MT"/>
              </a:rPr>
              <a:t>2021</a:t>
            </a:r>
            <a:r>
              <a:rPr sz="750" spc="-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750" spc="-4" dirty="0">
                <a:solidFill>
                  <a:prstClr val="black"/>
                </a:solidFill>
                <a:latin typeface="Arial MT"/>
                <a:cs typeface="Arial MT"/>
              </a:rPr>
              <a:t>–</a:t>
            </a:r>
            <a:r>
              <a:rPr sz="75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750" spc="-4" dirty="0">
                <a:solidFill>
                  <a:prstClr val="black"/>
                </a:solidFill>
                <a:latin typeface="Arial MT"/>
                <a:cs typeface="Arial MT"/>
              </a:rPr>
              <a:t>Classe</a:t>
            </a:r>
            <a:r>
              <a:rPr sz="75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750" spc="-8" dirty="0">
                <a:solidFill>
                  <a:prstClr val="black"/>
                </a:solidFill>
                <a:latin typeface="Arial MT"/>
                <a:cs typeface="Arial MT"/>
              </a:rPr>
              <a:t>d’eau</a:t>
            </a:r>
            <a:r>
              <a:rPr sz="75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750" spc="-4" dirty="0">
                <a:solidFill>
                  <a:prstClr val="black"/>
                </a:solidFill>
                <a:latin typeface="Arial MT"/>
                <a:cs typeface="Arial MT"/>
              </a:rPr>
              <a:t>du</a:t>
            </a:r>
            <a:r>
              <a:rPr sz="750" spc="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750" spc="-8" dirty="0">
                <a:solidFill>
                  <a:prstClr val="black"/>
                </a:solidFill>
                <a:latin typeface="Arial MT"/>
                <a:cs typeface="Arial MT"/>
              </a:rPr>
              <a:t>SMBVB</a:t>
            </a:r>
            <a:r>
              <a:rPr sz="750" spc="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750" spc="-4" dirty="0">
                <a:solidFill>
                  <a:prstClr val="black"/>
                </a:solidFill>
                <a:latin typeface="Arial MT"/>
                <a:cs typeface="Arial MT"/>
              </a:rPr>
              <a:t>–</a:t>
            </a:r>
            <a:r>
              <a:rPr sz="75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750" spc="-4" dirty="0">
                <a:solidFill>
                  <a:prstClr val="black"/>
                </a:solidFill>
                <a:latin typeface="Arial MT"/>
                <a:cs typeface="Arial MT"/>
              </a:rPr>
              <a:t>Présentation</a:t>
            </a:r>
            <a:r>
              <a:rPr sz="750" spc="-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750" spc="-8" dirty="0">
                <a:solidFill>
                  <a:prstClr val="black"/>
                </a:solidFill>
                <a:latin typeface="Arial MT"/>
                <a:cs typeface="Arial MT"/>
              </a:rPr>
              <a:t>SIAAP</a:t>
            </a:r>
            <a:r>
              <a:rPr sz="750" spc="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750" spc="-4" dirty="0">
                <a:solidFill>
                  <a:prstClr val="black"/>
                </a:solidFill>
                <a:latin typeface="Arial MT"/>
                <a:cs typeface="Arial MT"/>
              </a:rPr>
              <a:t>–</a:t>
            </a:r>
            <a:r>
              <a:rPr sz="75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750" spc="-4" dirty="0">
                <a:solidFill>
                  <a:prstClr val="black"/>
                </a:solidFill>
                <a:latin typeface="Arial MT"/>
                <a:cs typeface="Arial MT"/>
              </a:rPr>
              <a:t>Eaux usées et</a:t>
            </a:r>
            <a:r>
              <a:rPr sz="75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750" spc="-8" dirty="0">
                <a:solidFill>
                  <a:prstClr val="black"/>
                </a:solidFill>
                <a:latin typeface="Arial MT"/>
                <a:cs typeface="Arial MT"/>
              </a:rPr>
              <a:t>Baignade</a:t>
            </a:r>
            <a:r>
              <a:rPr sz="75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750" spc="-4" dirty="0">
                <a:solidFill>
                  <a:prstClr val="black"/>
                </a:solidFill>
                <a:latin typeface="Arial MT"/>
                <a:cs typeface="Arial MT"/>
              </a:rPr>
              <a:t>en</a:t>
            </a:r>
            <a:r>
              <a:rPr sz="750" spc="-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750" spc="-8" dirty="0">
                <a:solidFill>
                  <a:prstClr val="black"/>
                </a:solidFill>
                <a:latin typeface="Arial MT"/>
                <a:cs typeface="Arial MT"/>
              </a:rPr>
              <a:t>Seine</a:t>
            </a:r>
            <a:r>
              <a:rPr sz="75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750" spc="-4" dirty="0">
                <a:solidFill>
                  <a:prstClr val="black"/>
                </a:solidFill>
                <a:latin typeface="Arial MT"/>
                <a:cs typeface="Arial MT"/>
              </a:rPr>
              <a:t>et</a:t>
            </a:r>
            <a:r>
              <a:rPr sz="75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750" spc="-4" dirty="0">
                <a:solidFill>
                  <a:prstClr val="black"/>
                </a:solidFill>
                <a:latin typeface="Arial MT"/>
                <a:cs typeface="Arial MT"/>
              </a:rPr>
              <a:t>en</a:t>
            </a:r>
            <a:r>
              <a:rPr sz="75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750" spc="-4" dirty="0">
                <a:solidFill>
                  <a:prstClr val="black"/>
                </a:solidFill>
                <a:latin typeface="Arial MT"/>
                <a:cs typeface="Arial MT"/>
              </a:rPr>
              <a:t>Marne</a:t>
            </a:r>
            <a:endParaRPr sz="750">
              <a:solidFill>
                <a:prstClr val="black"/>
              </a:solidFill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42107" y="1826514"/>
            <a:ext cx="4874906" cy="249174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80822" y="2058638"/>
            <a:ext cx="1995964" cy="142936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7625" defTabSz="685800">
              <a:spcBef>
                <a:spcPts val="75"/>
              </a:spcBef>
            </a:pPr>
            <a:r>
              <a:rPr sz="1350" b="1" spc="-4" dirty="0">
                <a:solidFill>
                  <a:srgbClr val="006FC0"/>
                </a:solidFill>
                <a:latin typeface="Arial"/>
                <a:cs typeface="Arial"/>
              </a:rPr>
              <a:t>9</a:t>
            </a:r>
            <a:r>
              <a:rPr sz="1350" b="1" spc="-1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006FC0"/>
                </a:solidFill>
                <a:latin typeface="Arial"/>
                <a:cs typeface="Arial"/>
              </a:rPr>
              <a:t>146</a:t>
            </a:r>
            <a:r>
              <a:rPr sz="1350" b="1" spc="-8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006FC0"/>
                </a:solidFill>
                <a:latin typeface="Arial"/>
                <a:cs typeface="Arial"/>
              </a:rPr>
              <a:t>094</a:t>
            </a:r>
            <a:r>
              <a:rPr sz="1350" b="1" spc="-1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habitants</a:t>
            </a:r>
            <a:endParaRPr sz="1350">
              <a:solidFill>
                <a:prstClr val="black"/>
              </a:solidFill>
              <a:latin typeface="Arial MT"/>
              <a:cs typeface="Arial MT"/>
            </a:endParaRPr>
          </a:p>
          <a:p>
            <a:pPr defTabSz="685800">
              <a:spcBef>
                <a:spcPts val="23"/>
              </a:spcBef>
            </a:pPr>
            <a:endParaRPr sz="1388">
              <a:solidFill>
                <a:prstClr val="black"/>
              </a:solidFill>
              <a:latin typeface="Arial MT"/>
              <a:cs typeface="Arial MT"/>
            </a:endParaRPr>
          </a:p>
          <a:p>
            <a:pPr marL="47625" defTabSz="685800">
              <a:spcBef>
                <a:spcPts val="4"/>
              </a:spcBef>
            </a:pPr>
            <a:r>
              <a:rPr sz="1350" b="1" dirty="0">
                <a:solidFill>
                  <a:srgbClr val="006FC0"/>
                </a:solidFill>
                <a:latin typeface="Arial"/>
                <a:cs typeface="Arial"/>
              </a:rPr>
              <a:t>6</a:t>
            </a:r>
            <a:r>
              <a:rPr sz="1350" b="1" spc="-19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006FC0"/>
                </a:solidFill>
                <a:latin typeface="Arial"/>
                <a:cs typeface="Arial"/>
              </a:rPr>
              <a:t>usines</a:t>
            </a:r>
            <a:r>
              <a:rPr sz="1350" b="1" spc="-23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006FC0"/>
                </a:solidFill>
                <a:latin typeface="Arial"/>
                <a:cs typeface="Arial"/>
              </a:rPr>
              <a:t>d’épuration</a:t>
            </a:r>
            <a:r>
              <a:rPr sz="1350" b="1" spc="-26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006FC0"/>
                </a:solidFill>
                <a:latin typeface="Arial"/>
                <a:cs typeface="Arial"/>
              </a:rPr>
              <a:t>:</a:t>
            </a:r>
            <a:endParaRPr sz="1350">
              <a:solidFill>
                <a:prstClr val="black"/>
              </a:solidFill>
              <a:latin typeface="Arial"/>
              <a:cs typeface="Arial"/>
            </a:endParaRPr>
          </a:p>
          <a:p>
            <a:pPr marL="262414" indent="-215265" defTabSz="685800">
              <a:spcBef>
                <a:spcPts val="4"/>
              </a:spcBef>
              <a:buFont typeface="Wingdings"/>
              <a:buChar char=""/>
              <a:tabLst>
                <a:tab pos="262414" algn="l"/>
                <a:tab pos="262890" algn="l"/>
              </a:tabLst>
            </a:pP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2,6 Mm</a:t>
            </a:r>
            <a:r>
              <a:rPr sz="1181" spc="-5" baseline="26455" dirty="0">
                <a:solidFill>
                  <a:prstClr val="black"/>
                </a:solidFill>
                <a:latin typeface="Arial MT"/>
                <a:cs typeface="Arial MT"/>
              </a:rPr>
              <a:t>3</a:t>
            </a: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/j</a:t>
            </a:r>
            <a:r>
              <a:rPr sz="1200" spc="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temps</a:t>
            </a:r>
            <a:r>
              <a:rPr sz="1200" spc="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sec</a:t>
            </a:r>
            <a:endParaRPr sz="1200">
              <a:solidFill>
                <a:prstClr val="black"/>
              </a:solidFill>
              <a:latin typeface="Arial MT"/>
              <a:cs typeface="Arial MT"/>
            </a:endParaRPr>
          </a:p>
          <a:p>
            <a:pPr marL="262414" indent="-215265" defTabSz="685800">
              <a:buFont typeface="Wingdings"/>
              <a:buChar char=""/>
              <a:tabLst>
                <a:tab pos="262414" algn="l"/>
                <a:tab pos="262890" algn="l"/>
              </a:tabLst>
            </a:pP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4,6</a:t>
            </a:r>
            <a:r>
              <a:rPr sz="120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Mm</a:t>
            </a:r>
            <a:r>
              <a:rPr sz="1181" spc="-5" baseline="26455" dirty="0">
                <a:solidFill>
                  <a:prstClr val="black"/>
                </a:solidFill>
                <a:latin typeface="Arial MT"/>
                <a:cs typeface="Arial MT"/>
              </a:rPr>
              <a:t>3</a:t>
            </a: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/j</a:t>
            </a:r>
            <a:r>
              <a:rPr sz="1200" spc="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temps</a:t>
            </a:r>
            <a:r>
              <a:rPr sz="1200" spc="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200" spc="-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pluie</a:t>
            </a:r>
            <a:endParaRPr sz="1200">
              <a:solidFill>
                <a:prstClr val="black"/>
              </a:solidFill>
              <a:latin typeface="Arial MT"/>
              <a:cs typeface="Arial MT"/>
            </a:endParaRPr>
          </a:p>
          <a:p>
            <a:pPr defTabSz="685800">
              <a:spcBef>
                <a:spcPts val="23"/>
              </a:spcBef>
            </a:pPr>
            <a:endParaRPr sz="1388">
              <a:solidFill>
                <a:prstClr val="black"/>
              </a:solidFill>
              <a:latin typeface="Arial MT"/>
              <a:cs typeface="Arial MT"/>
            </a:endParaRPr>
          </a:p>
          <a:p>
            <a:pPr marL="47625" defTabSz="685800"/>
            <a:r>
              <a:rPr sz="1350" b="1" spc="-4" dirty="0">
                <a:solidFill>
                  <a:srgbClr val="006FC0"/>
                </a:solidFill>
                <a:latin typeface="Arial"/>
                <a:cs typeface="Arial"/>
              </a:rPr>
              <a:t>22</a:t>
            </a:r>
            <a:r>
              <a:rPr sz="1350" b="1" spc="-19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006FC0"/>
                </a:solidFill>
                <a:latin typeface="Arial"/>
                <a:cs typeface="Arial"/>
              </a:rPr>
              <a:t>000 km</a:t>
            </a:r>
            <a:r>
              <a:rPr sz="1350" b="1" spc="-11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de réseaux</a:t>
            </a:r>
            <a:endParaRPr sz="1350">
              <a:solidFill>
                <a:prstClr val="black"/>
              </a:solidFill>
              <a:latin typeface="Arial MT"/>
              <a:cs typeface="Arial MT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2145601" y="4523041"/>
          <a:ext cx="5805963" cy="11563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06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9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97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71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BF6"/>
                    </a:solidFill>
                  </a:tcPr>
                </a:tc>
                <a:tc>
                  <a:txBody>
                    <a:bodyPr/>
                    <a:lstStyle/>
                    <a:p>
                      <a:pPr marL="935355" marR="351155" indent="-574675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Linéaire</a:t>
                      </a:r>
                      <a:r>
                        <a:rPr sz="11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réseau</a:t>
                      </a:r>
                      <a:r>
                        <a:rPr sz="11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de </a:t>
                      </a:r>
                      <a:r>
                        <a:rPr sz="1100" b="1" spc="-3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collecte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BF6"/>
                    </a:solidFill>
                  </a:tcPr>
                </a:tc>
                <a:tc>
                  <a:txBody>
                    <a:bodyPr/>
                    <a:lstStyle/>
                    <a:p>
                      <a:pPr marL="876300" marR="351155" indent="-51562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Linéaire</a:t>
                      </a:r>
                      <a:r>
                        <a:rPr sz="11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de</a:t>
                      </a:r>
                      <a:r>
                        <a:rPr sz="11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réseau</a:t>
                      </a:r>
                      <a:r>
                        <a:rPr sz="11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de </a:t>
                      </a:r>
                      <a:r>
                        <a:rPr sz="1100" b="1" spc="-3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transport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154">
                <a:tc>
                  <a:txBody>
                    <a:bodyPr/>
                    <a:lstStyle/>
                    <a:p>
                      <a:pPr marL="48260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Eaux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usées</a:t>
                      </a:r>
                      <a:r>
                        <a:rPr sz="11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ou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unitaires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B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100" b="1" spc="-40" dirty="0">
                          <a:latin typeface="Arial"/>
                          <a:cs typeface="Arial"/>
                        </a:rPr>
                        <a:t>11</a:t>
                      </a:r>
                      <a:r>
                        <a:rPr sz="11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864</a:t>
                      </a:r>
                      <a:r>
                        <a:rPr sz="11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km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BF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1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684</a:t>
                      </a:r>
                      <a:r>
                        <a:rPr sz="11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km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Eaux</a:t>
                      </a:r>
                      <a:r>
                        <a:rPr sz="11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pluviales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095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B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6</a:t>
                      </a:r>
                      <a:r>
                        <a:rPr sz="11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338</a:t>
                      </a:r>
                      <a:r>
                        <a:rPr sz="11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km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095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BF6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986</a:t>
                      </a:r>
                      <a:r>
                        <a:rPr sz="11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km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095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A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5896" y="935660"/>
            <a:ext cx="5029676" cy="800380"/>
          </a:xfrm>
          <a:prstGeom prst="rect">
            <a:avLst/>
          </a:prstGeom>
        </p:spPr>
        <p:txBody>
          <a:bodyPr vert="horz" wrap="square" lIns="0" tIns="111919" rIns="0" bIns="0" rtlCol="0">
            <a:spAutoFit/>
          </a:bodyPr>
          <a:lstStyle/>
          <a:p>
            <a:pPr marL="9525">
              <a:spcBef>
                <a:spcPts val="881"/>
              </a:spcBef>
            </a:pPr>
            <a:r>
              <a:rPr dirty="0"/>
              <a:t>UNE</a:t>
            </a:r>
            <a:r>
              <a:rPr spc="-26" dirty="0"/>
              <a:t> </a:t>
            </a:r>
            <a:r>
              <a:rPr dirty="0"/>
              <a:t>COMPÉTENCE</a:t>
            </a:r>
            <a:r>
              <a:rPr spc="-30" dirty="0"/>
              <a:t> </a:t>
            </a:r>
            <a:r>
              <a:rPr spc="-49" dirty="0"/>
              <a:t>PARTAGÉE</a:t>
            </a:r>
          </a:p>
          <a:p>
            <a:pPr marL="9525">
              <a:spcBef>
                <a:spcPts val="544"/>
              </a:spcBef>
            </a:pPr>
            <a:r>
              <a:rPr sz="1650" spc="-4" dirty="0"/>
              <a:t>entre</a:t>
            </a:r>
            <a:r>
              <a:rPr sz="1650" spc="11" dirty="0"/>
              <a:t> </a:t>
            </a:r>
            <a:r>
              <a:rPr sz="1650" spc="-4" dirty="0"/>
              <a:t>plusieurs acteurs</a:t>
            </a:r>
            <a:r>
              <a:rPr sz="1650" spc="4" dirty="0"/>
              <a:t> </a:t>
            </a:r>
            <a:r>
              <a:rPr sz="1650" spc="-4" dirty="0"/>
              <a:t>qui</a:t>
            </a:r>
            <a:r>
              <a:rPr sz="1650" dirty="0"/>
              <a:t> nécessite </a:t>
            </a:r>
            <a:r>
              <a:rPr sz="1650" spc="-4" dirty="0"/>
              <a:t>une</a:t>
            </a:r>
            <a:r>
              <a:rPr sz="1650" spc="15" dirty="0"/>
              <a:t> </a:t>
            </a:r>
            <a:r>
              <a:rPr sz="1650" spc="-4" dirty="0"/>
              <a:t>coordination</a:t>
            </a:r>
            <a:endParaRPr sz="1650"/>
          </a:p>
        </p:txBody>
      </p:sp>
      <p:sp>
        <p:nvSpPr>
          <p:cNvPr id="3" name="object 3"/>
          <p:cNvSpPr txBox="1"/>
          <p:nvPr/>
        </p:nvSpPr>
        <p:spPr>
          <a:xfrm>
            <a:off x="845896" y="1966531"/>
            <a:ext cx="7860983" cy="4717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defTabSz="685800">
              <a:spcBef>
                <a:spcPts val="79"/>
              </a:spcBef>
            </a:pP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Un</a:t>
            </a:r>
            <a:r>
              <a:rPr sz="1500" spc="-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périmètre</a:t>
            </a:r>
            <a:r>
              <a:rPr sz="1500" spc="-26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de collecte</a:t>
            </a:r>
            <a:r>
              <a:rPr sz="1500" spc="-1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étendu</a:t>
            </a:r>
            <a:r>
              <a:rPr sz="1500" spc="-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:</a:t>
            </a:r>
            <a:r>
              <a:rPr sz="1500" spc="-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52</a:t>
            </a:r>
            <a:r>
              <a:rPr sz="1500" spc="-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maîtres</a:t>
            </a:r>
            <a:r>
              <a:rPr sz="1500" spc="-2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d'ouvrage</a:t>
            </a:r>
            <a:r>
              <a:rPr sz="1500" spc="-1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500" spc="-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natures</a:t>
            </a:r>
            <a:r>
              <a:rPr sz="1500" spc="-1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et</a:t>
            </a:r>
            <a:r>
              <a:rPr sz="1500" spc="-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500" spc="-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tailles </a:t>
            </a:r>
            <a:r>
              <a:rPr sz="1500" spc="-4" dirty="0">
                <a:solidFill>
                  <a:prstClr val="black"/>
                </a:solidFill>
                <a:latin typeface="Arial MT"/>
                <a:cs typeface="Arial MT"/>
              </a:rPr>
              <a:t>très</a:t>
            </a:r>
            <a:r>
              <a:rPr sz="1500" spc="-1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diverses</a:t>
            </a:r>
            <a:r>
              <a:rPr sz="1500" spc="-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:</a:t>
            </a:r>
            <a:endParaRPr sz="1500">
              <a:solidFill>
                <a:prstClr val="black"/>
              </a:solidFill>
              <a:latin typeface="Arial MT"/>
              <a:cs typeface="Arial MT"/>
            </a:endParaRPr>
          </a:p>
          <a:p>
            <a:pPr marL="9525" defTabSz="685800"/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communes,</a:t>
            </a:r>
            <a:r>
              <a:rPr sz="1500" spc="-4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spc="-45" dirty="0">
                <a:solidFill>
                  <a:prstClr val="black"/>
                </a:solidFill>
                <a:latin typeface="Arial MT"/>
                <a:cs typeface="Arial MT"/>
              </a:rPr>
              <a:t>EPT,</a:t>
            </a:r>
            <a:r>
              <a:rPr sz="1500" spc="-4" dirty="0">
                <a:solidFill>
                  <a:prstClr val="black"/>
                </a:solidFill>
                <a:latin typeface="Arial MT"/>
                <a:cs typeface="Arial MT"/>
              </a:rPr>
              <a:t> EPCI,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départements,</a:t>
            </a:r>
            <a:r>
              <a:rPr sz="1500" spc="-3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syndicats</a:t>
            </a:r>
            <a:r>
              <a:rPr sz="1500" spc="-1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mixtes.</a:t>
            </a:r>
            <a:endParaRPr sz="1500">
              <a:solidFill>
                <a:prstClr val="black"/>
              </a:solidFill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9264" y="2679191"/>
            <a:ext cx="3812371" cy="265551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93767" y="2679191"/>
            <a:ext cx="3847044" cy="265976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pc="-4" dirty="0">
                <a:solidFill>
                  <a:prstClr val="black"/>
                </a:solidFill>
              </a:rPr>
              <a:t>28</a:t>
            </a:r>
            <a:r>
              <a:rPr dirty="0">
                <a:solidFill>
                  <a:prstClr val="black"/>
                </a:solidFill>
              </a:rPr>
              <a:t> mai</a:t>
            </a:r>
            <a:r>
              <a:rPr spc="-1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2021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Classe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d’eau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du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SMBVB</a:t>
            </a:r>
            <a:r>
              <a:rPr spc="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Présentation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SIAAP</a:t>
            </a:r>
            <a:r>
              <a:rPr spc="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Eaux usées et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Baignade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Seine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et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en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Marne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591264" y="5686163"/>
            <a:ext cx="105251" cy="105318"/>
          </a:xfrm>
          <a:prstGeom prst="rect">
            <a:avLst/>
          </a:prstGeom>
        </p:spPr>
        <p:txBody>
          <a:bodyPr vert="horz" wrap="square" lIns="0" tIns="1429" rIns="0" bIns="0" rtlCol="0">
            <a:spAutoFit/>
          </a:bodyPr>
          <a:lstStyle/>
          <a:p>
            <a:pPr marL="28575" defTabSz="685800">
              <a:spcBef>
                <a:spcPts val="11"/>
              </a:spcBef>
            </a:pPr>
            <a:fld id="{81D60167-4931-47E6-BA6A-407CBD079E47}" type="slidenum">
              <a:rPr sz="675" spc="-4" dirty="0">
                <a:solidFill>
                  <a:prstClr val="black"/>
                </a:solidFill>
                <a:latin typeface="Arial MT"/>
                <a:cs typeface="Arial MT"/>
              </a:rPr>
              <a:pPr marL="28575" defTabSz="685800">
                <a:spcBef>
                  <a:spcPts val="11"/>
                </a:spcBef>
              </a:pPr>
              <a:t>22</a:t>
            </a:fld>
            <a:endParaRPr sz="675">
              <a:solidFill>
                <a:prstClr val="black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5896" y="935660"/>
            <a:ext cx="2917031" cy="800380"/>
          </a:xfrm>
          <a:prstGeom prst="rect">
            <a:avLst/>
          </a:prstGeom>
        </p:spPr>
        <p:txBody>
          <a:bodyPr vert="horz" wrap="square" lIns="0" tIns="111919" rIns="0" bIns="0" rtlCol="0">
            <a:spAutoFit/>
          </a:bodyPr>
          <a:lstStyle/>
          <a:p>
            <a:pPr marL="9525">
              <a:spcBef>
                <a:spcPts val="881"/>
              </a:spcBef>
            </a:pPr>
            <a:r>
              <a:rPr spc="-11" dirty="0"/>
              <a:t>L’ASSAINISSEMENT</a:t>
            </a:r>
          </a:p>
          <a:p>
            <a:pPr marL="9525">
              <a:spcBef>
                <a:spcPts val="544"/>
              </a:spcBef>
            </a:pPr>
            <a:r>
              <a:rPr sz="1650" spc="-4" dirty="0"/>
              <a:t>une histoire</a:t>
            </a:r>
            <a:r>
              <a:rPr sz="1650" spc="-11" dirty="0"/>
              <a:t> </a:t>
            </a:r>
            <a:r>
              <a:rPr sz="1650" spc="-4" dirty="0"/>
              <a:t>récente</a:t>
            </a:r>
            <a:endParaRPr sz="165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49246" y="2093800"/>
            <a:ext cx="6750235" cy="309857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pc="-4" dirty="0">
                <a:solidFill>
                  <a:prstClr val="black"/>
                </a:solidFill>
              </a:rPr>
              <a:t>28</a:t>
            </a:r>
            <a:r>
              <a:rPr dirty="0">
                <a:solidFill>
                  <a:prstClr val="black"/>
                </a:solidFill>
              </a:rPr>
              <a:t> mai</a:t>
            </a:r>
            <a:r>
              <a:rPr spc="-1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2021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Classe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d’eau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du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SMBVB</a:t>
            </a:r>
            <a:r>
              <a:rPr spc="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Présentation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SIAAP</a:t>
            </a:r>
            <a:r>
              <a:rPr spc="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Eaux usées et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Baignade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Seine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et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en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Marne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591264" y="5686163"/>
            <a:ext cx="105251" cy="105318"/>
          </a:xfrm>
          <a:prstGeom prst="rect">
            <a:avLst/>
          </a:prstGeom>
        </p:spPr>
        <p:txBody>
          <a:bodyPr vert="horz" wrap="square" lIns="0" tIns="1429" rIns="0" bIns="0" rtlCol="0">
            <a:spAutoFit/>
          </a:bodyPr>
          <a:lstStyle/>
          <a:p>
            <a:pPr marL="28575" defTabSz="685800">
              <a:spcBef>
                <a:spcPts val="11"/>
              </a:spcBef>
            </a:pPr>
            <a:fld id="{81D60167-4931-47E6-BA6A-407CBD079E47}" type="slidenum">
              <a:rPr sz="675" spc="-4" dirty="0">
                <a:solidFill>
                  <a:prstClr val="black"/>
                </a:solidFill>
                <a:latin typeface="Arial MT"/>
                <a:cs typeface="Arial MT"/>
              </a:rPr>
              <a:pPr marL="28575" defTabSz="685800">
                <a:spcBef>
                  <a:spcPts val="11"/>
                </a:spcBef>
              </a:pPr>
              <a:t>23</a:t>
            </a:fld>
            <a:endParaRPr sz="675">
              <a:solidFill>
                <a:prstClr val="black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5896" y="935660"/>
            <a:ext cx="6706076" cy="800380"/>
          </a:xfrm>
          <a:prstGeom prst="rect">
            <a:avLst/>
          </a:prstGeom>
        </p:spPr>
        <p:txBody>
          <a:bodyPr vert="horz" wrap="square" lIns="0" tIns="111919" rIns="0" bIns="0" rtlCol="0">
            <a:spAutoFit/>
          </a:bodyPr>
          <a:lstStyle/>
          <a:p>
            <a:pPr marL="9525">
              <a:spcBef>
                <a:spcPts val="881"/>
              </a:spcBef>
            </a:pPr>
            <a:r>
              <a:rPr dirty="0"/>
              <a:t>DES</a:t>
            </a:r>
            <a:r>
              <a:rPr spc="-4" dirty="0"/>
              <a:t> </a:t>
            </a:r>
            <a:r>
              <a:rPr dirty="0"/>
              <a:t>OBJECTIFS</a:t>
            </a:r>
            <a:r>
              <a:rPr spc="-26" dirty="0"/>
              <a:t> </a:t>
            </a:r>
            <a:r>
              <a:rPr dirty="0"/>
              <a:t>EN</a:t>
            </a:r>
            <a:r>
              <a:rPr spc="-11" dirty="0"/>
              <a:t> </a:t>
            </a:r>
            <a:r>
              <a:rPr spc="-19" dirty="0"/>
              <a:t>CONSTANTE</a:t>
            </a:r>
            <a:r>
              <a:rPr spc="-30" dirty="0"/>
              <a:t> </a:t>
            </a:r>
            <a:r>
              <a:rPr dirty="0"/>
              <a:t>ÉVOLUTION</a:t>
            </a:r>
          </a:p>
          <a:p>
            <a:pPr marL="9525">
              <a:spcBef>
                <a:spcPts val="544"/>
              </a:spcBef>
            </a:pPr>
            <a:r>
              <a:rPr sz="1650" spc="-4" dirty="0"/>
              <a:t>DERU</a:t>
            </a:r>
            <a:r>
              <a:rPr sz="1650" spc="4" dirty="0"/>
              <a:t> </a:t>
            </a:r>
            <a:r>
              <a:rPr sz="1650" spc="-4" dirty="0"/>
              <a:t>/</a:t>
            </a:r>
            <a:r>
              <a:rPr sz="1650" dirty="0"/>
              <a:t> </a:t>
            </a:r>
            <a:r>
              <a:rPr sz="1650" spc="-4" dirty="0"/>
              <a:t>DCE /</a:t>
            </a:r>
            <a:r>
              <a:rPr sz="1650" dirty="0"/>
              <a:t> </a:t>
            </a:r>
            <a:r>
              <a:rPr sz="1650" spc="-4" dirty="0"/>
              <a:t>Baignade</a:t>
            </a:r>
            <a:r>
              <a:rPr sz="1650" spc="15" dirty="0"/>
              <a:t> </a:t>
            </a:r>
            <a:r>
              <a:rPr sz="1650" spc="-4" dirty="0"/>
              <a:t>/ Changement</a:t>
            </a:r>
            <a:r>
              <a:rPr sz="1650" spc="23" dirty="0"/>
              <a:t> </a:t>
            </a:r>
            <a:r>
              <a:rPr sz="1650" spc="-4" dirty="0"/>
              <a:t>climatique</a:t>
            </a:r>
            <a:endParaRPr sz="1650"/>
          </a:p>
        </p:txBody>
      </p:sp>
      <p:grpSp>
        <p:nvGrpSpPr>
          <p:cNvPr id="3" name="object 3"/>
          <p:cNvGrpSpPr/>
          <p:nvPr/>
        </p:nvGrpSpPr>
        <p:grpSpPr>
          <a:xfrm>
            <a:off x="7944993" y="2727198"/>
            <a:ext cx="761524" cy="393383"/>
            <a:chOff x="10593323" y="2493264"/>
            <a:chExt cx="1015365" cy="524510"/>
          </a:xfrm>
        </p:grpSpPr>
        <p:sp>
          <p:nvSpPr>
            <p:cNvPr id="4" name="object 4"/>
            <p:cNvSpPr/>
            <p:nvPr/>
          </p:nvSpPr>
          <p:spPr>
            <a:xfrm>
              <a:off x="10597895" y="2497836"/>
              <a:ext cx="1005840" cy="515620"/>
            </a:xfrm>
            <a:custGeom>
              <a:avLst/>
              <a:gdLst/>
              <a:ahLst/>
              <a:cxnLst/>
              <a:rect l="l" t="t" r="r" b="b"/>
              <a:pathLst>
                <a:path w="1005840" h="515619">
                  <a:moveTo>
                    <a:pt x="1005840" y="0"/>
                  </a:moveTo>
                  <a:lnTo>
                    <a:pt x="0" y="0"/>
                  </a:lnTo>
                  <a:lnTo>
                    <a:pt x="0" y="515112"/>
                  </a:lnTo>
                  <a:lnTo>
                    <a:pt x="1005840" y="515112"/>
                  </a:lnTo>
                  <a:lnTo>
                    <a:pt x="1005840" y="0"/>
                  </a:lnTo>
                  <a:close/>
                </a:path>
              </a:pathLst>
            </a:custGeom>
            <a:solidFill>
              <a:srgbClr val="666633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0597895" y="2497836"/>
              <a:ext cx="1005840" cy="515620"/>
            </a:xfrm>
            <a:custGeom>
              <a:avLst/>
              <a:gdLst/>
              <a:ahLst/>
              <a:cxnLst/>
              <a:rect l="l" t="t" r="r" b="b"/>
              <a:pathLst>
                <a:path w="1005840" h="515619">
                  <a:moveTo>
                    <a:pt x="0" y="515112"/>
                  </a:moveTo>
                  <a:lnTo>
                    <a:pt x="1005840" y="515112"/>
                  </a:lnTo>
                  <a:lnTo>
                    <a:pt x="1005840" y="0"/>
                  </a:lnTo>
                  <a:lnTo>
                    <a:pt x="0" y="0"/>
                  </a:lnTo>
                  <a:lnTo>
                    <a:pt x="0" y="515112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7944993" y="3323843"/>
            <a:ext cx="761524" cy="393383"/>
            <a:chOff x="10593323" y="3288791"/>
            <a:chExt cx="1015365" cy="524510"/>
          </a:xfrm>
        </p:grpSpPr>
        <p:sp>
          <p:nvSpPr>
            <p:cNvPr id="7" name="object 7"/>
            <p:cNvSpPr/>
            <p:nvPr/>
          </p:nvSpPr>
          <p:spPr>
            <a:xfrm>
              <a:off x="10597895" y="3293363"/>
              <a:ext cx="1005840" cy="515620"/>
            </a:xfrm>
            <a:custGeom>
              <a:avLst/>
              <a:gdLst/>
              <a:ahLst/>
              <a:cxnLst/>
              <a:rect l="l" t="t" r="r" b="b"/>
              <a:pathLst>
                <a:path w="1005840" h="515620">
                  <a:moveTo>
                    <a:pt x="1005840" y="0"/>
                  </a:moveTo>
                  <a:lnTo>
                    <a:pt x="0" y="0"/>
                  </a:lnTo>
                  <a:lnTo>
                    <a:pt x="0" y="515112"/>
                  </a:lnTo>
                  <a:lnTo>
                    <a:pt x="1005840" y="515112"/>
                  </a:lnTo>
                  <a:lnTo>
                    <a:pt x="100584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0597895" y="3293363"/>
              <a:ext cx="1005840" cy="515620"/>
            </a:xfrm>
            <a:custGeom>
              <a:avLst/>
              <a:gdLst/>
              <a:ahLst/>
              <a:cxnLst/>
              <a:rect l="l" t="t" r="r" b="b"/>
              <a:pathLst>
                <a:path w="1005840" h="515620">
                  <a:moveTo>
                    <a:pt x="0" y="515112"/>
                  </a:moveTo>
                  <a:lnTo>
                    <a:pt x="1005840" y="515112"/>
                  </a:lnTo>
                  <a:lnTo>
                    <a:pt x="1005840" y="0"/>
                  </a:lnTo>
                  <a:lnTo>
                    <a:pt x="0" y="0"/>
                  </a:lnTo>
                  <a:lnTo>
                    <a:pt x="0" y="515112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7925562" y="3963924"/>
            <a:ext cx="781050" cy="394335"/>
            <a:chOff x="10567416" y="4142232"/>
            <a:chExt cx="1041400" cy="525780"/>
          </a:xfrm>
        </p:grpSpPr>
        <p:sp>
          <p:nvSpPr>
            <p:cNvPr id="10" name="object 10"/>
            <p:cNvSpPr/>
            <p:nvPr/>
          </p:nvSpPr>
          <p:spPr>
            <a:xfrm>
              <a:off x="10571988" y="4146804"/>
              <a:ext cx="1031875" cy="516890"/>
            </a:xfrm>
            <a:custGeom>
              <a:avLst/>
              <a:gdLst/>
              <a:ahLst/>
              <a:cxnLst/>
              <a:rect l="l" t="t" r="r" b="b"/>
              <a:pathLst>
                <a:path w="1031875" h="516889">
                  <a:moveTo>
                    <a:pt x="1031748" y="0"/>
                  </a:moveTo>
                  <a:lnTo>
                    <a:pt x="0" y="0"/>
                  </a:lnTo>
                  <a:lnTo>
                    <a:pt x="0" y="516636"/>
                  </a:lnTo>
                  <a:lnTo>
                    <a:pt x="1031748" y="516636"/>
                  </a:lnTo>
                  <a:lnTo>
                    <a:pt x="103174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0571988" y="4146804"/>
              <a:ext cx="1031875" cy="516890"/>
            </a:xfrm>
            <a:custGeom>
              <a:avLst/>
              <a:gdLst/>
              <a:ahLst/>
              <a:cxnLst/>
              <a:rect l="l" t="t" r="r" b="b"/>
              <a:pathLst>
                <a:path w="1031875" h="516889">
                  <a:moveTo>
                    <a:pt x="0" y="516636"/>
                  </a:moveTo>
                  <a:lnTo>
                    <a:pt x="1031748" y="516636"/>
                  </a:lnTo>
                  <a:lnTo>
                    <a:pt x="1031748" y="0"/>
                  </a:lnTo>
                  <a:lnTo>
                    <a:pt x="0" y="0"/>
                  </a:lnTo>
                  <a:lnTo>
                    <a:pt x="0" y="516636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object 12"/>
          <p:cNvSpPr/>
          <p:nvPr/>
        </p:nvSpPr>
        <p:spPr>
          <a:xfrm>
            <a:off x="1614487" y="2903791"/>
            <a:ext cx="6074093" cy="1467803"/>
          </a:xfrm>
          <a:custGeom>
            <a:avLst/>
            <a:gdLst/>
            <a:ahLst/>
            <a:cxnLst/>
            <a:rect l="l" t="t" r="r" b="b"/>
            <a:pathLst>
              <a:path w="8098790" h="1957070">
                <a:moveTo>
                  <a:pt x="0" y="299719"/>
                </a:moveTo>
                <a:lnTo>
                  <a:pt x="7214616" y="299719"/>
                </a:lnTo>
                <a:lnTo>
                  <a:pt x="7214616" y="0"/>
                </a:lnTo>
                <a:lnTo>
                  <a:pt x="8098535" y="978407"/>
                </a:lnTo>
                <a:lnTo>
                  <a:pt x="7214616" y="1956815"/>
                </a:lnTo>
                <a:lnTo>
                  <a:pt x="7214616" y="1657095"/>
                </a:lnTo>
                <a:lnTo>
                  <a:pt x="0" y="1657095"/>
                </a:lnTo>
                <a:lnTo>
                  <a:pt x="0" y="299719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547229" y="4623434"/>
            <a:ext cx="1579721" cy="266420"/>
          </a:xfrm>
          <a:prstGeom prst="rect">
            <a:avLst/>
          </a:prstGeom>
          <a:solidFill>
            <a:srgbClr val="C00000"/>
          </a:solidFill>
          <a:ln w="9144">
            <a:solidFill>
              <a:srgbClr val="000000"/>
            </a:solidFill>
          </a:ln>
        </p:spPr>
        <p:txBody>
          <a:bodyPr vert="horz" wrap="square" lIns="0" tIns="953" rIns="0" bIns="0" rtlCol="0">
            <a:spAutoFit/>
          </a:bodyPr>
          <a:lstStyle/>
          <a:p>
            <a:pPr defTabSz="685800">
              <a:spcBef>
                <a:spcPts val="8"/>
              </a:spcBef>
            </a:pPr>
            <a:endParaRPr sz="82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90500" defTabSz="685800">
              <a:spcBef>
                <a:spcPts val="4"/>
              </a:spcBef>
            </a:pPr>
            <a:r>
              <a:rPr sz="900" spc="-4" dirty="0">
                <a:solidFill>
                  <a:srgbClr val="FFFFFF"/>
                </a:solidFill>
                <a:latin typeface="Arial MT"/>
                <a:cs typeface="Arial MT"/>
              </a:rPr>
              <a:t>Changement</a:t>
            </a:r>
            <a:r>
              <a:rPr sz="900" spc="-38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00" spc="-4" dirty="0">
                <a:solidFill>
                  <a:srgbClr val="FFFFFF"/>
                </a:solidFill>
                <a:latin typeface="Arial MT"/>
                <a:cs typeface="Arial MT"/>
              </a:rPr>
              <a:t>climatique</a:t>
            </a:r>
            <a:endParaRPr sz="9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body" idx="1"/>
          </p:nvPr>
        </p:nvSpPr>
        <p:spPr>
          <a:xfrm>
            <a:off x="689630" y="1976115"/>
            <a:ext cx="5721787" cy="447927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dirty="0"/>
              <a:t>Une</a:t>
            </a:r>
            <a:r>
              <a:rPr spc="-8" dirty="0"/>
              <a:t> </a:t>
            </a:r>
            <a:r>
              <a:rPr dirty="0"/>
              <a:t>planification</a:t>
            </a:r>
            <a:r>
              <a:rPr spc="-11" dirty="0"/>
              <a:t> </a:t>
            </a:r>
            <a:r>
              <a:rPr dirty="0"/>
              <a:t>et contractualisation</a:t>
            </a:r>
            <a:r>
              <a:rPr spc="-38" dirty="0"/>
              <a:t> </a:t>
            </a:r>
            <a:r>
              <a:rPr dirty="0"/>
              <a:t>pour</a:t>
            </a:r>
            <a:r>
              <a:rPr spc="-15" dirty="0"/>
              <a:t> </a:t>
            </a:r>
            <a:r>
              <a:rPr dirty="0"/>
              <a:t>intégrer</a:t>
            </a:r>
            <a:r>
              <a:rPr spc="-11" dirty="0"/>
              <a:t> </a:t>
            </a:r>
            <a:r>
              <a:rPr dirty="0"/>
              <a:t>ces</a:t>
            </a:r>
            <a:r>
              <a:rPr spc="-8" dirty="0"/>
              <a:t> </a:t>
            </a:r>
            <a:r>
              <a:rPr dirty="0"/>
              <a:t>objectifs</a:t>
            </a:r>
            <a:r>
              <a:rPr spc="-8" dirty="0"/>
              <a:t> </a:t>
            </a:r>
            <a:r>
              <a:rPr dirty="0"/>
              <a:t>– un</a:t>
            </a:r>
            <a:r>
              <a:rPr spc="-4" dirty="0"/>
              <a:t> </a:t>
            </a:r>
            <a:r>
              <a:rPr dirty="0"/>
              <a:t>Schéma</a:t>
            </a:r>
            <a:r>
              <a:rPr spc="-19" dirty="0"/>
              <a:t> </a:t>
            </a:r>
            <a:r>
              <a:rPr dirty="0"/>
              <a:t>directeur</a:t>
            </a:r>
          </a:p>
          <a:p>
            <a:pPr marL="9525"/>
            <a:r>
              <a:rPr dirty="0"/>
              <a:t>tous</a:t>
            </a:r>
            <a:r>
              <a:rPr spc="-34" dirty="0"/>
              <a:t> </a:t>
            </a:r>
            <a:r>
              <a:rPr dirty="0"/>
              <a:t>les</a:t>
            </a:r>
            <a:r>
              <a:rPr spc="-11" dirty="0"/>
              <a:t> </a:t>
            </a:r>
            <a:r>
              <a:rPr dirty="0"/>
              <a:t>5</a:t>
            </a:r>
            <a:r>
              <a:rPr spc="-30" dirty="0"/>
              <a:t> </a:t>
            </a:r>
            <a:r>
              <a:rPr dirty="0"/>
              <a:t>ans</a:t>
            </a:r>
          </a:p>
          <a:p>
            <a:pPr>
              <a:lnSpc>
                <a:spcPct val="100000"/>
              </a:lnSpc>
            </a:pPr>
            <a:endParaRPr sz="1650"/>
          </a:p>
          <a:p>
            <a:pPr marL="7184231" algn="ctr">
              <a:spcBef>
                <a:spcPts val="1373"/>
              </a:spcBef>
            </a:pPr>
            <a:r>
              <a:rPr sz="825" spc="-8" dirty="0">
                <a:solidFill>
                  <a:srgbClr val="FFFFFF"/>
                </a:solidFill>
              </a:rPr>
              <a:t>DERU</a:t>
            </a:r>
            <a:endParaRPr sz="825"/>
          </a:p>
          <a:p>
            <a:pPr marR="96679" algn="r">
              <a:spcBef>
                <a:spcPts val="135"/>
              </a:spcBef>
            </a:pPr>
            <a:r>
              <a:rPr sz="2700" dirty="0"/>
              <a:t>+</a:t>
            </a:r>
            <a:endParaRPr sz="2700"/>
          </a:p>
          <a:p>
            <a:pPr marL="7184231" algn="ctr">
              <a:spcBef>
                <a:spcPts val="330"/>
              </a:spcBef>
            </a:pPr>
            <a:r>
              <a:rPr sz="825" spc="-8" dirty="0">
                <a:solidFill>
                  <a:srgbClr val="FFFFFF"/>
                </a:solidFill>
              </a:rPr>
              <a:t>DCE</a:t>
            </a:r>
            <a:endParaRPr sz="825"/>
          </a:p>
          <a:p>
            <a:pPr marR="96679" algn="r">
              <a:spcBef>
                <a:spcPts val="341"/>
              </a:spcBef>
            </a:pPr>
            <a:r>
              <a:rPr sz="2700" dirty="0"/>
              <a:t>+</a:t>
            </a:r>
            <a:endParaRPr sz="2700"/>
          </a:p>
          <a:p>
            <a:pPr marL="7166134" algn="ctr">
              <a:spcBef>
                <a:spcPts val="476"/>
              </a:spcBef>
            </a:pPr>
            <a:r>
              <a:rPr sz="825" dirty="0">
                <a:solidFill>
                  <a:srgbClr val="FFFFFF"/>
                </a:solidFill>
              </a:rPr>
              <a:t>Baignade</a:t>
            </a:r>
            <a:endParaRPr sz="825"/>
          </a:p>
          <a:p>
            <a:pPr marR="107633" algn="r">
              <a:spcBef>
                <a:spcPts val="255"/>
              </a:spcBef>
            </a:pPr>
            <a:r>
              <a:rPr sz="2700" dirty="0"/>
              <a:t>+</a:t>
            </a:r>
            <a:endParaRPr sz="2700"/>
          </a:p>
        </p:txBody>
      </p:sp>
      <p:graphicFrame>
        <p:nvGraphicFramePr>
          <p:cNvPr id="15" name="object 15"/>
          <p:cNvGraphicFramePr>
            <a:graphicFrameLocks noGrp="1"/>
          </p:cNvGraphicFramePr>
          <p:nvPr/>
        </p:nvGraphicFramePr>
        <p:xfrm>
          <a:off x="1619630" y="4455414"/>
          <a:ext cx="5250656" cy="4846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1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49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010">
                <a:tc rowSpan="3">
                  <a:txBody>
                    <a:bodyPr/>
                    <a:lstStyle/>
                    <a:p>
                      <a:pPr marL="104139" marR="10096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5" dirty="0">
                          <a:latin typeface="Arial MT"/>
                          <a:cs typeface="Arial MT"/>
                        </a:rPr>
                        <a:t>1</a:t>
                      </a:r>
                      <a:r>
                        <a:rPr sz="900" spc="-7" baseline="24305" dirty="0">
                          <a:latin typeface="Arial MT"/>
                          <a:cs typeface="Arial MT"/>
                        </a:rPr>
                        <a:t>er</a:t>
                      </a:r>
                      <a:r>
                        <a:rPr sz="900" spc="104" baseline="2430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contrat</a:t>
                      </a:r>
                      <a:r>
                        <a:rPr sz="9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5" dirty="0">
                          <a:latin typeface="Arial MT"/>
                          <a:cs typeface="Arial MT"/>
                        </a:rPr>
                        <a:t>de </a:t>
                      </a:r>
                      <a:r>
                        <a:rPr sz="900" spc="-3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5" dirty="0">
                          <a:latin typeface="Arial MT"/>
                          <a:cs typeface="Arial MT"/>
                        </a:rPr>
                        <a:t>bassin</a:t>
                      </a:r>
                      <a:endParaRPr sz="900">
                        <a:latin typeface="Arial MT"/>
                        <a:cs typeface="Arial M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1999-2007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338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46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445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900" dirty="0">
                          <a:latin typeface="Arial MT"/>
                          <a:cs typeface="Arial MT"/>
                        </a:rPr>
                        <a:t>2</a:t>
                      </a:r>
                      <a:r>
                        <a:rPr sz="900" baseline="24305" dirty="0">
                          <a:latin typeface="Arial MT"/>
                          <a:cs typeface="Arial MT"/>
                        </a:rPr>
                        <a:t>ème</a:t>
                      </a:r>
                      <a:r>
                        <a:rPr sz="900" spc="120" baseline="2430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Contrat</a:t>
                      </a:r>
                      <a:r>
                        <a:rPr sz="9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5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9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5" dirty="0">
                          <a:latin typeface="Arial MT"/>
                          <a:cs typeface="Arial MT"/>
                        </a:rPr>
                        <a:t>bassin</a:t>
                      </a:r>
                      <a:endParaRPr sz="900">
                        <a:latin typeface="Arial MT"/>
                        <a:cs typeface="Arial MT"/>
                      </a:endParaRPr>
                    </a:p>
                    <a:p>
                      <a:pPr marL="3810"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2008-2012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1907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900" dirty="0">
                          <a:latin typeface="Arial MT"/>
                          <a:cs typeface="Arial MT"/>
                        </a:rPr>
                        <a:t>3</a:t>
                      </a:r>
                      <a:r>
                        <a:rPr sz="900" baseline="24305" dirty="0">
                          <a:latin typeface="Arial MT"/>
                          <a:cs typeface="Arial MT"/>
                        </a:rPr>
                        <a:t>ème</a:t>
                      </a:r>
                      <a:r>
                        <a:rPr sz="900" spc="120" baseline="2430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Contrat</a:t>
                      </a:r>
                      <a:r>
                        <a:rPr sz="9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5" dirty="0">
                          <a:latin typeface="Arial MT"/>
                          <a:cs typeface="Arial MT"/>
                        </a:rPr>
                        <a:t>de</a:t>
                      </a:r>
                      <a:r>
                        <a:rPr sz="9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5" dirty="0">
                          <a:latin typeface="Arial MT"/>
                          <a:cs typeface="Arial MT"/>
                        </a:rPr>
                        <a:t>bassin</a:t>
                      </a:r>
                      <a:endParaRPr sz="900">
                        <a:latin typeface="Arial MT"/>
                        <a:cs typeface="Arial MT"/>
                      </a:endParaRPr>
                    </a:p>
                    <a:p>
                      <a:pPr marL="4445"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2013-2018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1907" marB="0">
                    <a:lnL w="952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900" dirty="0">
                          <a:latin typeface="Arial MT"/>
                          <a:cs typeface="Arial MT"/>
                        </a:rPr>
                        <a:t>4</a:t>
                      </a:r>
                      <a:r>
                        <a:rPr sz="900" baseline="24305" dirty="0">
                          <a:latin typeface="Arial MT"/>
                          <a:cs typeface="Arial MT"/>
                        </a:rPr>
                        <a:t>ème</a:t>
                      </a:r>
                      <a:r>
                        <a:rPr sz="900" spc="127" baseline="2430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Contrat</a:t>
                      </a:r>
                      <a:r>
                        <a:rPr sz="90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5" dirty="0">
                          <a:latin typeface="Arial MT"/>
                          <a:cs typeface="Arial MT"/>
                        </a:rPr>
                        <a:t>Eau</a:t>
                      </a:r>
                      <a:r>
                        <a:rPr sz="900" spc="-2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latin typeface="Arial MT"/>
                          <a:cs typeface="Arial MT"/>
                        </a:rPr>
                        <a:t>et</a:t>
                      </a:r>
                      <a:r>
                        <a:rPr sz="900" spc="-2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5" dirty="0">
                          <a:latin typeface="Arial MT"/>
                          <a:cs typeface="Arial MT"/>
                        </a:rPr>
                        <a:t>Climat</a:t>
                      </a:r>
                      <a:endParaRPr sz="900">
                        <a:latin typeface="Arial MT"/>
                        <a:cs typeface="Arial MT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2019-2024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1907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15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445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631507" y="2899220"/>
          <a:ext cx="6232684" cy="14736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20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8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77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72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82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092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5740">
                <a:tc gridSpan="3">
                  <a:txBody>
                    <a:bodyPr/>
                    <a:lstStyle/>
                    <a:p>
                      <a:pPr marL="98933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dirty="0">
                          <a:latin typeface="Arial MT"/>
                          <a:cs typeface="Arial MT"/>
                        </a:rPr>
                        <a:t>Collecter</a:t>
                      </a:r>
                      <a:r>
                        <a:rPr sz="1100" spc="-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dirty="0">
                          <a:latin typeface="Arial MT"/>
                          <a:cs typeface="Arial MT"/>
                        </a:rPr>
                        <a:t>et</a:t>
                      </a:r>
                      <a:r>
                        <a:rPr sz="1100" spc="-4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dirty="0">
                          <a:latin typeface="Arial MT"/>
                          <a:cs typeface="Arial MT"/>
                        </a:rPr>
                        <a:t>traiter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T="1905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DAEB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4361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spc="-10" dirty="0">
                          <a:latin typeface="Arial MT"/>
                          <a:cs typeface="Arial MT"/>
                        </a:rPr>
                        <a:t>Traiter</a:t>
                      </a:r>
                      <a:r>
                        <a:rPr sz="1100" spc="-8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100" dirty="0">
                          <a:latin typeface="Arial MT"/>
                          <a:cs typeface="Arial MT"/>
                        </a:rPr>
                        <a:t>mieux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T="1905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5D7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46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spc="-5" dirty="0">
                          <a:latin typeface="Arial MT"/>
                          <a:cs typeface="Arial MT"/>
                        </a:rPr>
                        <a:t>Pérenniser</a:t>
                      </a:r>
                      <a:endParaRPr sz="1100">
                        <a:latin typeface="Arial MT"/>
                        <a:cs typeface="Arial MT"/>
                      </a:endParaRPr>
                    </a:p>
                  </a:txBody>
                  <a:tcPr marL="0" marR="0" marT="1905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38100">
                      <a:solidFill>
                        <a:srgbClr val="FF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8FC4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72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Lois</a:t>
                      </a:r>
                      <a:r>
                        <a:rPr sz="9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sur</a:t>
                      </a:r>
                      <a:r>
                        <a:rPr sz="9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l’eau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1964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1992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DERU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286" marB="0"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42240" marR="22860" algn="ctr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9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Atteindre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une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capacité </a:t>
                      </a:r>
                      <a:r>
                        <a:rPr sz="900" b="1" spc="-3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traitement </a:t>
                      </a:r>
                      <a:r>
                        <a:rPr sz="900" b="1" spc="-3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suffisante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2394" marB="0">
                    <a:lnT w="9525">
                      <a:solidFill>
                        <a:srgbClr val="000000"/>
                      </a:solidFill>
                      <a:prstDash val="solid"/>
                    </a:lnT>
                    <a:solidFill>
                      <a:srgbClr val="666633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22555" marR="122555" algn="ctr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Améliorer</a:t>
                      </a:r>
                      <a:r>
                        <a:rPr sz="900" b="1" spc="-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le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traitement </a:t>
                      </a:r>
                      <a:r>
                        <a:rPr sz="900" b="1" spc="-3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Mise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en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conformité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DERU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14935" marR="125730" algn="ctr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9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Atteinte</a:t>
                      </a:r>
                      <a:r>
                        <a:rPr sz="900" b="1" spc="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Bon</a:t>
                      </a:r>
                      <a:r>
                        <a:rPr sz="9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état</a:t>
                      </a:r>
                      <a:r>
                        <a:rPr sz="9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DCE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Adaptation</a:t>
                      </a:r>
                      <a:r>
                        <a:rPr sz="900" b="1" spc="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au </a:t>
                      </a:r>
                      <a:r>
                        <a:rPr sz="9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changem</a:t>
                      </a:r>
                      <a:r>
                        <a:rPr sz="9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nt</a:t>
                      </a:r>
                      <a:r>
                        <a:rPr sz="9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climatique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28575">
                      <a:solidFill>
                        <a:srgbClr val="FF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14300" marR="211454" algn="ctr">
                        <a:lnSpc>
                          <a:spcPct val="100000"/>
                        </a:lnSpc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Pérennisation</a:t>
                      </a:r>
                      <a:r>
                        <a:rPr sz="9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Bon</a:t>
                      </a:r>
                      <a:r>
                        <a:rPr sz="9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État </a:t>
                      </a:r>
                      <a:r>
                        <a:rPr sz="900" b="1" spc="-3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DCE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R="97790" algn="ctr">
                        <a:lnSpc>
                          <a:spcPct val="100000"/>
                        </a:lnSpc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Baignade</a:t>
                      </a:r>
                      <a:r>
                        <a:rPr sz="9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Marne</a:t>
                      </a:r>
                      <a:r>
                        <a:rPr sz="9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et</a:t>
                      </a:r>
                      <a:r>
                        <a:rPr sz="9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Seine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286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7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69875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900" spc="-5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SDA-1997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81439" marB="0">
                    <a:solidFill>
                      <a:srgbClr val="66663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44475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900" spc="-5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SDA</a:t>
                      </a:r>
                      <a:r>
                        <a:rPr sz="900" spc="-8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–</a:t>
                      </a:r>
                      <a:r>
                        <a:rPr sz="900" spc="-15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5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DERU</a:t>
                      </a:r>
                      <a:r>
                        <a:rPr sz="900" spc="-15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–</a:t>
                      </a:r>
                      <a:r>
                        <a:rPr sz="900" spc="-15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5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2007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85248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9880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SDA</a:t>
                      </a:r>
                      <a:r>
                        <a:rPr sz="900" spc="-7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–</a:t>
                      </a:r>
                      <a:r>
                        <a:rPr sz="900" spc="-5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</a:t>
                      </a:r>
                      <a:r>
                        <a:rPr sz="900" spc="-5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C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E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–</a:t>
                      </a:r>
                      <a:r>
                        <a:rPr sz="900" spc="-5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2016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84773" marB="0">
                    <a:lnR w="28575">
                      <a:solidFill>
                        <a:srgbClr val="FF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47980" marR="290195" indent="-15621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900" spc="-5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SDA-Baignade</a:t>
                      </a:r>
                      <a:r>
                        <a:rPr sz="900" spc="-65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et</a:t>
                      </a:r>
                      <a:r>
                        <a:rPr sz="900" spc="-25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5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Plan </a:t>
                      </a:r>
                      <a:r>
                        <a:rPr sz="900" spc="-320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5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d’action</a:t>
                      </a:r>
                      <a:r>
                        <a:rPr sz="900" spc="-45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5" dirty="0">
                          <a:solidFill>
                            <a:srgbClr val="FFFFFF"/>
                          </a:solidFill>
                          <a:latin typeface="Arial MT"/>
                          <a:cs typeface="Arial MT"/>
                        </a:rPr>
                        <a:t>Baignade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5716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7" name="object 17"/>
          <p:cNvGrpSpPr/>
          <p:nvPr/>
        </p:nvGrpSpPr>
        <p:grpSpPr>
          <a:xfrm>
            <a:off x="1610344" y="3113389"/>
            <a:ext cx="5272088" cy="1032510"/>
            <a:chOff x="2147125" y="3008185"/>
            <a:chExt cx="7029450" cy="1376680"/>
          </a:xfrm>
        </p:grpSpPr>
        <p:sp>
          <p:nvSpPr>
            <p:cNvPr id="18" name="object 18"/>
            <p:cNvSpPr/>
            <p:nvPr/>
          </p:nvSpPr>
          <p:spPr>
            <a:xfrm>
              <a:off x="2151888" y="3012948"/>
              <a:ext cx="1141730" cy="1367155"/>
            </a:xfrm>
            <a:custGeom>
              <a:avLst/>
              <a:gdLst/>
              <a:ahLst/>
              <a:cxnLst/>
              <a:rect l="l" t="t" r="r" b="b"/>
              <a:pathLst>
                <a:path w="1141729" h="1367154">
                  <a:moveTo>
                    <a:pt x="0" y="1367027"/>
                  </a:moveTo>
                  <a:lnTo>
                    <a:pt x="1141476" y="1367027"/>
                  </a:lnTo>
                  <a:lnTo>
                    <a:pt x="1141476" y="0"/>
                  </a:lnTo>
                  <a:lnTo>
                    <a:pt x="0" y="0"/>
                  </a:lnTo>
                  <a:lnTo>
                    <a:pt x="0" y="1367027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3294888" y="3012948"/>
              <a:ext cx="1906905" cy="1367155"/>
            </a:xfrm>
            <a:custGeom>
              <a:avLst/>
              <a:gdLst/>
              <a:ahLst/>
              <a:cxnLst/>
              <a:rect l="l" t="t" r="r" b="b"/>
              <a:pathLst>
                <a:path w="1906904" h="1367154">
                  <a:moveTo>
                    <a:pt x="1906524" y="0"/>
                  </a:moveTo>
                  <a:lnTo>
                    <a:pt x="0" y="0"/>
                  </a:lnTo>
                  <a:lnTo>
                    <a:pt x="0" y="1367027"/>
                  </a:lnTo>
                  <a:lnTo>
                    <a:pt x="1906524" y="1367027"/>
                  </a:lnTo>
                  <a:lnTo>
                    <a:pt x="1906524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3294888" y="3012948"/>
              <a:ext cx="1906905" cy="1367155"/>
            </a:xfrm>
            <a:custGeom>
              <a:avLst/>
              <a:gdLst/>
              <a:ahLst/>
              <a:cxnLst/>
              <a:rect l="l" t="t" r="r" b="b"/>
              <a:pathLst>
                <a:path w="1906904" h="1367154">
                  <a:moveTo>
                    <a:pt x="0" y="1367027"/>
                  </a:moveTo>
                  <a:lnTo>
                    <a:pt x="1906524" y="1367027"/>
                  </a:lnTo>
                  <a:lnTo>
                    <a:pt x="1906524" y="0"/>
                  </a:lnTo>
                  <a:lnTo>
                    <a:pt x="0" y="0"/>
                  </a:lnTo>
                  <a:lnTo>
                    <a:pt x="0" y="1367027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5207508" y="3012948"/>
              <a:ext cx="1938655" cy="1367155"/>
            </a:xfrm>
            <a:custGeom>
              <a:avLst/>
              <a:gdLst/>
              <a:ahLst/>
              <a:cxnLst/>
              <a:rect l="l" t="t" r="r" b="b"/>
              <a:pathLst>
                <a:path w="1938654" h="1367154">
                  <a:moveTo>
                    <a:pt x="1938528" y="0"/>
                  </a:moveTo>
                  <a:lnTo>
                    <a:pt x="0" y="0"/>
                  </a:lnTo>
                  <a:lnTo>
                    <a:pt x="0" y="1367027"/>
                  </a:lnTo>
                  <a:lnTo>
                    <a:pt x="1938528" y="1367027"/>
                  </a:lnTo>
                  <a:lnTo>
                    <a:pt x="1938528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5207508" y="3012948"/>
              <a:ext cx="1938655" cy="1367155"/>
            </a:xfrm>
            <a:custGeom>
              <a:avLst/>
              <a:gdLst/>
              <a:ahLst/>
              <a:cxnLst/>
              <a:rect l="l" t="t" r="r" b="b"/>
              <a:pathLst>
                <a:path w="1938654" h="1367154">
                  <a:moveTo>
                    <a:pt x="0" y="1367027"/>
                  </a:moveTo>
                  <a:lnTo>
                    <a:pt x="1938528" y="1367027"/>
                  </a:lnTo>
                  <a:lnTo>
                    <a:pt x="1938528" y="0"/>
                  </a:lnTo>
                  <a:lnTo>
                    <a:pt x="0" y="0"/>
                  </a:lnTo>
                  <a:lnTo>
                    <a:pt x="0" y="1367027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7150608" y="3012948"/>
              <a:ext cx="2021205" cy="1367155"/>
            </a:xfrm>
            <a:custGeom>
              <a:avLst/>
              <a:gdLst/>
              <a:ahLst/>
              <a:cxnLst/>
              <a:rect l="l" t="t" r="r" b="b"/>
              <a:pathLst>
                <a:path w="2021204" h="1367154">
                  <a:moveTo>
                    <a:pt x="2020824" y="0"/>
                  </a:moveTo>
                  <a:lnTo>
                    <a:pt x="0" y="0"/>
                  </a:lnTo>
                  <a:lnTo>
                    <a:pt x="0" y="1367027"/>
                  </a:lnTo>
                  <a:lnTo>
                    <a:pt x="2020824" y="1367027"/>
                  </a:lnTo>
                  <a:lnTo>
                    <a:pt x="2020824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7150608" y="3012948"/>
              <a:ext cx="2021205" cy="1367155"/>
            </a:xfrm>
            <a:custGeom>
              <a:avLst/>
              <a:gdLst/>
              <a:ahLst/>
              <a:cxnLst/>
              <a:rect l="l" t="t" r="r" b="b"/>
              <a:pathLst>
                <a:path w="2021204" h="1367154">
                  <a:moveTo>
                    <a:pt x="0" y="1367027"/>
                  </a:moveTo>
                  <a:lnTo>
                    <a:pt x="2020824" y="1367027"/>
                  </a:lnTo>
                  <a:lnTo>
                    <a:pt x="2020824" y="0"/>
                  </a:lnTo>
                  <a:lnTo>
                    <a:pt x="0" y="0"/>
                  </a:lnTo>
                  <a:lnTo>
                    <a:pt x="0" y="1367027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1978533" y="4167377"/>
            <a:ext cx="4199573" cy="272415"/>
            <a:chOff x="2638044" y="4413503"/>
            <a:chExt cx="5599430" cy="363220"/>
          </a:xfrm>
        </p:grpSpPr>
        <p:sp>
          <p:nvSpPr>
            <p:cNvPr id="26" name="object 26"/>
            <p:cNvSpPr/>
            <p:nvPr/>
          </p:nvSpPr>
          <p:spPr>
            <a:xfrm>
              <a:off x="2642616" y="4418075"/>
              <a:ext cx="143510" cy="325120"/>
            </a:xfrm>
            <a:custGeom>
              <a:avLst/>
              <a:gdLst/>
              <a:ahLst/>
              <a:cxnLst/>
              <a:rect l="l" t="t" r="r" b="b"/>
              <a:pathLst>
                <a:path w="143510" h="325120">
                  <a:moveTo>
                    <a:pt x="107441" y="0"/>
                  </a:moveTo>
                  <a:lnTo>
                    <a:pt x="35813" y="0"/>
                  </a:lnTo>
                  <a:lnTo>
                    <a:pt x="35813" y="252984"/>
                  </a:lnTo>
                  <a:lnTo>
                    <a:pt x="0" y="252984"/>
                  </a:lnTo>
                  <a:lnTo>
                    <a:pt x="71627" y="324612"/>
                  </a:lnTo>
                  <a:lnTo>
                    <a:pt x="143256" y="252984"/>
                  </a:lnTo>
                  <a:lnTo>
                    <a:pt x="107441" y="252984"/>
                  </a:lnTo>
                  <a:lnTo>
                    <a:pt x="107441" y="0"/>
                  </a:lnTo>
                  <a:close/>
                </a:path>
              </a:pathLst>
            </a:custGeom>
            <a:solidFill>
              <a:srgbClr val="1E2A94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2642616" y="4418075"/>
              <a:ext cx="143510" cy="325120"/>
            </a:xfrm>
            <a:custGeom>
              <a:avLst/>
              <a:gdLst/>
              <a:ahLst/>
              <a:cxnLst/>
              <a:rect l="l" t="t" r="r" b="b"/>
              <a:pathLst>
                <a:path w="143510" h="325120">
                  <a:moveTo>
                    <a:pt x="0" y="252984"/>
                  </a:moveTo>
                  <a:lnTo>
                    <a:pt x="35813" y="252984"/>
                  </a:lnTo>
                  <a:lnTo>
                    <a:pt x="35813" y="0"/>
                  </a:lnTo>
                  <a:lnTo>
                    <a:pt x="107441" y="0"/>
                  </a:lnTo>
                  <a:lnTo>
                    <a:pt x="107441" y="252984"/>
                  </a:lnTo>
                  <a:lnTo>
                    <a:pt x="143256" y="252984"/>
                  </a:lnTo>
                  <a:lnTo>
                    <a:pt x="71627" y="324612"/>
                  </a:lnTo>
                  <a:lnTo>
                    <a:pt x="0" y="252984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8089391" y="4447031"/>
              <a:ext cx="143510" cy="325120"/>
            </a:xfrm>
            <a:custGeom>
              <a:avLst/>
              <a:gdLst/>
              <a:ahLst/>
              <a:cxnLst/>
              <a:rect l="l" t="t" r="r" b="b"/>
              <a:pathLst>
                <a:path w="143509" h="325120">
                  <a:moveTo>
                    <a:pt x="107441" y="0"/>
                  </a:moveTo>
                  <a:lnTo>
                    <a:pt x="35813" y="0"/>
                  </a:lnTo>
                  <a:lnTo>
                    <a:pt x="35813" y="252984"/>
                  </a:lnTo>
                  <a:lnTo>
                    <a:pt x="0" y="252984"/>
                  </a:lnTo>
                  <a:lnTo>
                    <a:pt x="71627" y="324612"/>
                  </a:lnTo>
                  <a:lnTo>
                    <a:pt x="143255" y="252984"/>
                  </a:lnTo>
                  <a:lnTo>
                    <a:pt x="107441" y="252984"/>
                  </a:lnTo>
                  <a:lnTo>
                    <a:pt x="107441" y="0"/>
                  </a:lnTo>
                  <a:close/>
                </a:path>
              </a:pathLst>
            </a:custGeom>
            <a:solidFill>
              <a:srgbClr val="1E2A94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8089391" y="4447031"/>
              <a:ext cx="143510" cy="325120"/>
            </a:xfrm>
            <a:custGeom>
              <a:avLst/>
              <a:gdLst/>
              <a:ahLst/>
              <a:cxnLst/>
              <a:rect l="l" t="t" r="r" b="b"/>
              <a:pathLst>
                <a:path w="143509" h="325120">
                  <a:moveTo>
                    <a:pt x="0" y="252984"/>
                  </a:moveTo>
                  <a:lnTo>
                    <a:pt x="35813" y="252984"/>
                  </a:lnTo>
                  <a:lnTo>
                    <a:pt x="35813" y="0"/>
                  </a:lnTo>
                  <a:lnTo>
                    <a:pt x="107441" y="0"/>
                  </a:lnTo>
                  <a:lnTo>
                    <a:pt x="107441" y="252984"/>
                  </a:lnTo>
                  <a:lnTo>
                    <a:pt x="143255" y="252984"/>
                  </a:lnTo>
                  <a:lnTo>
                    <a:pt x="71627" y="324612"/>
                  </a:lnTo>
                  <a:lnTo>
                    <a:pt x="0" y="252984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4175760" y="4447031"/>
              <a:ext cx="143510" cy="325120"/>
            </a:xfrm>
            <a:custGeom>
              <a:avLst/>
              <a:gdLst/>
              <a:ahLst/>
              <a:cxnLst/>
              <a:rect l="l" t="t" r="r" b="b"/>
              <a:pathLst>
                <a:path w="143510" h="325120">
                  <a:moveTo>
                    <a:pt x="107441" y="0"/>
                  </a:moveTo>
                  <a:lnTo>
                    <a:pt x="35813" y="0"/>
                  </a:lnTo>
                  <a:lnTo>
                    <a:pt x="35813" y="252984"/>
                  </a:lnTo>
                  <a:lnTo>
                    <a:pt x="0" y="252984"/>
                  </a:lnTo>
                  <a:lnTo>
                    <a:pt x="71627" y="324612"/>
                  </a:lnTo>
                  <a:lnTo>
                    <a:pt x="143255" y="252984"/>
                  </a:lnTo>
                  <a:lnTo>
                    <a:pt x="107441" y="252984"/>
                  </a:lnTo>
                  <a:lnTo>
                    <a:pt x="107441" y="0"/>
                  </a:lnTo>
                  <a:close/>
                </a:path>
              </a:pathLst>
            </a:custGeom>
            <a:solidFill>
              <a:srgbClr val="1E2A94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4175760" y="4447031"/>
              <a:ext cx="143510" cy="325120"/>
            </a:xfrm>
            <a:custGeom>
              <a:avLst/>
              <a:gdLst/>
              <a:ahLst/>
              <a:cxnLst/>
              <a:rect l="l" t="t" r="r" b="b"/>
              <a:pathLst>
                <a:path w="143510" h="325120">
                  <a:moveTo>
                    <a:pt x="0" y="252984"/>
                  </a:moveTo>
                  <a:lnTo>
                    <a:pt x="35813" y="252984"/>
                  </a:lnTo>
                  <a:lnTo>
                    <a:pt x="35813" y="0"/>
                  </a:lnTo>
                  <a:lnTo>
                    <a:pt x="107441" y="0"/>
                  </a:lnTo>
                  <a:lnTo>
                    <a:pt x="107441" y="252984"/>
                  </a:lnTo>
                  <a:lnTo>
                    <a:pt x="143255" y="252984"/>
                  </a:lnTo>
                  <a:lnTo>
                    <a:pt x="71627" y="324612"/>
                  </a:lnTo>
                  <a:lnTo>
                    <a:pt x="0" y="252984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6129528" y="4447031"/>
              <a:ext cx="143510" cy="325120"/>
            </a:xfrm>
            <a:custGeom>
              <a:avLst/>
              <a:gdLst/>
              <a:ahLst/>
              <a:cxnLst/>
              <a:rect l="l" t="t" r="r" b="b"/>
              <a:pathLst>
                <a:path w="143510" h="325120">
                  <a:moveTo>
                    <a:pt x="107442" y="0"/>
                  </a:moveTo>
                  <a:lnTo>
                    <a:pt x="35813" y="0"/>
                  </a:lnTo>
                  <a:lnTo>
                    <a:pt x="35813" y="252984"/>
                  </a:lnTo>
                  <a:lnTo>
                    <a:pt x="0" y="252984"/>
                  </a:lnTo>
                  <a:lnTo>
                    <a:pt x="71627" y="324612"/>
                  </a:lnTo>
                  <a:lnTo>
                    <a:pt x="143256" y="252984"/>
                  </a:lnTo>
                  <a:lnTo>
                    <a:pt x="107442" y="252984"/>
                  </a:lnTo>
                  <a:lnTo>
                    <a:pt x="107442" y="0"/>
                  </a:lnTo>
                  <a:close/>
                </a:path>
              </a:pathLst>
            </a:custGeom>
            <a:solidFill>
              <a:srgbClr val="1E2A94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6129528" y="4447031"/>
              <a:ext cx="143510" cy="325120"/>
            </a:xfrm>
            <a:custGeom>
              <a:avLst/>
              <a:gdLst/>
              <a:ahLst/>
              <a:cxnLst/>
              <a:rect l="l" t="t" r="r" b="b"/>
              <a:pathLst>
                <a:path w="143510" h="325120">
                  <a:moveTo>
                    <a:pt x="0" y="252984"/>
                  </a:moveTo>
                  <a:lnTo>
                    <a:pt x="35813" y="252984"/>
                  </a:lnTo>
                  <a:lnTo>
                    <a:pt x="35813" y="0"/>
                  </a:lnTo>
                  <a:lnTo>
                    <a:pt x="107442" y="0"/>
                  </a:lnTo>
                  <a:lnTo>
                    <a:pt x="107442" y="252984"/>
                  </a:lnTo>
                  <a:lnTo>
                    <a:pt x="143256" y="252984"/>
                  </a:lnTo>
                  <a:lnTo>
                    <a:pt x="71627" y="324612"/>
                  </a:lnTo>
                  <a:lnTo>
                    <a:pt x="0" y="252984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637793" y="3119246"/>
            <a:ext cx="988695" cy="1033463"/>
            <a:chOff x="850391" y="3015995"/>
            <a:chExt cx="1318260" cy="1377950"/>
          </a:xfrm>
        </p:grpSpPr>
        <p:sp>
          <p:nvSpPr>
            <p:cNvPr id="35" name="object 35"/>
            <p:cNvSpPr/>
            <p:nvPr/>
          </p:nvSpPr>
          <p:spPr>
            <a:xfrm>
              <a:off x="854963" y="3020567"/>
              <a:ext cx="1309370" cy="1369060"/>
            </a:xfrm>
            <a:custGeom>
              <a:avLst/>
              <a:gdLst/>
              <a:ahLst/>
              <a:cxnLst/>
              <a:rect l="l" t="t" r="r" b="b"/>
              <a:pathLst>
                <a:path w="1309370" h="1369060">
                  <a:moveTo>
                    <a:pt x="1309115" y="0"/>
                  </a:moveTo>
                  <a:lnTo>
                    <a:pt x="0" y="0"/>
                  </a:lnTo>
                  <a:lnTo>
                    <a:pt x="0" y="1368552"/>
                  </a:lnTo>
                  <a:lnTo>
                    <a:pt x="1309115" y="1368552"/>
                  </a:lnTo>
                  <a:lnTo>
                    <a:pt x="1309115" y="0"/>
                  </a:lnTo>
                  <a:close/>
                </a:path>
              </a:pathLst>
            </a:custGeom>
            <a:solidFill>
              <a:srgbClr val="8E9322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854963" y="3020567"/>
              <a:ext cx="1309370" cy="1369060"/>
            </a:xfrm>
            <a:custGeom>
              <a:avLst/>
              <a:gdLst/>
              <a:ahLst/>
              <a:cxnLst/>
              <a:rect l="l" t="t" r="r" b="b"/>
              <a:pathLst>
                <a:path w="1309370" h="1369060">
                  <a:moveTo>
                    <a:pt x="0" y="1368552"/>
                  </a:moveTo>
                  <a:lnTo>
                    <a:pt x="1309115" y="1368552"/>
                  </a:lnTo>
                  <a:lnTo>
                    <a:pt x="1309115" y="0"/>
                  </a:lnTo>
                  <a:lnTo>
                    <a:pt x="0" y="0"/>
                  </a:lnTo>
                  <a:lnTo>
                    <a:pt x="0" y="1368552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8591264" y="5686163"/>
            <a:ext cx="105251" cy="105318"/>
          </a:xfrm>
          <a:prstGeom prst="rect">
            <a:avLst/>
          </a:prstGeom>
        </p:spPr>
        <p:txBody>
          <a:bodyPr vert="horz" wrap="square" lIns="0" tIns="1429" rIns="0" bIns="0" rtlCol="0">
            <a:spAutoFit/>
          </a:bodyPr>
          <a:lstStyle/>
          <a:p>
            <a:pPr marL="28575" defTabSz="685800">
              <a:spcBef>
                <a:spcPts val="11"/>
              </a:spcBef>
            </a:pPr>
            <a:fld id="{81D60167-4931-47E6-BA6A-407CBD079E47}" type="slidenum">
              <a:rPr sz="675" spc="-4" dirty="0">
                <a:solidFill>
                  <a:prstClr val="black"/>
                </a:solidFill>
                <a:latin typeface="Arial MT"/>
                <a:cs typeface="Arial MT"/>
              </a:rPr>
              <a:pPr marL="28575" defTabSz="685800">
                <a:spcBef>
                  <a:spcPts val="11"/>
                </a:spcBef>
              </a:pPr>
              <a:t>24</a:t>
            </a:fld>
            <a:endParaRPr sz="675">
              <a:solidFill>
                <a:prstClr val="black"/>
              </a:solidFill>
              <a:latin typeface="Arial MT"/>
              <a:cs typeface="Arial MT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E2C6858A-B5E9-4003-8A86-7626AD406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74"/>
            <a:ext cx="9144000" cy="599092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5896" y="1037425"/>
            <a:ext cx="4002405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dirty="0"/>
              <a:t>PLAN</a:t>
            </a:r>
            <a:r>
              <a:rPr spc="-11" dirty="0"/>
              <a:t> </a:t>
            </a:r>
            <a:r>
              <a:rPr spc="-4" dirty="0"/>
              <a:t>D’ACTION</a:t>
            </a:r>
            <a:r>
              <a:rPr spc="-34" dirty="0"/>
              <a:t> </a:t>
            </a:r>
            <a:r>
              <a:rPr dirty="0"/>
              <a:t>BAIGNADE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5896" y="1473613"/>
            <a:ext cx="7815263" cy="172313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defTabSz="685800">
              <a:spcBef>
                <a:spcPts val="71"/>
              </a:spcBef>
            </a:pP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Objectifs</a:t>
            </a:r>
            <a:r>
              <a:rPr sz="1650" spc="-15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de</a:t>
            </a:r>
            <a:r>
              <a:rPr sz="1650" spc="-15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l’étude</a:t>
            </a:r>
            <a:endParaRPr sz="1650">
              <a:solidFill>
                <a:prstClr val="black"/>
              </a:solidFill>
              <a:latin typeface="Arial MT"/>
              <a:cs typeface="Arial MT"/>
            </a:endParaRPr>
          </a:p>
          <a:p>
            <a:pPr defTabSz="685800">
              <a:spcBef>
                <a:spcPts val="30"/>
              </a:spcBef>
            </a:pPr>
            <a:endParaRPr sz="1538">
              <a:solidFill>
                <a:prstClr val="black"/>
              </a:solidFill>
              <a:latin typeface="Arial MT"/>
              <a:cs typeface="Arial MT"/>
            </a:endParaRPr>
          </a:p>
          <a:p>
            <a:pPr marL="12383" defTabSz="685800">
              <a:spcBef>
                <a:spcPts val="4"/>
              </a:spcBef>
            </a:pPr>
            <a:r>
              <a:rPr sz="1500" b="1" dirty="0">
                <a:solidFill>
                  <a:prstClr val="black"/>
                </a:solidFill>
                <a:latin typeface="Arial"/>
                <a:cs typeface="Arial"/>
              </a:rPr>
              <a:t>Etablir</a:t>
            </a:r>
            <a:r>
              <a:rPr sz="1500" b="1" spc="-1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prstClr val="black"/>
                </a:solidFill>
                <a:latin typeface="Arial"/>
                <a:cs typeface="Arial"/>
              </a:rPr>
              <a:t>un</a:t>
            </a:r>
            <a:r>
              <a:rPr sz="1500" b="1" spc="-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055CA8"/>
                </a:solidFill>
                <a:latin typeface="Arial"/>
                <a:cs typeface="Arial"/>
              </a:rPr>
              <a:t>plan</a:t>
            </a:r>
            <a:r>
              <a:rPr sz="1500" b="1" spc="-11" dirty="0">
                <a:solidFill>
                  <a:srgbClr val="055CA8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055CA8"/>
                </a:solidFill>
                <a:latin typeface="Arial"/>
                <a:cs typeface="Arial"/>
              </a:rPr>
              <a:t>d’actions</a:t>
            </a:r>
            <a:r>
              <a:rPr sz="1500" b="1" spc="-23" dirty="0">
                <a:solidFill>
                  <a:srgbClr val="055CA8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055CA8"/>
                </a:solidFill>
                <a:latin typeface="Arial"/>
                <a:cs typeface="Arial"/>
              </a:rPr>
              <a:t>prioritaires</a:t>
            </a:r>
            <a:r>
              <a:rPr sz="1500" b="1" spc="-30" dirty="0">
                <a:solidFill>
                  <a:srgbClr val="055CA8"/>
                </a:solidFill>
                <a:latin typeface="Arial"/>
                <a:cs typeface="Arial"/>
              </a:rPr>
              <a:t> </a:t>
            </a:r>
            <a:r>
              <a:rPr sz="1500" b="1" spc="-4" dirty="0">
                <a:solidFill>
                  <a:prstClr val="black"/>
                </a:solidFill>
                <a:latin typeface="Arial"/>
                <a:cs typeface="Arial"/>
              </a:rPr>
              <a:t>réaliste</a:t>
            </a:r>
            <a:r>
              <a:rPr sz="1500" b="1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prstClr val="black"/>
                </a:solidFill>
                <a:latin typeface="Arial"/>
                <a:cs typeface="Arial"/>
              </a:rPr>
              <a:t>pour </a:t>
            </a:r>
            <a:r>
              <a:rPr sz="1500" b="1" spc="-4" dirty="0">
                <a:solidFill>
                  <a:prstClr val="black"/>
                </a:solidFill>
                <a:latin typeface="Arial"/>
                <a:cs typeface="Arial"/>
              </a:rPr>
              <a:t>l’ouverture</a:t>
            </a:r>
            <a:r>
              <a:rPr sz="1500" b="1" spc="-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prstClr val="black"/>
                </a:solidFill>
                <a:latin typeface="Arial"/>
                <a:cs typeface="Arial"/>
              </a:rPr>
              <a:t>de</a:t>
            </a:r>
            <a:r>
              <a:rPr sz="1500" b="1" spc="-1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prstClr val="black"/>
                </a:solidFill>
                <a:latin typeface="Arial"/>
                <a:cs typeface="Arial"/>
              </a:rPr>
              <a:t>zones</a:t>
            </a:r>
            <a:r>
              <a:rPr sz="1500" b="1" spc="-1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prstClr val="black"/>
                </a:solidFill>
                <a:latin typeface="Arial"/>
                <a:cs typeface="Arial"/>
              </a:rPr>
              <a:t>de baignade</a:t>
            </a:r>
            <a:r>
              <a:rPr sz="1500" b="1" spc="-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00" b="1" spc="-4" dirty="0">
                <a:solidFill>
                  <a:prstClr val="black"/>
                </a:solidFill>
                <a:latin typeface="Arial"/>
                <a:cs typeface="Arial"/>
              </a:rPr>
              <a:t>en</a:t>
            </a:r>
            <a:endParaRPr sz="1500">
              <a:solidFill>
                <a:prstClr val="black"/>
              </a:solidFill>
              <a:latin typeface="Arial"/>
              <a:cs typeface="Arial"/>
            </a:endParaRPr>
          </a:p>
          <a:p>
            <a:pPr marL="12383" defTabSz="685800"/>
            <a:r>
              <a:rPr sz="1500" b="1" dirty="0">
                <a:solidFill>
                  <a:prstClr val="black"/>
                </a:solidFill>
                <a:latin typeface="Arial"/>
                <a:cs typeface="Arial"/>
              </a:rPr>
              <a:t>Marne</a:t>
            </a:r>
            <a:r>
              <a:rPr sz="1500" b="1" spc="-3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prstClr val="black"/>
                </a:solidFill>
                <a:latin typeface="Arial"/>
                <a:cs typeface="Arial"/>
              </a:rPr>
              <a:t>et</a:t>
            </a:r>
            <a:r>
              <a:rPr sz="1500" b="1" spc="-1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prstClr val="black"/>
                </a:solidFill>
                <a:latin typeface="Arial"/>
                <a:cs typeface="Arial"/>
              </a:rPr>
              <a:t>en</a:t>
            </a:r>
            <a:r>
              <a:rPr sz="1500" b="1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00" b="1" spc="-4" dirty="0">
                <a:solidFill>
                  <a:prstClr val="black"/>
                </a:solidFill>
                <a:latin typeface="Arial"/>
                <a:cs typeface="Arial"/>
              </a:rPr>
              <a:t>Seine</a:t>
            </a:r>
            <a:endParaRPr sz="1500">
              <a:solidFill>
                <a:prstClr val="black"/>
              </a:solidFill>
              <a:latin typeface="Arial"/>
              <a:cs typeface="Arial"/>
            </a:endParaRPr>
          </a:p>
          <a:p>
            <a:pPr defTabSz="685800">
              <a:spcBef>
                <a:spcPts val="8"/>
              </a:spcBef>
            </a:pPr>
            <a:endParaRPr sz="1950">
              <a:solidFill>
                <a:prstClr val="black"/>
              </a:solidFill>
              <a:latin typeface="Arial"/>
              <a:cs typeface="Arial"/>
            </a:endParaRPr>
          </a:p>
          <a:p>
            <a:pPr marL="9525" defTabSz="685800"/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À</a:t>
            </a:r>
            <a:r>
              <a:rPr sz="1500" spc="-1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srgbClr val="055CA8"/>
                </a:solidFill>
                <a:latin typeface="Arial MT"/>
                <a:cs typeface="Arial MT"/>
              </a:rPr>
              <a:t>l’</a:t>
            </a:r>
            <a:r>
              <a:rPr sz="1500" b="1" dirty="0">
                <a:solidFill>
                  <a:srgbClr val="055CA8"/>
                </a:solidFill>
                <a:latin typeface="Arial"/>
                <a:cs typeface="Arial"/>
              </a:rPr>
              <a:t>échéance</a:t>
            </a:r>
            <a:r>
              <a:rPr sz="1500" b="1" spc="-8" dirty="0">
                <a:solidFill>
                  <a:srgbClr val="055CA8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055CA8"/>
                </a:solidFill>
                <a:latin typeface="Arial"/>
                <a:cs typeface="Arial"/>
              </a:rPr>
              <a:t>2024</a:t>
            </a:r>
            <a:r>
              <a:rPr sz="1500" b="1" spc="-23" dirty="0">
                <a:solidFill>
                  <a:srgbClr val="055CA8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pour</a:t>
            </a:r>
            <a:r>
              <a:rPr sz="1500" spc="-26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rendre</a:t>
            </a:r>
            <a:endParaRPr sz="1500">
              <a:solidFill>
                <a:prstClr val="black"/>
              </a:solidFill>
              <a:latin typeface="Arial MT"/>
              <a:cs typeface="Arial MT"/>
            </a:endParaRPr>
          </a:p>
          <a:p>
            <a:pPr marL="9525" defTabSz="685800"/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possible</a:t>
            </a:r>
            <a:r>
              <a:rPr sz="1500" spc="-26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les épreuves</a:t>
            </a:r>
            <a:r>
              <a:rPr sz="1500" spc="-3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des</a:t>
            </a:r>
            <a:r>
              <a:rPr sz="1500" spc="-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JOP</a:t>
            </a:r>
            <a:r>
              <a:rPr sz="1500" spc="-5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2024</a:t>
            </a:r>
            <a:endParaRPr sz="15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36861" y="4676108"/>
            <a:ext cx="4771549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384810" defTabSz="685800">
              <a:spcBef>
                <a:spcPts val="75"/>
              </a:spcBef>
            </a:pPr>
            <a:r>
              <a:rPr sz="1500" spc="-8" dirty="0">
                <a:solidFill>
                  <a:prstClr val="black"/>
                </a:solidFill>
                <a:latin typeface="Arial MT"/>
                <a:cs typeface="Arial MT"/>
              </a:rPr>
              <a:t>Avec</a:t>
            </a:r>
            <a:r>
              <a:rPr sz="1500" spc="-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des</a:t>
            </a:r>
            <a:r>
              <a:rPr sz="1500" spc="-2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aménagements</a:t>
            </a:r>
            <a:r>
              <a:rPr sz="1500" spc="-4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permettant</a:t>
            </a:r>
            <a:r>
              <a:rPr sz="1500" spc="-3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une</a:t>
            </a:r>
            <a:r>
              <a:rPr sz="1500" spc="-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b="1" dirty="0">
                <a:solidFill>
                  <a:srgbClr val="055CA8"/>
                </a:solidFill>
                <a:latin typeface="Arial"/>
                <a:cs typeface="Arial"/>
              </a:rPr>
              <a:t>baignade </a:t>
            </a:r>
            <a:r>
              <a:rPr sz="1500" b="1" spc="-405" dirty="0">
                <a:solidFill>
                  <a:srgbClr val="055CA8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055CA8"/>
                </a:solidFill>
                <a:latin typeface="Arial"/>
                <a:cs typeface="Arial"/>
              </a:rPr>
              <a:t>pérenne</a:t>
            </a:r>
            <a:r>
              <a:rPr sz="1500" b="1" spc="-11" dirty="0">
                <a:solidFill>
                  <a:srgbClr val="055CA8"/>
                </a:solidFill>
                <a:latin typeface="Arial"/>
                <a:cs typeface="Arial"/>
              </a:rPr>
              <a:t> </a:t>
            </a:r>
            <a:r>
              <a:rPr sz="1500" spc="-4" dirty="0">
                <a:solidFill>
                  <a:prstClr val="black"/>
                </a:solidFill>
                <a:latin typeface="Arial MT"/>
                <a:cs typeface="Arial MT"/>
              </a:rPr>
              <a:t>afin</a:t>
            </a:r>
            <a:r>
              <a:rPr sz="1500" spc="-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spc="-4" dirty="0">
                <a:solidFill>
                  <a:prstClr val="black"/>
                </a:solidFill>
                <a:latin typeface="Arial MT"/>
                <a:cs typeface="Arial MT"/>
              </a:rPr>
              <a:t>qu’ils</a:t>
            </a:r>
            <a:r>
              <a:rPr sz="1500" spc="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spc="-4" dirty="0">
                <a:solidFill>
                  <a:prstClr val="black"/>
                </a:solidFill>
                <a:latin typeface="Arial MT"/>
                <a:cs typeface="Arial MT"/>
              </a:rPr>
              <a:t>constituent</a:t>
            </a:r>
            <a:r>
              <a:rPr sz="1500" spc="-2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spc="-4" dirty="0">
                <a:solidFill>
                  <a:prstClr val="black"/>
                </a:solidFill>
                <a:latin typeface="Arial MT"/>
                <a:cs typeface="Arial MT"/>
              </a:rPr>
              <a:t>un</a:t>
            </a:r>
            <a:r>
              <a:rPr sz="1500" spc="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b="1" dirty="0">
                <a:solidFill>
                  <a:srgbClr val="055CA8"/>
                </a:solidFill>
                <a:latin typeface="Arial"/>
                <a:cs typeface="Arial"/>
              </a:rPr>
              <a:t>«</a:t>
            </a:r>
            <a:r>
              <a:rPr sz="1500" b="1" spc="-8" dirty="0">
                <a:solidFill>
                  <a:srgbClr val="055CA8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055CA8"/>
                </a:solidFill>
                <a:latin typeface="Arial"/>
                <a:cs typeface="Arial"/>
              </a:rPr>
              <a:t>héritage</a:t>
            </a:r>
            <a:r>
              <a:rPr sz="1500" b="1" spc="-15" dirty="0">
                <a:solidFill>
                  <a:srgbClr val="055CA8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055CA8"/>
                </a:solidFill>
                <a:latin typeface="Arial"/>
                <a:cs typeface="Arial"/>
              </a:rPr>
              <a:t>» des</a:t>
            </a:r>
            <a:r>
              <a:rPr sz="1500" b="1" spc="-11" dirty="0">
                <a:solidFill>
                  <a:srgbClr val="055CA8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055CA8"/>
                </a:solidFill>
                <a:latin typeface="Arial"/>
                <a:cs typeface="Arial"/>
              </a:rPr>
              <a:t>JOP</a:t>
            </a:r>
            <a:endParaRPr sz="150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4168" y="3227858"/>
            <a:ext cx="1640141" cy="188704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12080" y="2452878"/>
            <a:ext cx="3455289" cy="2159127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pc="-4" dirty="0">
                <a:solidFill>
                  <a:prstClr val="black"/>
                </a:solidFill>
              </a:rPr>
              <a:t>28</a:t>
            </a:r>
            <a:r>
              <a:rPr dirty="0">
                <a:solidFill>
                  <a:prstClr val="black"/>
                </a:solidFill>
              </a:rPr>
              <a:t> mai</a:t>
            </a:r>
            <a:r>
              <a:rPr spc="-1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2021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Classe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d’eau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du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SMBVB</a:t>
            </a:r>
            <a:r>
              <a:rPr spc="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Présentation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SIAAP</a:t>
            </a:r>
            <a:r>
              <a:rPr spc="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Eaux usées et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Baignade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Seine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et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en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Marne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591264" y="5686163"/>
            <a:ext cx="105251" cy="105318"/>
          </a:xfrm>
          <a:prstGeom prst="rect">
            <a:avLst/>
          </a:prstGeom>
        </p:spPr>
        <p:txBody>
          <a:bodyPr vert="horz" wrap="square" lIns="0" tIns="1429" rIns="0" bIns="0" rtlCol="0">
            <a:spAutoFit/>
          </a:bodyPr>
          <a:lstStyle/>
          <a:p>
            <a:pPr marL="28575" defTabSz="685800">
              <a:spcBef>
                <a:spcPts val="11"/>
              </a:spcBef>
            </a:pPr>
            <a:fld id="{81D60167-4931-47E6-BA6A-407CBD079E47}" type="slidenum">
              <a:rPr sz="675" spc="-4" dirty="0">
                <a:solidFill>
                  <a:prstClr val="black"/>
                </a:solidFill>
                <a:latin typeface="Arial MT"/>
                <a:cs typeface="Arial MT"/>
              </a:rPr>
              <a:pPr marL="28575" defTabSz="685800">
                <a:spcBef>
                  <a:spcPts val="11"/>
                </a:spcBef>
              </a:pPr>
              <a:t>25</a:t>
            </a:fld>
            <a:endParaRPr sz="675">
              <a:solidFill>
                <a:prstClr val="black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5896" y="1037425"/>
            <a:ext cx="3205639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dirty="0"/>
              <a:t>PÉRIMÈTRE</a:t>
            </a:r>
            <a:r>
              <a:rPr spc="-56" dirty="0"/>
              <a:t> </a:t>
            </a:r>
            <a:r>
              <a:rPr spc="-4" dirty="0"/>
              <a:t>D’ÉTUDE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666129" y="1580738"/>
            <a:ext cx="6094571" cy="3924776"/>
            <a:chOff x="2221505" y="964650"/>
            <a:chExt cx="8126095" cy="52330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21505" y="964650"/>
              <a:ext cx="8125585" cy="523268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33316" y="1301496"/>
              <a:ext cx="1836420" cy="349250"/>
            </a:xfrm>
            <a:custGeom>
              <a:avLst/>
              <a:gdLst/>
              <a:ahLst/>
              <a:cxnLst/>
              <a:rect l="l" t="t" r="r" b="b"/>
              <a:pathLst>
                <a:path w="1836420" h="349250">
                  <a:moveTo>
                    <a:pt x="1836419" y="0"/>
                  </a:moveTo>
                  <a:lnTo>
                    <a:pt x="0" y="0"/>
                  </a:lnTo>
                  <a:lnTo>
                    <a:pt x="0" y="348996"/>
                  </a:lnTo>
                  <a:lnTo>
                    <a:pt x="1836419" y="348996"/>
                  </a:lnTo>
                  <a:lnTo>
                    <a:pt x="1836419" y="0"/>
                  </a:lnTo>
                  <a:close/>
                </a:path>
              </a:pathLst>
            </a:custGeom>
            <a:solidFill>
              <a:srgbClr val="459DD0">
                <a:alpha val="10978"/>
              </a:srgbClr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4433316" y="1301496"/>
              <a:ext cx="1836420" cy="349250"/>
            </a:xfrm>
            <a:custGeom>
              <a:avLst/>
              <a:gdLst/>
              <a:ahLst/>
              <a:cxnLst/>
              <a:rect l="l" t="t" r="r" b="b"/>
              <a:pathLst>
                <a:path w="1836420" h="349250">
                  <a:moveTo>
                    <a:pt x="0" y="348996"/>
                  </a:moveTo>
                  <a:lnTo>
                    <a:pt x="1836419" y="348996"/>
                  </a:lnTo>
                  <a:lnTo>
                    <a:pt x="1836419" y="0"/>
                  </a:lnTo>
                  <a:lnTo>
                    <a:pt x="0" y="0"/>
                  </a:lnTo>
                  <a:lnTo>
                    <a:pt x="0" y="348996"/>
                  </a:lnTo>
                  <a:close/>
                </a:path>
              </a:pathLst>
            </a:custGeom>
            <a:ln w="12192">
              <a:solidFill>
                <a:srgbClr val="2F7197"/>
              </a:solidFill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4351020" y="2633472"/>
              <a:ext cx="887094" cy="414655"/>
            </a:xfrm>
            <a:custGeom>
              <a:avLst/>
              <a:gdLst/>
              <a:ahLst/>
              <a:cxnLst/>
              <a:rect l="l" t="t" r="r" b="b"/>
              <a:pathLst>
                <a:path w="887095" h="414655">
                  <a:moveTo>
                    <a:pt x="886968" y="0"/>
                  </a:moveTo>
                  <a:lnTo>
                    <a:pt x="0" y="0"/>
                  </a:lnTo>
                  <a:lnTo>
                    <a:pt x="0" y="414527"/>
                  </a:lnTo>
                  <a:lnTo>
                    <a:pt x="886968" y="414527"/>
                  </a:lnTo>
                  <a:lnTo>
                    <a:pt x="886968" y="0"/>
                  </a:lnTo>
                  <a:close/>
                </a:path>
              </a:pathLst>
            </a:custGeom>
            <a:solidFill>
              <a:srgbClr val="459DD0">
                <a:alpha val="10978"/>
              </a:srgbClr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4351020" y="2633472"/>
              <a:ext cx="887094" cy="414655"/>
            </a:xfrm>
            <a:custGeom>
              <a:avLst/>
              <a:gdLst/>
              <a:ahLst/>
              <a:cxnLst/>
              <a:rect l="l" t="t" r="r" b="b"/>
              <a:pathLst>
                <a:path w="887095" h="414655">
                  <a:moveTo>
                    <a:pt x="0" y="414527"/>
                  </a:moveTo>
                  <a:lnTo>
                    <a:pt x="886968" y="414527"/>
                  </a:lnTo>
                  <a:lnTo>
                    <a:pt x="886968" y="0"/>
                  </a:lnTo>
                  <a:lnTo>
                    <a:pt x="0" y="0"/>
                  </a:lnTo>
                  <a:lnTo>
                    <a:pt x="0" y="414527"/>
                  </a:lnTo>
                  <a:close/>
                </a:path>
              </a:pathLst>
            </a:custGeom>
            <a:ln w="12192">
              <a:solidFill>
                <a:srgbClr val="2F7197"/>
              </a:solidFill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6757416" y="2577084"/>
              <a:ext cx="2484120" cy="338455"/>
            </a:xfrm>
            <a:custGeom>
              <a:avLst/>
              <a:gdLst/>
              <a:ahLst/>
              <a:cxnLst/>
              <a:rect l="l" t="t" r="r" b="b"/>
              <a:pathLst>
                <a:path w="2484120" h="338455">
                  <a:moveTo>
                    <a:pt x="2484120" y="0"/>
                  </a:moveTo>
                  <a:lnTo>
                    <a:pt x="0" y="0"/>
                  </a:lnTo>
                  <a:lnTo>
                    <a:pt x="0" y="338327"/>
                  </a:lnTo>
                  <a:lnTo>
                    <a:pt x="2484120" y="338327"/>
                  </a:lnTo>
                  <a:lnTo>
                    <a:pt x="2484120" y="0"/>
                  </a:lnTo>
                  <a:close/>
                </a:path>
              </a:pathLst>
            </a:custGeom>
            <a:solidFill>
              <a:srgbClr val="F7C2D3">
                <a:alpha val="98823"/>
              </a:srgbClr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6757416" y="2577084"/>
              <a:ext cx="2484120" cy="338455"/>
            </a:xfrm>
            <a:custGeom>
              <a:avLst/>
              <a:gdLst/>
              <a:ahLst/>
              <a:cxnLst/>
              <a:rect l="l" t="t" r="r" b="b"/>
              <a:pathLst>
                <a:path w="2484120" h="338455">
                  <a:moveTo>
                    <a:pt x="0" y="338327"/>
                  </a:moveTo>
                  <a:lnTo>
                    <a:pt x="2484120" y="338327"/>
                  </a:lnTo>
                  <a:lnTo>
                    <a:pt x="2484120" y="0"/>
                  </a:lnTo>
                  <a:lnTo>
                    <a:pt x="0" y="0"/>
                  </a:lnTo>
                  <a:lnTo>
                    <a:pt x="0" y="338327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068062" y="2790062"/>
            <a:ext cx="1863090" cy="215924"/>
          </a:xfrm>
          <a:prstGeom prst="rect">
            <a:avLst/>
          </a:prstGeom>
        </p:spPr>
        <p:txBody>
          <a:bodyPr vert="horz" wrap="square" lIns="0" tIns="30956" rIns="0" bIns="0" rtlCol="0">
            <a:spAutoFit/>
          </a:bodyPr>
          <a:lstStyle/>
          <a:p>
            <a:pPr marL="69533" defTabSz="685800">
              <a:spcBef>
                <a:spcPts val="244"/>
              </a:spcBef>
            </a:pP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Sites</a:t>
            </a:r>
            <a:r>
              <a:rPr sz="1200" spc="-1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ville</a:t>
            </a:r>
            <a:r>
              <a:rPr sz="1200" spc="-2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200" spc="-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Paris</a:t>
            </a:r>
            <a:r>
              <a:rPr sz="120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00" spc="-8" dirty="0">
                <a:solidFill>
                  <a:prstClr val="black"/>
                </a:solidFill>
                <a:latin typeface="Arial MT"/>
                <a:cs typeface="Arial MT"/>
              </a:rPr>
              <a:t>JOP</a:t>
            </a:r>
            <a:endParaRPr sz="1200">
              <a:solidFill>
                <a:prstClr val="black"/>
              </a:solidFill>
              <a:latin typeface="Arial MT"/>
              <a:cs typeface="Arial M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928966" y="2095691"/>
            <a:ext cx="3618548" cy="3326130"/>
            <a:chOff x="5238622" y="1651254"/>
            <a:chExt cx="4824730" cy="4434840"/>
          </a:xfrm>
        </p:grpSpPr>
        <p:sp>
          <p:nvSpPr>
            <p:cNvPr id="13" name="object 13"/>
            <p:cNvSpPr/>
            <p:nvPr/>
          </p:nvSpPr>
          <p:spPr>
            <a:xfrm>
              <a:off x="5238623" y="1651253"/>
              <a:ext cx="1534795" cy="1274445"/>
            </a:xfrm>
            <a:custGeom>
              <a:avLst/>
              <a:gdLst/>
              <a:ahLst/>
              <a:cxnLst/>
              <a:rect l="l" t="t" r="r" b="b"/>
              <a:pathLst>
                <a:path w="1534795" h="1274445">
                  <a:moveTo>
                    <a:pt x="1521968" y="1111758"/>
                  </a:moveTo>
                  <a:lnTo>
                    <a:pt x="1519555" y="1079754"/>
                  </a:lnTo>
                  <a:lnTo>
                    <a:pt x="89535" y="1189405"/>
                  </a:lnTo>
                  <a:lnTo>
                    <a:pt x="132207" y="1159891"/>
                  </a:lnTo>
                  <a:lnTo>
                    <a:pt x="126009" y="1131023"/>
                  </a:lnTo>
                  <a:lnTo>
                    <a:pt x="119875" y="1131087"/>
                  </a:lnTo>
                  <a:lnTo>
                    <a:pt x="114046" y="1133602"/>
                  </a:lnTo>
                  <a:lnTo>
                    <a:pt x="0" y="1212342"/>
                  </a:lnTo>
                  <a:lnTo>
                    <a:pt x="124714" y="1272794"/>
                  </a:lnTo>
                  <a:lnTo>
                    <a:pt x="130886" y="1274432"/>
                  </a:lnTo>
                  <a:lnTo>
                    <a:pt x="136969" y="1273594"/>
                  </a:lnTo>
                  <a:lnTo>
                    <a:pt x="142278" y="1270520"/>
                  </a:lnTo>
                  <a:lnTo>
                    <a:pt x="146177" y="1265428"/>
                  </a:lnTo>
                  <a:lnTo>
                    <a:pt x="147726" y="1259255"/>
                  </a:lnTo>
                  <a:lnTo>
                    <a:pt x="146850" y="1253197"/>
                  </a:lnTo>
                  <a:lnTo>
                    <a:pt x="101257" y="1225931"/>
                  </a:lnTo>
                  <a:lnTo>
                    <a:pt x="32893" y="1225931"/>
                  </a:lnTo>
                  <a:lnTo>
                    <a:pt x="69329" y="1223137"/>
                  </a:lnTo>
                  <a:lnTo>
                    <a:pt x="91935" y="1221409"/>
                  </a:lnTo>
                  <a:lnTo>
                    <a:pt x="1521968" y="1111758"/>
                  </a:lnTo>
                  <a:close/>
                </a:path>
                <a:path w="1534795" h="1274445">
                  <a:moveTo>
                    <a:pt x="1534795" y="967867"/>
                  </a:moveTo>
                  <a:lnTo>
                    <a:pt x="808494" y="60921"/>
                  </a:lnTo>
                  <a:lnTo>
                    <a:pt x="856996" y="79629"/>
                  </a:lnTo>
                  <a:lnTo>
                    <a:pt x="863257" y="80683"/>
                  </a:lnTo>
                  <a:lnTo>
                    <a:pt x="869251" y="79286"/>
                  </a:lnTo>
                  <a:lnTo>
                    <a:pt x="874280" y="75742"/>
                  </a:lnTo>
                  <a:lnTo>
                    <a:pt x="877697" y="70358"/>
                  </a:lnTo>
                  <a:lnTo>
                    <a:pt x="878763" y="64173"/>
                  </a:lnTo>
                  <a:lnTo>
                    <a:pt x="877404" y="58216"/>
                  </a:lnTo>
                  <a:lnTo>
                    <a:pt x="873899" y="53200"/>
                  </a:lnTo>
                  <a:lnTo>
                    <a:pt x="868553" y="49784"/>
                  </a:lnTo>
                  <a:lnTo>
                    <a:pt x="777519" y="14732"/>
                  </a:lnTo>
                  <a:lnTo>
                    <a:pt x="739267" y="0"/>
                  </a:lnTo>
                  <a:lnTo>
                    <a:pt x="759587" y="137033"/>
                  </a:lnTo>
                  <a:lnTo>
                    <a:pt x="760857" y="145796"/>
                  </a:lnTo>
                  <a:lnTo>
                    <a:pt x="768985" y="151765"/>
                  </a:lnTo>
                  <a:lnTo>
                    <a:pt x="786511" y="149225"/>
                  </a:lnTo>
                  <a:lnTo>
                    <a:pt x="792480" y="141097"/>
                  </a:lnTo>
                  <a:lnTo>
                    <a:pt x="791210" y="132334"/>
                  </a:lnTo>
                  <a:lnTo>
                    <a:pt x="783590" y="80848"/>
                  </a:lnTo>
                  <a:lnTo>
                    <a:pt x="1509776" y="987933"/>
                  </a:lnTo>
                  <a:lnTo>
                    <a:pt x="1534795" y="967867"/>
                  </a:lnTo>
                  <a:close/>
                </a:path>
              </a:pathLst>
            </a:custGeom>
            <a:solidFill>
              <a:srgbClr val="F3A3BD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7650479" y="5497068"/>
              <a:ext cx="2407920" cy="584200"/>
            </a:xfrm>
            <a:custGeom>
              <a:avLst/>
              <a:gdLst/>
              <a:ahLst/>
              <a:cxnLst/>
              <a:rect l="l" t="t" r="r" b="b"/>
              <a:pathLst>
                <a:path w="2407920" h="584200">
                  <a:moveTo>
                    <a:pt x="2407920" y="0"/>
                  </a:moveTo>
                  <a:lnTo>
                    <a:pt x="0" y="0"/>
                  </a:lnTo>
                  <a:lnTo>
                    <a:pt x="0" y="583691"/>
                  </a:lnTo>
                  <a:lnTo>
                    <a:pt x="2407920" y="583691"/>
                  </a:lnTo>
                  <a:lnTo>
                    <a:pt x="2407920" y="0"/>
                  </a:lnTo>
                  <a:close/>
                </a:path>
              </a:pathLst>
            </a:custGeom>
            <a:solidFill>
              <a:srgbClr val="FFFF99">
                <a:alpha val="98823"/>
              </a:srgbClr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7650479" y="5497068"/>
              <a:ext cx="2407920" cy="584200"/>
            </a:xfrm>
            <a:custGeom>
              <a:avLst/>
              <a:gdLst/>
              <a:ahLst/>
              <a:cxnLst/>
              <a:rect l="l" t="t" r="r" b="b"/>
              <a:pathLst>
                <a:path w="2407920" h="584200">
                  <a:moveTo>
                    <a:pt x="0" y="583691"/>
                  </a:moveTo>
                  <a:lnTo>
                    <a:pt x="2407920" y="583691"/>
                  </a:lnTo>
                  <a:lnTo>
                    <a:pt x="2407920" y="0"/>
                  </a:lnTo>
                  <a:lnTo>
                    <a:pt x="0" y="0"/>
                  </a:lnTo>
                  <a:lnTo>
                    <a:pt x="0" y="583691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737860" y="4980050"/>
            <a:ext cx="1805940" cy="400590"/>
          </a:xfrm>
          <a:prstGeom prst="rect">
            <a:avLst/>
          </a:prstGeom>
        </p:spPr>
        <p:txBody>
          <a:bodyPr vert="horz" wrap="square" lIns="0" tIns="30956" rIns="0" bIns="0" rtlCol="0">
            <a:spAutoFit/>
          </a:bodyPr>
          <a:lstStyle/>
          <a:p>
            <a:pPr marL="272891" marR="110014" indent="-158115" defTabSz="685800">
              <a:spcBef>
                <a:spcPts val="244"/>
              </a:spcBef>
            </a:pP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Sites pressentis par les </a:t>
            </a:r>
            <a:r>
              <a:rPr sz="1200" spc="-32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élus</a:t>
            </a:r>
            <a:r>
              <a:rPr sz="1200" spc="-1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pour la</a:t>
            </a:r>
            <a:r>
              <a:rPr sz="1200" spc="-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Marne</a:t>
            </a:r>
            <a:endParaRPr sz="1200">
              <a:solidFill>
                <a:prstClr val="black"/>
              </a:solidFill>
              <a:latin typeface="Arial MT"/>
              <a:cs typeface="Arial M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999107" y="4317110"/>
            <a:ext cx="4596289" cy="668655"/>
            <a:chOff x="2665476" y="4613147"/>
            <a:chExt cx="6128385" cy="891540"/>
          </a:xfrm>
        </p:grpSpPr>
        <p:sp>
          <p:nvSpPr>
            <p:cNvPr id="18" name="object 18"/>
            <p:cNvSpPr/>
            <p:nvPr/>
          </p:nvSpPr>
          <p:spPr>
            <a:xfrm>
              <a:off x="8480044" y="4907914"/>
              <a:ext cx="313690" cy="596900"/>
            </a:xfrm>
            <a:custGeom>
              <a:avLst/>
              <a:gdLst/>
              <a:ahLst/>
              <a:cxnLst/>
              <a:rect l="l" t="t" r="r" b="b"/>
              <a:pathLst>
                <a:path w="313690" h="596900">
                  <a:moveTo>
                    <a:pt x="38759" y="57102"/>
                  </a:moveTo>
                  <a:lnTo>
                    <a:pt x="36435" y="88807"/>
                  </a:lnTo>
                  <a:lnTo>
                    <a:pt x="284606" y="596646"/>
                  </a:lnTo>
                  <a:lnTo>
                    <a:pt x="313308" y="582676"/>
                  </a:lnTo>
                  <a:lnTo>
                    <a:pt x="65216" y="74764"/>
                  </a:lnTo>
                  <a:lnTo>
                    <a:pt x="38759" y="57102"/>
                  </a:lnTo>
                  <a:close/>
                </a:path>
                <a:path w="313690" h="596900">
                  <a:moveTo>
                    <a:pt x="10922" y="0"/>
                  </a:moveTo>
                  <a:lnTo>
                    <a:pt x="634" y="138303"/>
                  </a:lnTo>
                  <a:lnTo>
                    <a:pt x="0" y="147066"/>
                  </a:lnTo>
                  <a:lnTo>
                    <a:pt x="6603" y="154812"/>
                  </a:lnTo>
                  <a:lnTo>
                    <a:pt x="24256" y="156083"/>
                  </a:lnTo>
                  <a:lnTo>
                    <a:pt x="32003" y="149479"/>
                  </a:lnTo>
                  <a:lnTo>
                    <a:pt x="32638" y="140589"/>
                  </a:lnTo>
                  <a:lnTo>
                    <a:pt x="36435" y="88807"/>
                  </a:lnTo>
                  <a:lnTo>
                    <a:pt x="10413" y="35560"/>
                  </a:lnTo>
                  <a:lnTo>
                    <a:pt x="39242" y="21590"/>
                  </a:lnTo>
                  <a:lnTo>
                    <a:pt x="43271" y="21590"/>
                  </a:lnTo>
                  <a:lnTo>
                    <a:pt x="10922" y="0"/>
                  </a:lnTo>
                  <a:close/>
                </a:path>
                <a:path w="313690" h="596900">
                  <a:moveTo>
                    <a:pt x="43271" y="21590"/>
                  </a:moveTo>
                  <a:lnTo>
                    <a:pt x="39242" y="21590"/>
                  </a:lnTo>
                  <a:lnTo>
                    <a:pt x="65216" y="74764"/>
                  </a:lnTo>
                  <a:lnTo>
                    <a:pt x="108457" y="103632"/>
                  </a:lnTo>
                  <a:lnTo>
                    <a:pt x="114339" y="106009"/>
                  </a:lnTo>
                  <a:lnTo>
                    <a:pt x="120459" y="105981"/>
                  </a:lnTo>
                  <a:lnTo>
                    <a:pt x="126103" y="103667"/>
                  </a:lnTo>
                  <a:lnTo>
                    <a:pt x="130555" y="99187"/>
                  </a:lnTo>
                  <a:lnTo>
                    <a:pt x="132988" y="93303"/>
                  </a:lnTo>
                  <a:lnTo>
                    <a:pt x="132969" y="87169"/>
                  </a:lnTo>
                  <a:lnTo>
                    <a:pt x="130663" y="81488"/>
                  </a:lnTo>
                  <a:lnTo>
                    <a:pt x="126237" y="76962"/>
                  </a:lnTo>
                  <a:lnTo>
                    <a:pt x="43271" y="21590"/>
                  </a:lnTo>
                  <a:close/>
                </a:path>
                <a:path w="313690" h="596900">
                  <a:moveTo>
                    <a:pt x="39242" y="21590"/>
                  </a:moveTo>
                  <a:lnTo>
                    <a:pt x="10413" y="35560"/>
                  </a:lnTo>
                  <a:lnTo>
                    <a:pt x="36435" y="88807"/>
                  </a:lnTo>
                  <a:lnTo>
                    <a:pt x="38759" y="57102"/>
                  </a:lnTo>
                  <a:lnTo>
                    <a:pt x="16001" y="41910"/>
                  </a:lnTo>
                  <a:lnTo>
                    <a:pt x="40766" y="29718"/>
                  </a:lnTo>
                  <a:lnTo>
                    <a:pt x="43213" y="29718"/>
                  </a:lnTo>
                  <a:lnTo>
                    <a:pt x="39242" y="21590"/>
                  </a:lnTo>
                  <a:close/>
                </a:path>
                <a:path w="313690" h="596900">
                  <a:moveTo>
                    <a:pt x="43213" y="29718"/>
                  </a:moveTo>
                  <a:lnTo>
                    <a:pt x="40766" y="29718"/>
                  </a:lnTo>
                  <a:lnTo>
                    <a:pt x="38759" y="57102"/>
                  </a:lnTo>
                  <a:lnTo>
                    <a:pt x="65216" y="74764"/>
                  </a:lnTo>
                  <a:lnTo>
                    <a:pt x="43213" y="29718"/>
                  </a:lnTo>
                  <a:close/>
                </a:path>
                <a:path w="313690" h="596900">
                  <a:moveTo>
                    <a:pt x="40766" y="29718"/>
                  </a:moveTo>
                  <a:lnTo>
                    <a:pt x="16001" y="41910"/>
                  </a:lnTo>
                  <a:lnTo>
                    <a:pt x="38759" y="57102"/>
                  </a:lnTo>
                  <a:lnTo>
                    <a:pt x="40766" y="29718"/>
                  </a:lnTo>
                  <a:close/>
                </a:path>
              </a:pathLst>
            </a:custGeom>
            <a:solidFill>
              <a:srgbClr val="FFFF4A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670048" y="4617719"/>
              <a:ext cx="2124710" cy="584200"/>
            </a:xfrm>
            <a:custGeom>
              <a:avLst/>
              <a:gdLst/>
              <a:ahLst/>
              <a:cxnLst/>
              <a:rect l="l" t="t" r="r" b="b"/>
              <a:pathLst>
                <a:path w="2124710" h="584200">
                  <a:moveTo>
                    <a:pt x="2124455" y="0"/>
                  </a:moveTo>
                  <a:lnTo>
                    <a:pt x="0" y="0"/>
                  </a:lnTo>
                  <a:lnTo>
                    <a:pt x="0" y="583691"/>
                  </a:lnTo>
                  <a:lnTo>
                    <a:pt x="2124455" y="583691"/>
                  </a:lnTo>
                  <a:lnTo>
                    <a:pt x="2124455" y="0"/>
                  </a:lnTo>
                  <a:close/>
                </a:path>
              </a:pathLst>
            </a:custGeom>
            <a:solidFill>
              <a:srgbClr val="2A78A6">
                <a:alpha val="98823"/>
              </a:srgbClr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2670048" y="4617719"/>
              <a:ext cx="2124710" cy="584200"/>
            </a:xfrm>
            <a:custGeom>
              <a:avLst/>
              <a:gdLst/>
              <a:ahLst/>
              <a:cxnLst/>
              <a:rect l="l" t="t" r="r" b="b"/>
              <a:pathLst>
                <a:path w="2124710" h="584200">
                  <a:moveTo>
                    <a:pt x="0" y="583691"/>
                  </a:moveTo>
                  <a:lnTo>
                    <a:pt x="2124455" y="583691"/>
                  </a:lnTo>
                  <a:lnTo>
                    <a:pt x="2124455" y="0"/>
                  </a:lnTo>
                  <a:lnTo>
                    <a:pt x="0" y="0"/>
                  </a:lnTo>
                  <a:lnTo>
                    <a:pt x="0" y="583691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2002536" y="4320540"/>
            <a:ext cx="1593533" cy="400590"/>
          </a:xfrm>
          <a:prstGeom prst="rect">
            <a:avLst/>
          </a:prstGeom>
        </p:spPr>
        <p:txBody>
          <a:bodyPr vert="horz" wrap="square" lIns="0" tIns="30956" rIns="0" bIns="0" rtlCol="0">
            <a:spAutoFit/>
          </a:bodyPr>
          <a:lstStyle/>
          <a:p>
            <a:pPr marL="418624" marR="98108" indent="-318135" defTabSz="685800">
              <a:spcBef>
                <a:spcPts val="244"/>
              </a:spcBef>
            </a:pPr>
            <a:r>
              <a:rPr sz="1200" spc="-4" dirty="0">
                <a:solidFill>
                  <a:srgbClr val="FFFFFF"/>
                </a:solidFill>
                <a:latin typeface="Arial MT"/>
                <a:cs typeface="Arial MT"/>
              </a:rPr>
              <a:t>Sites bleus identifiés </a:t>
            </a:r>
            <a:r>
              <a:rPr sz="1200" spc="-32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8" dirty="0">
                <a:solidFill>
                  <a:srgbClr val="FFFFFF"/>
                </a:solidFill>
                <a:latin typeface="Arial MT"/>
                <a:cs typeface="Arial MT"/>
              </a:rPr>
              <a:t>par</a:t>
            </a:r>
            <a:r>
              <a:rPr sz="1200" spc="-4" dirty="0">
                <a:solidFill>
                  <a:srgbClr val="FFFFFF"/>
                </a:solidFill>
                <a:latin typeface="Arial MT"/>
                <a:cs typeface="Arial MT"/>
              </a:rPr>
              <a:t> l’APUR</a:t>
            </a:r>
            <a:endParaRPr sz="12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pc="-4" dirty="0">
                <a:solidFill>
                  <a:prstClr val="black"/>
                </a:solidFill>
              </a:rPr>
              <a:t>28</a:t>
            </a:r>
            <a:r>
              <a:rPr dirty="0">
                <a:solidFill>
                  <a:prstClr val="black"/>
                </a:solidFill>
              </a:rPr>
              <a:t> mai</a:t>
            </a:r>
            <a:r>
              <a:rPr spc="-1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2021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Classe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d’eau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du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SMBVB</a:t>
            </a:r>
            <a:r>
              <a:rPr spc="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Présentation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SIAAP</a:t>
            </a:r>
            <a:r>
              <a:rPr spc="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Eaux usées et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Baignade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Seine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et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en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Marne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8591264" y="5686163"/>
            <a:ext cx="105251" cy="105318"/>
          </a:xfrm>
          <a:prstGeom prst="rect">
            <a:avLst/>
          </a:prstGeom>
        </p:spPr>
        <p:txBody>
          <a:bodyPr vert="horz" wrap="square" lIns="0" tIns="1429" rIns="0" bIns="0" rtlCol="0">
            <a:spAutoFit/>
          </a:bodyPr>
          <a:lstStyle/>
          <a:p>
            <a:pPr marL="28575" defTabSz="685800">
              <a:spcBef>
                <a:spcPts val="11"/>
              </a:spcBef>
            </a:pPr>
            <a:fld id="{81D60167-4931-47E6-BA6A-407CBD079E47}" type="slidenum">
              <a:rPr sz="675" spc="-4" dirty="0">
                <a:solidFill>
                  <a:prstClr val="black"/>
                </a:solidFill>
                <a:latin typeface="Arial MT"/>
                <a:cs typeface="Arial MT"/>
              </a:rPr>
              <a:pPr marL="28575" defTabSz="685800">
                <a:spcBef>
                  <a:spcPts val="11"/>
                </a:spcBef>
              </a:pPr>
              <a:t>26</a:t>
            </a:fld>
            <a:endParaRPr sz="675">
              <a:solidFill>
                <a:prstClr val="black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4423" y="1013709"/>
            <a:ext cx="5589155" cy="771846"/>
          </a:xfrm>
          <a:prstGeom prst="rect">
            <a:avLst/>
          </a:prstGeom>
        </p:spPr>
        <p:txBody>
          <a:bodyPr vert="horz" wrap="square" lIns="0" tIns="40481" rIns="0" bIns="0" rtlCol="0">
            <a:spAutoFit/>
          </a:bodyPr>
          <a:lstStyle/>
          <a:p>
            <a:pPr marL="1560195" marR="3810" indent="-1367314">
              <a:lnSpc>
                <a:spcPts val="1943"/>
              </a:lnSpc>
              <a:spcBef>
                <a:spcPts val="319"/>
              </a:spcBef>
            </a:pPr>
            <a:r>
              <a:rPr sz="1800" spc="-4" dirty="0"/>
              <a:t>LES INVESTISSEMENTS</a:t>
            </a:r>
            <a:r>
              <a:rPr sz="1800" spc="-83" dirty="0"/>
              <a:t> </a:t>
            </a:r>
            <a:r>
              <a:rPr sz="1800" spc="-4" dirty="0"/>
              <a:t>AU</a:t>
            </a:r>
            <a:r>
              <a:rPr sz="1800" dirty="0"/>
              <a:t> </a:t>
            </a:r>
            <a:r>
              <a:rPr sz="1800" spc="-4" dirty="0"/>
              <a:t>COURS</a:t>
            </a:r>
            <a:r>
              <a:rPr sz="1800" spc="8" dirty="0"/>
              <a:t> </a:t>
            </a:r>
            <a:r>
              <a:rPr sz="1800" spc="-4" dirty="0"/>
              <a:t>DES</a:t>
            </a:r>
            <a:r>
              <a:rPr sz="1800" spc="8" dirty="0"/>
              <a:t> </a:t>
            </a:r>
            <a:r>
              <a:rPr sz="1800" spc="-4" dirty="0"/>
              <a:t>DERNIÈRES</a:t>
            </a:r>
            <a:r>
              <a:rPr sz="1800" spc="23" dirty="0"/>
              <a:t> </a:t>
            </a:r>
            <a:r>
              <a:rPr sz="1800" spc="-4" dirty="0"/>
              <a:t>DÉCENNIES </a:t>
            </a:r>
            <a:r>
              <a:rPr sz="1800" spc="-488" dirty="0"/>
              <a:t> </a:t>
            </a:r>
            <a:r>
              <a:rPr sz="1800" spc="-4" dirty="0"/>
              <a:t>RENDENT</a:t>
            </a:r>
            <a:r>
              <a:rPr sz="1800" spc="-11" dirty="0"/>
              <a:t> </a:t>
            </a:r>
            <a:r>
              <a:rPr sz="1800" spc="-4" dirty="0"/>
              <a:t>LA</a:t>
            </a:r>
            <a:r>
              <a:rPr sz="1800" spc="-105" dirty="0"/>
              <a:t> </a:t>
            </a:r>
            <a:r>
              <a:rPr sz="1800" spc="-4" dirty="0"/>
              <a:t>BAIGNADE</a:t>
            </a:r>
            <a:r>
              <a:rPr sz="1800" spc="8" dirty="0"/>
              <a:t> </a:t>
            </a:r>
            <a:r>
              <a:rPr sz="1800" spc="-4" dirty="0"/>
              <a:t>ENVISAGEABLE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2075308" y="5613121"/>
            <a:ext cx="1013936" cy="12455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defTabSz="685800">
              <a:spcBef>
                <a:spcPts val="71"/>
              </a:spcBef>
            </a:pPr>
            <a:r>
              <a:rPr sz="750" spc="-4" dirty="0">
                <a:solidFill>
                  <a:prstClr val="black"/>
                </a:solidFill>
                <a:latin typeface="Arial MT"/>
                <a:cs typeface="Arial MT"/>
              </a:rPr>
              <a:t>28</a:t>
            </a:r>
            <a:r>
              <a:rPr sz="750" spc="-1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prstClr val="black"/>
                </a:solidFill>
                <a:latin typeface="Arial MT"/>
                <a:cs typeface="Arial MT"/>
              </a:rPr>
              <a:t>mai</a:t>
            </a:r>
            <a:r>
              <a:rPr sz="750" spc="-26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750" spc="-4" dirty="0">
                <a:solidFill>
                  <a:prstClr val="black"/>
                </a:solidFill>
                <a:latin typeface="Arial MT"/>
                <a:cs typeface="Arial MT"/>
              </a:rPr>
              <a:t>2021</a:t>
            </a:r>
            <a:r>
              <a:rPr sz="750" spc="-2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750" spc="-4" dirty="0">
                <a:solidFill>
                  <a:prstClr val="black"/>
                </a:solidFill>
                <a:latin typeface="Arial MT"/>
                <a:cs typeface="Arial MT"/>
              </a:rPr>
              <a:t>–</a:t>
            </a:r>
            <a:r>
              <a:rPr sz="750" spc="-1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750" spc="-4" dirty="0">
                <a:solidFill>
                  <a:prstClr val="black"/>
                </a:solidFill>
                <a:latin typeface="Arial MT"/>
                <a:cs typeface="Arial MT"/>
              </a:rPr>
              <a:t>Classe</a:t>
            </a:r>
            <a:r>
              <a:rPr sz="750" spc="-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750" spc="-4" dirty="0">
                <a:solidFill>
                  <a:prstClr val="black"/>
                </a:solidFill>
                <a:latin typeface="Arial MT"/>
                <a:cs typeface="Arial MT"/>
              </a:rPr>
              <a:t>d</a:t>
            </a:r>
            <a:endParaRPr sz="75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9065" y="5631632"/>
            <a:ext cx="558879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>
              <a:lnSpc>
                <a:spcPts val="825"/>
              </a:lnSpc>
              <a:tabLst>
                <a:tab pos="5540693" algn="l"/>
              </a:tabLst>
            </a:pPr>
            <a:r>
              <a:rPr sz="750" spc="-11" dirty="0">
                <a:solidFill>
                  <a:prstClr val="black"/>
                </a:solidFill>
                <a:latin typeface="Arial MT"/>
                <a:cs typeface="Arial MT"/>
              </a:rPr>
              <a:t>’</a:t>
            </a:r>
            <a:r>
              <a:rPr sz="750" spc="-8" dirty="0">
                <a:solidFill>
                  <a:prstClr val="black"/>
                </a:solidFill>
                <a:latin typeface="Arial MT"/>
                <a:cs typeface="Arial MT"/>
              </a:rPr>
              <a:t>ea</a:t>
            </a:r>
            <a:r>
              <a:rPr sz="750" spc="-4" dirty="0">
                <a:solidFill>
                  <a:prstClr val="black"/>
                </a:solidFill>
                <a:latin typeface="Arial MT"/>
                <a:cs typeface="Arial MT"/>
              </a:rPr>
              <a:t>u </a:t>
            </a:r>
            <a:r>
              <a:rPr sz="750" spc="-8" dirty="0">
                <a:solidFill>
                  <a:prstClr val="black"/>
                </a:solidFill>
                <a:latin typeface="Arial MT"/>
                <a:cs typeface="Arial MT"/>
              </a:rPr>
              <a:t>d</a:t>
            </a:r>
            <a:r>
              <a:rPr sz="750" spc="-4" dirty="0">
                <a:solidFill>
                  <a:prstClr val="black"/>
                </a:solidFill>
                <a:latin typeface="Arial MT"/>
                <a:cs typeface="Arial MT"/>
              </a:rPr>
              <a:t>u </a:t>
            </a:r>
            <a:r>
              <a:rPr sz="750" spc="-11" dirty="0">
                <a:solidFill>
                  <a:prstClr val="black"/>
                </a:solidFill>
                <a:latin typeface="Arial MT"/>
                <a:cs typeface="Arial MT"/>
              </a:rPr>
              <a:t>S</a:t>
            </a:r>
            <a:r>
              <a:rPr sz="750" spc="-4" dirty="0">
                <a:solidFill>
                  <a:prstClr val="black"/>
                </a:solidFill>
                <a:latin typeface="Arial MT"/>
                <a:cs typeface="Arial MT"/>
              </a:rPr>
              <a:t>M</a:t>
            </a:r>
            <a:r>
              <a:rPr sz="750" spc="-11" dirty="0">
                <a:solidFill>
                  <a:prstClr val="black"/>
                </a:solidFill>
                <a:latin typeface="Arial MT"/>
                <a:cs typeface="Arial MT"/>
              </a:rPr>
              <a:t>B</a:t>
            </a:r>
            <a:r>
              <a:rPr sz="750" spc="-8" dirty="0">
                <a:solidFill>
                  <a:prstClr val="black"/>
                </a:solidFill>
                <a:latin typeface="Arial MT"/>
                <a:cs typeface="Arial MT"/>
              </a:rPr>
              <a:t>V</a:t>
            </a:r>
            <a:r>
              <a:rPr sz="750" spc="-4" dirty="0">
                <a:solidFill>
                  <a:prstClr val="black"/>
                </a:solidFill>
                <a:latin typeface="Arial MT"/>
                <a:cs typeface="Arial MT"/>
              </a:rPr>
              <a:t>B</a:t>
            </a:r>
            <a:r>
              <a:rPr sz="750" spc="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750" spc="-4" dirty="0">
                <a:solidFill>
                  <a:prstClr val="black"/>
                </a:solidFill>
                <a:latin typeface="Arial MT"/>
                <a:cs typeface="Arial MT"/>
              </a:rPr>
              <a:t>– </a:t>
            </a:r>
            <a:r>
              <a:rPr sz="750" spc="-8" dirty="0">
                <a:solidFill>
                  <a:prstClr val="black"/>
                </a:solidFill>
                <a:latin typeface="Arial MT"/>
                <a:cs typeface="Arial MT"/>
              </a:rPr>
              <a:t>P</a:t>
            </a:r>
            <a:r>
              <a:rPr sz="750" spc="-4" dirty="0">
                <a:solidFill>
                  <a:prstClr val="black"/>
                </a:solidFill>
                <a:latin typeface="Arial MT"/>
                <a:cs typeface="Arial MT"/>
              </a:rPr>
              <a:t>rése</a:t>
            </a:r>
            <a:r>
              <a:rPr sz="750" spc="-8" dirty="0">
                <a:solidFill>
                  <a:prstClr val="black"/>
                </a:solidFill>
                <a:latin typeface="Arial MT"/>
                <a:cs typeface="Arial MT"/>
              </a:rPr>
              <a:t>n</a:t>
            </a:r>
            <a:r>
              <a:rPr sz="750" spc="-4" dirty="0">
                <a:solidFill>
                  <a:prstClr val="black"/>
                </a:solidFill>
                <a:latin typeface="Arial MT"/>
                <a:cs typeface="Arial MT"/>
              </a:rPr>
              <a:t>ta</a:t>
            </a:r>
            <a:r>
              <a:rPr sz="750" spc="-8" dirty="0">
                <a:solidFill>
                  <a:prstClr val="black"/>
                </a:solidFill>
                <a:latin typeface="Arial MT"/>
                <a:cs typeface="Arial MT"/>
              </a:rPr>
              <a:t>ti</a:t>
            </a:r>
            <a:r>
              <a:rPr sz="750" spc="-4" dirty="0">
                <a:solidFill>
                  <a:prstClr val="black"/>
                </a:solidFill>
                <a:latin typeface="Arial MT"/>
                <a:cs typeface="Arial MT"/>
              </a:rPr>
              <a:t>on</a:t>
            </a:r>
            <a:r>
              <a:rPr sz="750" spc="-1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750" spc="-8" dirty="0">
                <a:solidFill>
                  <a:prstClr val="black"/>
                </a:solidFill>
                <a:latin typeface="Arial MT"/>
                <a:cs typeface="Arial MT"/>
              </a:rPr>
              <a:t>S</a:t>
            </a:r>
            <a:r>
              <a:rPr sz="750" spc="-4" dirty="0">
                <a:solidFill>
                  <a:prstClr val="black"/>
                </a:solidFill>
                <a:latin typeface="Arial MT"/>
                <a:cs typeface="Arial MT"/>
              </a:rPr>
              <a:t>I</a:t>
            </a:r>
            <a:r>
              <a:rPr sz="750" spc="-8" dirty="0">
                <a:solidFill>
                  <a:prstClr val="black"/>
                </a:solidFill>
                <a:latin typeface="Arial MT"/>
                <a:cs typeface="Arial MT"/>
              </a:rPr>
              <a:t>AA</a:t>
            </a:r>
            <a:r>
              <a:rPr sz="750" spc="-4" dirty="0">
                <a:solidFill>
                  <a:prstClr val="black"/>
                </a:solidFill>
                <a:latin typeface="Arial MT"/>
                <a:cs typeface="Arial MT"/>
              </a:rPr>
              <a:t>P</a:t>
            </a:r>
            <a:r>
              <a:rPr sz="750" spc="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750" spc="-4" dirty="0">
                <a:solidFill>
                  <a:prstClr val="black"/>
                </a:solidFill>
                <a:latin typeface="Arial MT"/>
                <a:cs typeface="Arial MT"/>
              </a:rPr>
              <a:t>– </a:t>
            </a:r>
            <a:r>
              <a:rPr sz="750" spc="-8" dirty="0">
                <a:solidFill>
                  <a:prstClr val="black"/>
                </a:solidFill>
                <a:latin typeface="Arial MT"/>
                <a:cs typeface="Arial MT"/>
              </a:rPr>
              <a:t>E</a:t>
            </a:r>
            <a:r>
              <a:rPr sz="750" spc="-4" dirty="0">
                <a:solidFill>
                  <a:prstClr val="black"/>
                </a:solidFill>
                <a:latin typeface="Arial MT"/>
                <a:cs typeface="Arial MT"/>
              </a:rPr>
              <a:t>a</a:t>
            </a:r>
            <a:r>
              <a:rPr sz="750" spc="-8" dirty="0">
                <a:solidFill>
                  <a:prstClr val="black"/>
                </a:solidFill>
                <a:latin typeface="Arial MT"/>
                <a:cs typeface="Arial MT"/>
              </a:rPr>
              <a:t>u</a:t>
            </a:r>
            <a:r>
              <a:rPr sz="750" spc="-4" dirty="0">
                <a:solidFill>
                  <a:prstClr val="black"/>
                </a:solidFill>
                <a:latin typeface="Arial MT"/>
                <a:cs typeface="Arial MT"/>
              </a:rPr>
              <a:t>x</a:t>
            </a:r>
            <a:r>
              <a:rPr sz="750" spc="-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750" spc="-4" dirty="0">
                <a:solidFill>
                  <a:prstClr val="black"/>
                </a:solidFill>
                <a:latin typeface="Arial MT"/>
                <a:cs typeface="Arial MT"/>
              </a:rPr>
              <a:t>usé</a:t>
            </a:r>
            <a:r>
              <a:rPr sz="750" spc="-8" dirty="0">
                <a:solidFill>
                  <a:prstClr val="black"/>
                </a:solidFill>
                <a:latin typeface="Arial MT"/>
                <a:cs typeface="Arial MT"/>
              </a:rPr>
              <a:t>e</a:t>
            </a:r>
            <a:r>
              <a:rPr sz="750" spc="-4" dirty="0">
                <a:solidFill>
                  <a:prstClr val="black"/>
                </a:solidFill>
                <a:latin typeface="Arial MT"/>
                <a:cs typeface="Arial MT"/>
              </a:rPr>
              <a:t>s</a:t>
            </a:r>
            <a:r>
              <a:rPr sz="750" spc="-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750" spc="-4" dirty="0">
                <a:solidFill>
                  <a:prstClr val="black"/>
                </a:solidFill>
                <a:latin typeface="Arial MT"/>
                <a:cs typeface="Arial MT"/>
              </a:rPr>
              <a:t>et </a:t>
            </a:r>
            <a:r>
              <a:rPr sz="750" spc="-8" dirty="0">
                <a:solidFill>
                  <a:prstClr val="black"/>
                </a:solidFill>
                <a:latin typeface="Arial MT"/>
                <a:cs typeface="Arial MT"/>
              </a:rPr>
              <a:t>B</a:t>
            </a:r>
            <a:r>
              <a:rPr sz="750" spc="-4" dirty="0">
                <a:solidFill>
                  <a:prstClr val="black"/>
                </a:solidFill>
                <a:latin typeface="Arial MT"/>
                <a:cs typeface="Arial MT"/>
              </a:rPr>
              <a:t>a</a:t>
            </a:r>
            <a:r>
              <a:rPr sz="750" spc="-11" dirty="0">
                <a:solidFill>
                  <a:prstClr val="black"/>
                </a:solidFill>
                <a:latin typeface="Arial MT"/>
                <a:cs typeface="Arial MT"/>
              </a:rPr>
              <a:t>i</a:t>
            </a:r>
            <a:r>
              <a:rPr sz="750" spc="-4" dirty="0">
                <a:solidFill>
                  <a:prstClr val="black"/>
                </a:solidFill>
                <a:latin typeface="Arial MT"/>
                <a:cs typeface="Arial MT"/>
              </a:rPr>
              <a:t>g</a:t>
            </a:r>
            <a:r>
              <a:rPr sz="750" spc="-8" dirty="0">
                <a:solidFill>
                  <a:prstClr val="black"/>
                </a:solidFill>
                <a:latin typeface="Arial MT"/>
                <a:cs typeface="Arial MT"/>
              </a:rPr>
              <a:t>n</a:t>
            </a:r>
            <a:r>
              <a:rPr sz="750" spc="-4" dirty="0">
                <a:solidFill>
                  <a:prstClr val="black"/>
                </a:solidFill>
                <a:latin typeface="Arial MT"/>
                <a:cs typeface="Arial MT"/>
              </a:rPr>
              <a:t>a</a:t>
            </a:r>
            <a:r>
              <a:rPr sz="750" spc="-8" dirty="0">
                <a:solidFill>
                  <a:prstClr val="black"/>
                </a:solidFill>
                <a:latin typeface="Arial MT"/>
                <a:cs typeface="Arial MT"/>
              </a:rPr>
              <a:t>d</a:t>
            </a:r>
            <a:r>
              <a:rPr sz="750" spc="-4" dirty="0">
                <a:solidFill>
                  <a:prstClr val="black"/>
                </a:solidFill>
                <a:latin typeface="Arial MT"/>
                <a:cs typeface="Arial MT"/>
              </a:rPr>
              <a:t>e </a:t>
            </a:r>
            <a:r>
              <a:rPr sz="750" spc="-8" dirty="0">
                <a:solidFill>
                  <a:prstClr val="black"/>
                </a:solidFill>
                <a:latin typeface="Arial MT"/>
                <a:cs typeface="Arial MT"/>
              </a:rPr>
              <a:t>e</a:t>
            </a:r>
            <a:r>
              <a:rPr sz="750" spc="-4" dirty="0">
                <a:solidFill>
                  <a:prstClr val="black"/>
                </a:solidFill>
                <a:latin typeface="Arial MT"/>
                <a:cs typeface="Arial MT"/>
              </a:rPr>
              <a:t>n</a:t>
            </a:r>
            <a:r>
              <a:rPr sz="750" spc="-1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750" spc="-8" dirty="0">
                <a:solidFill>
                  <a:prstClr val="black"/>
                </a:solidFill>
                <a:latin typeface="Arial MT"/>
                <a:cs typeface="Arial MT"/>
              </a:rPr>
              <a:t>S</a:t>
            </a:r>
            <a:r>
              <a:rPr sz="750" spc="-4" dirty="0">
                <a:solidFill>
                  <a:prstClr val="black"/>
                </a:solidFill>
                <a:latin typeface="Arial MT"/>
                <a:cs typeface="Arial MT"/>
              </a:rPr>
              <a:t>e</a:t>
            </a:r>
            <a:r>
              <a:rPr sz="750" spc="-11" dirty="0">
                <a:solidFill>
                  <a:prstClr val="black"/>
                </a:solidFill>
                <a:latin typeface="Arial MT"/>
                <a:cs typeface="Arial MT"/>
              </a:rPr>
              <a:t>i</a:t>
            </a:r>
            <a:r>
              <a:rPr sz="750" spc="-4" dirty="0">
                <a:solidFill>
                  <a:prstClr val="black"/>
                </a:solidFill>
                <a:latin typeface="Arial MT"/>
                <a:cs typeface="Arial MT"/>
              </a:rPr>
              <a:t>ne et en M</a:t>
            </a:r>
            <a:r>
              <a:rPr sz="750" spc="-8" dirty="0">
                <a:solidFill>
                  <a:prstClr val="black"/>
                </a:solidFill>
                <a:latin typeface="Arial MT"/>
                <a:cs typeface="Arial MT"/>
              </a:rPr>
              <a:t>a</a:t>
            </a:r>
            <a:r>
              <a:rPr sz="750" spc="-4" dirty="0">
                <a:solidFill>
                  <a:prstClr val="black"/>
                </a:solidFill>
                <a:latin typeface="Arial MT"/>
                <a:cs typeface="Arial MT"/>
              </a:rPr>
              <a:t>rne</a:t>
            </a:r>
            <a:r>
              <a:rPr sz="750" dirty="0">
                <a:solidFill>
                  <a:prstClr val="black"/>
                </a:solidFill>
                <a:latin typeface="Arial MT"/>
                <a:cs typeface="Arial MT"/>
              </a:rPr>
              <a:t>	</a:t>
            </a:r>
            <a:r>
              <a:rPr sz="1013" spc="-5" baseline="-37037" dirty="0">
                <a:solidFill>
                  <a:prstClr val="black"/>
                </a:solidFill>
                <a:latin typeface="Arial MT"/>
                <a:cs typeface="Arial MT"/>
              </a:rPr>
              <a:t>8</a:t>
            </a:r>
            <a:endParaRPr sz="1013" baseline="-37037">
              <a:solidFill>
                <a:prstClr val="black"/>
              </a:solidFill>
              <a:latin typeface="Arial MT"/>
              <a:cs typeface="Arial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080384" y="1761362"/>
            <a:ext cx="5924550" cy="4113848"/>
            <a:chOff x="4107179" y="1205483"/>
            <a:chExt cx="7899400" cy="5485130"/>
          </a:xfrm>
        </p:grpSpPr>
        <p:sp>
          <p:nvSpPr>
            <p:cNvPr id="6" name="object 6"/>
            <p:cNvSpPr/>
            <p:nvPr/>
          </p:nvSpPr>
          <p:spPr>
            <a:xfrm>
              <a:off x="8609838" y="2346197"/>
              <a:ext cx="288290" cy="3744595"/>
            </a:xfrm>
            <a:custGeom>
              <a:avLst/>
              <a:gdLst/>
              <a:ahLst/>
              <a:cxnLst/>
              <a:rect l="l" t="t" r="r" b="b"/>
              <a:pathLst>
                <a:path w="288290" h="3744595">
                  <a:moveTo>
                    <a:pt x="0" y="48005"/>
                  </a:moveTo>
                  <a:lnTo>
                    <a:pt x="3768" y="29307"/>
                  </a:lnTo>
                  <a:lnTo>
                    <a:pt x="14049" y="14049"/>
                  </a:lnTo>
                  <a:lnTo>
                    <a:pt x="29307" y="3768"/>
                  </a:lnTo>
                  <a:lnTo>
                    <a:pt x="48005" y="0"/>
                  </a:lnTo>
                  <a:lnTo>
                    <a:pt x="240029" y="0"/>
                  </a:lnTo>
                  <a:lnTo>
                    <a:pt x="258728" y="3768"/>
                  </a:lnTo>
                  <a:lnTo>
                    <a:pt x="273986" y="14049"/>
                  </a:lnTo>
                  <a:lnTo>
                    <a:pt x="284267" y="29307"/>
                  </a:lnTo>
                  <a:lnTo>
                    <a:pt x="288035" y="48005"/>
                  </a:lnTo>
                  <a:lnTo>
                    <a:pt x="288035" y="3696462"/>
                  </a:lnTo>
                  <a:lnTo>
                    <a:pt x="284267" y="3715150"/>
                  </a:lnTo>
                  <a:lnTo>
                    <a:pt x="273986" y="3730409"/>
                  </a:lnTo>
                  <a:lnTo>
                    <a:pt x="258728" y="3740696"/>
                  </a:lnTo>
                  <a:lnTo>
                    <a:pt x="240029" y="3744467"/>
                  </a:lnTo>
                  <a:lnTo>
                    <a:pt x="48005" y="3744467"/>
                  </a:lnTo>
                  <a:lnTo>
                    <a:pt x="29307" y="3740696"/>
                  </a:lnTo>
                  <a:lnTo>
                    <a:pt x="14049" y="3730409"/>
                  </a:lnTo>
                  <a:lnTo>
                    <a:pt x="3768" y="3715150"/>
                  </a:lnTo>
                  <a:lnTo>
                    <a:pt x="0" y="3696462"/>
                  </a:lnTo>
                  <a:lnTo>
                    <a:pt x="0" y="48005"/>
                  </a:lnTo>
                  <a:close/>
                </a:path>
              </a:pathLst>
            </a:custGeom>
            <a:ln w="28956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07179" y="1205483"/>
              <a:ext cx="7898892" cy="548487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29315" y="2221991"/>
              <a:ext cx="163068" cy="343052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53414" y="3779044"/>
            <a:ext cx="3215640" cy="125611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4763" algn="just" defTabSz="685800">
              <a:spcBef>
                <a:spcPts val="75"/>
              </a:spcBef>
            </a:pPr>
            <a:r>
              <a:rPr sz="1350" b="1" spc="-4" dirty="0">
                <a:solidFill>
                  <a:srgbClr val="006FC0"/>
                </a:solidFill>
                <a:latin typeface="Arial"/>
                <a:cs typeface="Arial"/>
              </a:rPr>
              <a:t>Des investissements efficaces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dont les </a:t>
            </a:r>
            <a:r>
              <a:rPr sz="135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résultats</a:t>
            </a:r>
            <a:r>
              <a:rPr sz="135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sont</a:t>
            </a:r>
            <a:r>
              <a:rPr sz="135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visibles</a:t>
            </a:r>
            <a:r>
              <a:rPr sz="135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mais</a:t>
            </a:r>
            <a:r>
              <a:rPr sz="1350" spc="36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à consolider </a:t>
            </a:r>
            <a:r>
              <a:rPr sz="1350" spc="-36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en</a:t>
            </a:r>
            <a:r>
              <a:rPr sz="1350" spc="-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b="1" spc="-4" dirty="0">
                <a:solidFill>
                  <a:srgbClr val="006FC0"/>
                </a:solidFill>
                <a:latin typeface="Arial"/>
                <a:cs typeface="Arial"/>
              </a:rPr>
              <a:t>agissant</a:t>
            </a:r>
            <a:r>
              <a:rPr sz="1350" b="1" dirty="0">
                <a:solidFill>
                  <a:srgbClr val="006FC0"/>
                </a:solidFill>
                <a:latin typeface="Arial"/>
                <a:cs typeface="Arial"/>
              </a:rPr>
              <a:t> sur</a:t>
            </a:r>
            <a:r>
              <a:rPr sz="1350" b="1" spc="-4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006FC0"/>
                </a:solidFill>
                <a:latin typeface="Arial"/>
                <a:cs typeface="Arial"/>
              </a:rPr>
              <a:t>le</a:t>
            </a:r>
            <a:r>
              <a:rPr sz="1350" b="1" spc="-4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006FC0"/>
                </a:solidFill>
                <a:latin typeface="Arial"/>
                <a:cs typeface="Arial"/>
              </a:rPr>
              <a:t>diffus</a:t>
            </a:r>
            <a:r>
              <a:rPr sz="1350" b="1" spc="-11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006FC0"/>
                </a:solidFill>
                <a:latin typeface="Arial"/>
                <a:cs typeface="Arial"/>
              </a:rPr>
              <a:t>:</a:t>
            </a:r>
            <a:endParaRPr sz="1350">
              <a:solidFill>
                <a:prstClr val="black"/>
              </a:solidFill>
              <a:latin typeface="Arial"/>
              <a:cs typeface="Arial"/>
            </a:endParaRPr>
          </a:p>
          <a:p>
            <a:pPr marL="567214" indent="-215265" algn="just" defTabSz="685800">
              <a:buFont typeface="Arial MT"/>
              <a:buChar char="•"/>
              <a:tabLst>
                <a:tab pos="567690" algn="l"/>
              </a:tabLst>
            </a:pPr>
            <a:r>
              <a:rPr sz="1350" b="1" dirty="0">
                <a:solidFill>
                  <a:srgbClr val="055CA8"/>
                </a:solidFill>
                <a:latin typeface="Arial"/>
                <a:cs typeface="Arial"/>
              </a:rPr>
              <a:t>les</a:t>
            </a:r>
            <a:r>
              <a:rPr sz="1350" b="1" spc="-15" dirty="0">
                <a:solidFill>
                  <a:srgbClr val="055CA8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055CA8"/>
                </a:solidFill>
                <a:latin typeface="Arial"/>
                <a:cs typeface="Arial"/>
              </a:rPr>
              <a:t>erreurs</a:t>
            </a:r>
            <a:r>
              <a:rPr sz="1350" b="1" dirty="0">
                <a:solidFill>
                  <a:srgbClr val="055CA8"/>
                </a:solidFill>
                <a:latin typeface="Arial"/>
                <a:cs typeface="Arial"/>
              </a:rPr>
              <a:t> de</a:t>
            </a:r>
            <a:r>
              <a:rPr sz="1350" b="1" spc="-15" dirty="0">
                <a:solidFill>
                  <a:srgbClr val="055CA8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055CA8"/>
                </a:solidFill>
                <a:latin typeface="Arial"/>
                <a:cs typeface="Arial"/>
              </a:rPr>
              <a:t>branchement</a:t>
            </a:r>
            <a:endParaRPr sz="1350">
              <a:solidFill>
                <a:prstClr val="black"/>
              </a:solidFill>
              <a:latin typeface="Arial"/>
              <a:cs typeface="Arial"/>
            </a:endParaRPr>
          </a:p>
          <a:p>
            <a:pPr marL="567214" indent="-215265" algn="just" defTabSz="685800">
              <a:buFont typeface="Arial MT"/>
              <a:buChar char="•"/>
              <a:tabLst>
                <a:tab pos="567690" algn="l"/>
              </a:tabLst>
            </a:pPr>
            <a:r>
              <a:rPr sz="1350" b="1" spc="-4" dirty="0">
                <a:solidFill>
                  <a:srgbClr val="055CA8"/>
                </a:solidFill>
                <a:latin typeface="Arial"/>
                <a:cs typeface="Arial"/>
              </a:rPr>
              <a:t>et</a:t>
            </a:r>
            <a:r>
              <a:rPr sz="1350" b="1" spc="113" dirty="0">
                <a:solidFill>
                  <a:srgbClr val="055CA8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055CA8"/>
                </a:solidFill>
                <a:latin typeface="Arial"/>
                <a:cs typeface="Arial"/>
              </a:rPr>
              <a:t>la</a:t>
            </a:r>
            <a:r>
              <a:rPr sz="1350" b="1" spc="109" dirty="0">
                <a:solidFill>
                  <a:srgbClr val="055CA8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055CA8"/>
                </a:solidFill>
                <a:latin typeface="Arial"/>
                <a:cs typeface="Arial"/>
              </a:rPr>
              <a:t>gestion</a:t>
            </a:r>
            <a:r>
              <a:rPr sz="1350" b="1" spc="120" dirty="0">
                <a:solidFill>
                  <a:srgbClr val="055CA8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055CA8"/>
                </a:solidFill>
                <a:latin typeface="Arial"/>
                <a:cs typeface="Arial"/>
              </a:rPr>
              <a:t>des</a:t>
            </a:r>
            <a:r>
              <a:rPr sz="1350" b="1" spc="113" dirty="0">
                <a:solidFill>
                  <a:srgbClr val="055CA8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055CA8"/>
                </a:solidFill>
                <a:latin typeface="Arial"/>
                <a:cs typeface="Arial"/>
              </a:rPr>
              <a:t>eaux</a:t>
            </a:r>
            <a:r>
              <a:rPr sz="1350" b="1" spc="113" dirty="0">
                <a:solidFill>
                  <a:srgbClr val="055CA8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055CA8"/>
                </a:solidFill>
                <a:latin typeface="Arial"/>
                <a:cs typeface="Arial"/>
              </a:rPr>
              <a:t>pluviales</a:t>
            </a:r>
            <a:endParaRPr sz="1350">
              <a:solidFill>
                <a:prstClr val="black"/>
              </a:solidFill>
              <a:latin typeface="Arial"/>
              <a:cs typeface="Arial"/>
            </a:endParaRPr>
          </a:p>
          <a:p>
            <a:pPr marL="567214" algn="just" defTabSz="685800"/>
            <a:r>
              <a:rPr sz="1350" b="1" spc="-4" dirty="0">
                <a:solidFill>
                  <a:srgbClr val="055CA8"/>
                </a:solidFill>
                <a:latin typeface="Arial"/>
                <a:cs typeface="Arial"/>
              </a:rPr>
              <a:t>à</a:t>
            </a:r>
            <a:r>
              <a:rPr sz="1350" b="1" spc="-23" dirty="0">
                <a:solidFill>
                  <a:srgbClr val="055CA8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055CA8"/>
                </a:solidFill>
                <a:latin typeface="Arial"/>
                <a:cs typeface="Arial"/>
              </a:rPr>
              <a:t>la</a:t>
            </a:r>
            <a:r>
              <a:rPr sz="1350" b="1" spc="-23" dirty="0">
                <a:solidFill>
                  <a:srgbClr val="055CA8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055CA8"/>
                </a:solidFill>
                <a:latin typeface="Arial"/>
                <a:cs typeface="Arial"/>
              </a:rPr>
              <a:t>source</a:t>
            </a:r>
            <a:endParaRPr sz="135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74955" y="1945385"/>
            <a:ext cx="8254841" cy="3930968"/>
            <a:chOff x="1033272" y="1450847"/>
            <a:chExt cx="11006455" cy="524129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3272" y="1450847"/>
              <a:ext cx="3204972" cy="220827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888230" y="2532125"/>
              <a:ext cx="7118984" cy="24130"/>
            </a:xfrm>
            <a:custGeom>
              <a:avLst/>
              <a:gdLst/>
              <a:ahLst/>
              <a:cxnLst/>
              <a:rect l="l" t="t" r="r" b="b"/>
              <a:pathLst>
                <a:path w="7118984" h="24130">
                  <a:moveTo>
                    <a:pt x="0" y="0"/>
                  </a:moveTo>
                  <a:lnTo>
                    <a:pt x="7118731" y="23749"/>
                  </a:lnTo>
                </a:path>
              </a:pathLst>
            </a:custGeom>
            <a:ln w="19811">
              <a:solidFill>
                <a:srgbClr val="008075"/>
              </a:solidFill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1071860" y="6384036"/>
              <a:ext cx="967740" cy="307975"/>
            </a:xfrm>
            <a:custGeom>
              <a:avLst/>
              <a:gdLst/>
              <a:ahLst/>
              <a:cxnLst/>
              <a:rect l="l" t="t" r="r" b="b"/>
              <a:pathLst>
                <a:path w="967740" h="307975">
                  <a:moveTo>
                    <a:pt x="967740" y="0"/>
                  </a:moveTo>
                  <a:lnTo>
                    <a:pt x="0" y="0"/>
                  </a:lnTo>
                  <a:lnTo>
                    <a:pt x="0" y="307847"/>
                  </a:lnTo>
                  <a:lnTo>
                    <a:pt x="967740" y="307847"/>
                  </a:lnTo>
                  <a:lnTo>
                    <a:pt x="9677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403431" y="2234185"/>
            <a:ext cx="626745" cy="44868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 defTabSz="685800">
              <a:spcBef>
                <a:spcPts val="79"/>
              </a:spcBef>
            </a:pPr>
            <a:r>
              <a:rPr sz="1050" u="heavy" dirty="0">
                <a:solidFill>
                  <a:srgbClr val="008075"/>
                </a:solidFill>
                <a:uFill>
                  <a:solidFill>
                    <a:srgbClr val="008075"/>
                  </a:solidFill>
                </a:uFill>
                <a:latin typeface="Arial MT"/>
                <a:cs typeface="Arial MT"/>
              </a:rPr>
              <a:t>Objectif</a:t>
            </a:r>
            <a:r>
              <a:rPr sz="1050" dirty="0">
                <a:solidFill>
                  <a:srgbClr val="008075"/>
                </a:solidFill>
                <a:latin typeface="Arial MT"/>
                <a:cs typeface="Arial MT"/>
              </a:rPr>
              <a:t> : </a:t>
            </a:r>
            <a:r>
              <a:rPr sz="1050" spc="4" dirty="0">
                <a:solidFill>
                  <a:srgbClr val="008075"/>
                </a:solidFill>
                <a:latin typeface="Arial MT"/>
                <a:cs typeface="Arial MT"/>
              </a:rPr>
              <a:t> </a:t>
            </a:r>
            <a:r>
              <a:rPr sz="900" spc="-4" dirty="0">
                <a:solidFill>
                  <a:prstClr val="black"/>
                </a:solidFill>
                <a:latin typeface="Arial MT"/>
                <a:cs typeface="Arial MT"/>
              </a:rPr>
              <a:t>90%</a:t>
            </a:r>
            <a:r>
              <a:rPr sz="900" spc="-4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900" spc="-4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900" spc="-3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900" spc="-4" dirty="0">
                <a:solidFill>
                  <a:prstClr val="black"/>
                </a:solidFill>
                <a:latin typeface="Arial MT"/>
                <a:cs typeface="Arial MT"/>
              </a:rPr>
              <a:t>vert </a:t>
            </a:r>
            <a:r>
              <a:rPr sz="900" spc="-24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prstClr val="black"/>
                </a:solidFill>
                <a:latin typeface="Arial MT"/>
                <a:cs typeface="Arial MT"/>
              </a:rPr>
              <a:t>(et/ou</a:t>
            </a:r>
            <a:r>
              <a:rPr sz="900" spc="-5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prstClr val="black"/>
                </a:solidFill>
                <a:latin typeface="Arial MT"/>
                <a:cs typeface="Arial MT"/>
              </a:rPr>
              <a:t>bleu)</a:t>
            </a:r>
            <a:endParaRPr sz="9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364569" y="5665927"/>
            <a:ext cx="568166" cy="17168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defTabSz="685800">
              <a:spcBef>
                <a:spcPts val="79"/>
              </a:spcBef>
            </a:pPr>
            <a:r>
              <a:rPr sz="1050" b="1" i="1" dirty="0">
                <a:solidFill>
                  <a:prstClr val="black"/>
                </a:solidFill>
                <a:latin typeface="Arial"/>
                <a:cs typeface="Arial"/>
              </a:rPr>
              <a:t>en</a:t>
            </a:r>
            <a:r>
              <a:rPr sz="1050" b="1" i="1" spc="-6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50" b="1" i="1" dirty="0">
                <a:solidFill>
                  <a:prstClr val="black"/>
                </a:solidFill>
                <a:latin typeface="Arial"/>
                <a:cs typeface="Arial"/>
              </a:rPr>
              <a:t>Seine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5896" y="1079945"/>
            <a:ext cx="6495574" cy="718306"/>
          </a:xfrm>
          <a:prstGeom prst="rect">
            <a:avLst/>
          </a:prstGeom>
        </p:spPr>
        <p:txBody>
          <a:bodyPr vert="horz" wrap="square" lIns="0" tIns="50959" rIns="0" bIns="0" rtlCol="0">
            <a:spAutoFit/>
          </a:bodyPr>
          <a:lstStyle/>
          <a:p>
            <a:pPr marL="9525" marR="3810">
              <a:lnSpc>
                <a:spcPts val="2595"/>
              </a:lnSpc>
              <a:spcBef>
                <a:spcPts val="401"/>
              </a:spcBef>
            </a:pPr>
            <a:r>
              <a:rPr dirty="0"/>
              <a:t>COMMENT</a:t>
            </a:r>
            <a:r>
              <a:rPr spc="-71" dirty="0"/>
              <a:t> </a:t>
            </a:r>
            <a:r>
              <a:rPr dirty="0"/>
              <a:t>RENDRE</a:t>
            </a:r>
            <a:r>
              <a:rPr spc="-15" dirty="0"/>
              <a:t> </a:t>
            </a:r>
            <a:r>
              <a:rPr dirty="0"/>
              <a:t>LA</a:t>
            </a:r>
            <a:r>
              <a:rPr spc="-139" dirty="0"/>
              <a:t> </a:t>
            </a:r>
            <a:r>
              <a:rPr dirty="0"/>
              <a:t>SEINE</a:t>
            </a:r>
            <a:r>
              <a:rPr spc="-4" dirty="0"/>
              <a:t> </a:t>
            </a:r>
            <a:r>
              <a:rPr dirty="0"/>
              <a:t>ET</a:t>
            </a:r>
            <a:r>
              <a:rPr spc="-64" dirty="0"/>
              <a:t> </a:t>
            </a:r>
            <a:r>
              <a:rPr dirty="0"/>
              <a:t>LA</a:t>
            </a:r>
            <a:r>
              <a:rPr spc="-139" dirty="0"/>
              <a:t> </a:t>
            </a:r>
            <a:r>
              <a:rPr dirty="0"/>
              <a:t>MARNE </a:t>
            </a:r>
            <a:r>
              <a:rPr spc="-656" dirty="0"/>
              <a:t> </a:t>
            </a:r>
            <a:r>
              <a:rPr dirty="0"/>
              <a:t>BAIGNABLE</a:t>
            </a:r>
            <a:r>
              <a:rPr spc="-23" dirty="0"/>
              <a:t> </a:t>
            </a:r>
            <a:r>
              <a:rPr dirty="0"/>
              <a:t>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72185" y="2128360"/>
            <a:ext cx="6692265" cy="4717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 defTabSz="685800">
              <a:spcBef>
                <a:spcPts val="79"/>
              </a:spcBef>
              <a:tabLst>
                <a:tab pos="1018699" algn="l"/>
                <a:tab pos="1964055" algn="l"/>
                <a:tab pos="3343751" algn="l"/>
                <a:tab pos="3663791" algn="l"/>
                <a:tab pos="4281488" algn="l"/>
                <a:tab pos="4664393" algn="l"/>
                <a:tab pos="6002655" algn="l"/>
                <a:tab pos="6438424" algn="l"/>
              </a:tabLst>
            </a:pP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Néce</a:t>
            </a:r>
            <a:r>
              <a:rPr sz="1500" spc="-8" dirty="0">
                <a:solidFill>
                  <a:prstClr val="black"/>
                </a:solidFill>
                <a:latin typeface="Arial MT"/>
                <a:cs typeface="Arial MT"/>
              </a:rPr>
              <a:t>s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sité	</a:t>
            </a:r>
            <a:r>
              <a:rPr sz="1500" spc="-4" dirty="0">
                <a:solidFill>
                  <a:srgbClr val="055CA8"/>
                </a:solidFill>
                <a:latin typeface="Arial MT"/>
                <a:cs typeface="Arial MT"/>
              </a:rPr>
              <a:t>d’en</a:t>
            </a:r>
            <a:r>
              <a:rPr sz="1500" spc="4" dirty="0">
                <a:solidFill>
                  <a:srgbClr val="055CA8"/>
                </a:solidFill>
                <a:latin typeface="Arial MT"/>
                <a:cs typeface="Arial MT"/>
              </a:rPr>
              <a:t>r</a:t>
            </a:r>
            <a:r>
              <a:rPr sz="1500" spc="-11" dirty="0">
                <a:solidFill>
                  <a:srgbClr val="055CA8"/>
                </a:solidFill>
                <a:latin typeface="Arial MT"/>
                <a:cs typeface="Arial MT"/>
              </a:rPr>
              <a:t>i</a:t>
            </a:r>
            <a:r>
              <a:rPr sz="1500" dirty="0">
                <a:solidFill>
                  <a:srgbClr val="055CA8"/>
                </a:solidFill>
                <a:latin typeface="Arial MT"/>
                <a:cs typeface="Arial MT"/>
              </a:rPr>
              <a:t>c</a:t>
            </a:r>
            <a:r>
              <a:rPr sz="1500" spc="4" dirty="0">
                <a:solidFill>
                  <a:srgbClr val="055CA8"/>
                </a:solidFill>
                <a:latin typeface="Arial MT"/>
                <a:cs typeface="Arial MT"/>
              </a:rPr>
              <a:t>h</a:t>
            </a:r>
            <a:r>
              <a:rPr sz="1500" spc="-4" dirty="0">
                <a:solidFill>
                  <a:srgbClr val="055CA8"/>
                </a:solidFill>
                <a:latin typeface="Arial MT"/>
                <a:cs typeface="Arial MT"/>
              </a:rPr>
              <a:t>i</a:t>
            </a:r>
            <a:r>
              <a:rPr sz="1500" dirty="0">
                <a:solidFill>
                  <a:srgbClr val="055CA8"/>
                </a:solidFill>
                <a:latin typeface="Arial MT"/>
                <a:cs typeface="Arial MT"/>
              </a:rPr>
              <a:t>r	c</a:t>
            </a:r>
            <a:r>
              <a:rPr sz="1500" spc="4" dirty="0">
                <a:solidFill>
                  <a:srgbClr val="055CA8"/>
                </a:solidFill>
                <a:latin typeface="Arial MT"/>
                <a:cs typeface="Arial MT"/>
              </a:rPr>
              <a:t>o</a:t>
            </a:r>
            <a:r>
              <a:rPr sz="1500" dirty="0">
                <a:solidFill>
                  <a:srgbClr val="055CA8"/>
                </a:solidFill>
                <a:latin typeface="Arial MT"/>
                <a:cs typeface="Arial MT"/>
              </a:rPr>
              <a:t>llectivem</a:t>
            </a:r>
            <a:r>
              <a:rPr sz="1500" spc="-15" dirty="0">
                <a:solidFill>
                  <a:srgbClr val="055CA8"/>
                </a:solidFill>
                <a:latin typeface="Arial MT"/>
                <a:cs typeface="Arial MT"/>
              </a:rPr>
              <a:t>e</a:t>
            </a:r>
            <a:r>
              <a:rPr sz="1500" dirty="0">
                <a:solidFill>
                  <a:srgbClr val="055CA8"/>
                </a:solidFill>
                <a:latin typeface="Arial MT"/>
                <a:cs typeface="Arial MT"/>
              </a:rPr>
              <a:t>nt	</a:t>
            </a:r>
            <a:r>
              <a:rPr sz="1500" spc="-4" dirty="0">
                <a:solidFill>
                  <a:srgbClr val="055CA8"/>
                </a:solidFill>
                <a:latin typeface="Arial MT"/>
                <a:cs typeface="Arial MT"/>
              </a:rPr>
              <a:t>l</a:t>
            </a:r>
            <a:r>
              <a:rPr sz="1500" dirty="0">
                <a:solidFill>
                  <a:srgbClr val="055CA8"/>
                </a:solidFill>
                <a:latin typeface="Arial MT"/>
                <a:cs typeface="Arial MT"/>
              </a:rPr>
              <a:t>e	socle	de	c</a:t>
            </a:r>
            <a:r>
              <a:rPr sz="1500" spc="4" dirty="0">
                <a:solidFill>
                  <a:srgbClr val="055CA8"/>
                </a:solidFill>
                <a:latin typeface="Arial MT"/>
                <a:cs typeface="Arial MT"/>
              </a:rPr>
              <a:t>o</a:t>
            </a:r>
            <a:r>
              <a:rPr sz="1500" dirty="0">
                <a:solidFill>
                  <a:srgbClr val="055CA8"/>
                </a:solidFill>
                <a:latin typeface="Arial MT"/>
                <a:cs typeface="Arial MT"/>
              </a:rPr>
              <a:t>n</a:t>
            </a:r>
            <a:r>
              <a:rPr sz="1500" spc="-8" dirty="0">
                <a:solidFill>
                  <a:srgbClr val="055CA8"/>
                </a:solidFill>
                <a:latin typeface="Arial MT"/>
                <a:cs typeface="Arial MT"/>
              </a:rPr>
              <a:t>n</a:t>
            </a:r>
            <a:r>
              <a:rPr sz="1500" dirty="0">
                <a:solidFill>
                  <a:srgbClr val="055CA8"/>
                </a:solidFill>
                <a:latin typeface="Arial MT"/>
                <a:cs typeface="Arial MT"/>
              </a:rPr>
              <a:t>aissa</a:t>
            </a:r>
            <a:r>
              <a:rPr sz="1500" spc="-11" dirty="0">
                <a:solidFill>
                  <a:srgbClr val="055CA8"/>
                </a:solidFill>
                <a:latin typeface="Arial MT"/>
                <a:cs typeface="Arial MT"/>
              </a:rPr>
              <a:t>n</a:t>
            </a:r>
            <a:r>
              <a:rPr sz="1500" dirty="0">
                <a:solidFill>
                  <a:srgbClr val="055CA8"/>
                </a:solidFill>
                <a:latin typeface="Arial MT"/>
                <a:cs typeface="Arial MT"/>
              </a:rPr>
              <a:t>ce	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s</a:t>
            </a:r>
            <a:r>
              <a:rPr sz="1500" spc="-15" dirty="0">
                <a:solidFill>
                  <a:prstClr val="black"/>
                </a:solidFill>
                <a:latin typeface="Arial MT"/>
                <a:cs typeface="Arial MT"/>
              </a:rPr>
              <a:t>u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r	les  bactériologiques</a:t>
            </a:r>
            <a:r>
              <a:rPr sz="1500" spc="-3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:</a:t>
            </a:r>
            <a:r>
              <a:rPr sz="1500" spc="-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rejets</a:t>
            </a:r>
            <a:r>
              <a:rPr sz="1500" spc="-1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réseaux,</a:t>
            </a:r>
            <a:r>
              <a:rPr sz="1500" spc="-2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spc="-41" dirty="0">
                <a:solidFill>
                  <a:prstClr val="black"/>
                </a:solidFill>
                <a:latin typeface="Arial MT"/>
                <a:cs typeface="Arial MT"/>
              </a:rPr>
              <a:t>STEP,</a:t>
            </a:r>
            <a:r>
              <a:rPr sz="1500" spc="-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milieux</a:t>
            </a:r>
            <a:endParaRPr sz="15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16202" y="2128360"/>
            <a:ext cx="982504" cy="2409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defTabSz="685800">
              <a:spcBef>
                <a:spcPts val="79"/>
              </a:spcBef>
            </a:pPr>
            <a:r>
              <a:rPr sz="1500" spc="-4" dirty="0">
                <a:solidFill>
                  <a:prstClr val="black"/>
                </a:solidFill>
                <a:latin typeface="Arial MT"/>
                <a:cs typeface="Arial MT"/>
              </a:rPr>
              <a:t>paramètres</a:t>
            </a:r>
            <a:endParaRPr sz="15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5896" y="2880455"/>
            <a:ext cx="6025991" cy="2409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defTabSz="685800">
              <a:spcBef>
                <a:spcPts val="79"/>
              </a:spcBef>
            </a:pP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Deux</a:t>
            </a:r>
            <a:r>
              <a:rPr sz="1350" spc="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«</a:t>
            </a:r>
            <a:r>
              <a:rPr sz="1350" spc="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bactéries</a:t>
            </a:r>
            <a:r>
              <a:rPr sz="1350" spc="1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indicatrices</a:t>
            </a:r>
            <a:r>
              <a:rPr sz="1350" spc="1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fécales</a:t>
            </a:r>
            <a:r>
              <a:rPr sz="1350" spc="1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»</a:t>
            </a:r>
            <a:r>
              <a:rPr sz="135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contrôlées</a:t>
            </a:r>
            <a:r>
              <a:rPr sz="1350" spc="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pour</a:t>
            </a:r>
            <a:r>
              <a:rPr sz="1350" spc="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8" dirty="0">
                <a:solidFill>
                  <a:prstClr val="black"/>
                </a:solidFill>
                <a:latin typeface="Arial MT"/>
                <a:cs typeface="Arial MT"/>
              </a:rPr>
              <a:t>qualifier</a:t>
            </a:r>
            <a:r>
              <a:rPr sz="1350" spc="26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8" dirty="0">
                <a:solidFill>
                  <a:prstClr val="black"/>
                </a:solidFill>
                <a:latin typeface="Arial MT"/>
                <a:cs typeface="Arial MT"/>
              </a:rPr>
              <a:t>l’état</a:t>
            </a:r>
            <a:r>
              <a:rPr sz="1350" spc="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sanitaire</a:t>
            </a:r>
            <a:r>
              <a:rPr sz="1350" spc="1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:</a:t>
            </a:r>
            <a:endParaRPr sz="15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37038" y="3577019"/>
            <a:ext cx="1048226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defTabSz="685800">
              <a:spcBef>
                <a:spcPts val="75"/>
              </a:spcBef>
            </a:pPr>
            <a:r>
              <a:rPr sz="1050" i="1" dirty="0">
                <a:solidFill>
                  <a:srgbClr val="006FC0"/>
                </a:solidFill>
                <a:latin typeface="Arial"/>
                <a:cs typeface="Arial"/>
              </a:rPr>
              <a:t>Escherichia</a:t>
            </a:r>
            <a:r>
              <a:rPr sz="1050" i="1" spc="-6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050" i="1" spc="-4" dirty="0">
                <a:solidFill>
                  <a:srgbClr val="006FC0"/>
                </a:solidFill>
                <a:latin typeface="Arial"/>
                <a:cs typeface="Arial"/>
              </a:rPr>
              <a:t>Coli</a:t>
            </a:r>
            <a:r>
              <a:rPr sz="1050" i="1" spc="-26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6FC0"/>
                </a:solidFill>
                <a:latin typeface="Arial"/>
                <a:cs typeface="Arial"/>
              </a:rPr>
              <a:t>: </a:t>
            </a:r>
            <a:r>
              <a:rPr sz="1050" i="1" spc="-281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050" i="1" spc="-4" dirty="0">
                <a:solidFill>
                  <a:srgbClr val="006FC0"/>
                </a:solidFill>
                <a:latin typeface="Arial"/>
                <a:cs typeface="Arial"/>
              </a:rPr>
              <a:t>900</a:t>
            </a:r>
            <a:r>
              <a:rPr sz="1050" i="1" spc="-34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050" i="1" spc="-4" dirty="0">
                <a:solidFill>
                  <a:srgbClr val="006FC0"/>
                </a:solidFill>
                <a:latin typeface="Arial"/>
                <a:cs typeface="Arial"/>
              </a:rPr>
              <a:t>UFC/100</a:t>
            </a:r>
            <a:r>
              <a:rPr sz="1050" i="1" spc="-34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050" i="1" spc="-8" dirty="0">
                <a:solidFill>
                  <a:srgbClr val="006FC0"/>
                </a:solidFill>
                <a:latin typeface="Arial"/>
                <a:cs typeface="Arial"/>
              </a:rPr>
              <a:t>mL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45038" y="3667468"/>
            <a:ext cx="1031558" cy="3332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defTabSz="685800">
              <a:spcBef>
                <a:spcPts val="79"/>
              </a:spcBef>
            </a:pPr>
            <a:r>
              <a:rPr sz="1050" i="1" dirty="0">
                <a:solidFill>
                  <a:srgbClr val="006FC0"/>
                </a:solidFill>
                <a:latin typeface="Arial"/>
                <a:cs typeface="Arial"/>
              </a:rPr>
              <a:t>Entérocoques</a:t>
            </a:r>
            <a:r>
              <a:rPr sz="1050" i="1" spc="-64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050" i="1" dirty="0">
                <a:solidFill>
                  <a:srgbClr val="006FC0"/>
                </a:solidFill>
                <a:latin typeface="Arial"/>
                <a:cs typeface="Arial"/>
              </a:rPr>
              <a:t>: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  <a:p>
            <a:pPr marL="9525" defTabSz="685800">
              <a:spcBef>
                <a:spcPts val="4"/>
              </a:spcBef>
            </a:pPr>
            <a:r>
              <a:rPr sz="1050" i="1" dirty="0">
                <a:solidFill>
                  <a:srgbClr val="006FC0"/>
                </a:solidFill>
                <a:latin typeface="Arial"/>
                <a:cs typeface="Arial"/>
              </a:rPr>
              <a:t>300</a:t>
            </a:r>
            <a:r>
              <a:rPr sz="1050" i="1" spc="-38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050" i="1" spc="-4" dirty="0">
                <a:solidFill>
                  <a:srgbClr val="006FC0"/>
                </a:solidFill>
                <a:latin typeface="Arial"/>
                <a:cs typeface="Arial"/>
              </a:rPr>
              <a:t>UFC/100</a:t>
            </a:r>
            <a:r>
              <a:rPr sz="1050" i="1" spc="-38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050" i="1" spc="-8" dirty="0">
                <a:solidFill>
                  <a:srgbClr val="006FC0"/>
                </a:solidFill>
                <a:latin typeface="Arial"/>
                <a:cs typeface="Arial"/>
              </a:rPr>
              <a:t>mL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97806" y="3344417"/>
            <a:ext cx="2115848" cy="166763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65885" y="3265561"/>
            <a:ext cx="2293177" cy="1746454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pc="-4" dirty="0">
                <a:solidFill>
                  <a:prstClr val="black"/>
                </a:solidFill>
              </a:rPr>
              <a:t>28</a:t>
            </a:r>
            <a:r>
              <a:rPr dirty="0">
                <a:solidFill>
                  <a:prstClr val="black"/>
                </a:solidFill>
              </a:rPr>
              <a:t> mai</a:t>
            </a:r>
            <a:r>
              <a:rPr spc="-1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2021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Classe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d’eau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du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SMBVB</a:t>
            </a:r>
            <a:r>
              <a:rPr spc="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Présentation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SIAAP</a:t>
            </a:r>
            <a:r>
              <a:rPr spc="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Eaux usées et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Baignade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Seine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et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en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Marne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6407443" y="5686164"/>
            <a:ext cx="115015" cy="105318"/>
          </a:xfrm>
          <a:prstGeom prst="rect">
            <a:avLst/>
          </a:prstGeom>
        </p:spPr>
        <p:txBody>
          <a:bodyPr vert="horz" wrap="square" lIns="0" tIns="1429" rIns="0" bIns="0" rtlCol="0">
            <a:spAutoFit/>
          </a:bodyPr>
          <a:lstStyle/>
          <a:p>
            <a:pPr marL="28575" defTabSz="685800">
              <a:spcBef>
                <a:spcPts val="11"/>
              </a:spcBef>
            </a:pPr>
            <a:fld id="{81D60167-4931-47E6-BA6A-407CBD079E47}" type="slidenum">
              <a:rPr spc="-4" dirty="0">
                <a:solidFill>
                  <a:prstClr val="black"/>
                </a:solidFill>
              </a:rPr>
              <a:pPr marL="28575" defTabSz="685800">
                <a:spcBef>
                  <a:spcPts val="11"/>
                </a:spcBef>
              </a:pPr>
              <a:t>28</a:t>
            </a:fld>
            <a:endParaRPr spc="-4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5896" y="1206151"/>
            <a:ext cx="7666673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dirty="0"/>
              <a:t>SOURCES</a:t>
            </a:r>
            <a:r>
              <a:rPr spc="-19" dirty="0"/>
              <a:t> </a:t>
            </a:r>
            <a:r>
              <a:rPr dirty="0"/>
              <a:t>DE</a:t>
            </a:r>
            <a:r>
              <a:rPr spc="-8" dirty="0"/>
              <a:t> </a:t>
            </a:r>
            <a:r>
              <a:rPr spc="-26" dirty="0"/>
              <a:t>CONTAMINATION</a:t>
            </a:r>
            <a:r>
              <a:rPr spc="-41" dirty="0"/>
              <a:t> </a:t>
            </a:r>
            <a:r>
              <a:rPr dirty="0"/>
              <a:t>BACTÉRIOLOGIQUE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568005" y="2287428"/>
            <a:ext cx="957263" cy="563135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indent="-476" algn="ctr" defTabSz="685800">
              <a:spcBef>
                <a:spcPts val="71"/>
              </a:spcBef>
            </a:pPr>
            <a:r>
              <a:rPr sz="1200" spc="-4" dirty="0">
                <a:solidFill>
                  <a:srgbClr val="DF1D5E"/>
                </a:solidFill>
                <a:latin typeface="Arial MT"/>
                <a:cs typeface="Arial MT"/>
              </a:rPr>
              <a:t>Sources </a:t>
            </a:r>
            <a:r>
              <a:rPr sz="1200" dirty="0">
                <a:solidFill>
                  <a:srgbClr val="DF1D5E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DF1D5E"/>
                </a:solidFill>
                <a:latin typeface="Arial MT"/>
                <a:cs typeface="Arial MT"/>
              </a:rPr>
              <a:t>principales</a:t>
            </a:r>
            <a:r>
              <a:rPr sz="1200" spc="-49" dirty="0">
                <a:solidFill>
                  <a:srgbClr val="DF1D5E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DF1D5E"/>
                </a:solidFill>
                <a:latin typeface="Arial MT"/>
                <a:cs typeface="Arial MT"/>
              </a:rPr>
              <a:t>en </a:t>
            </a:r>
            <a:r>
              <a:rPr sz="1200" spc="-323" dirty="0">
                <a:solidFill>
                  <a:srgbClr val="DF1D5E"/>
                </a:solidFill>
                <a:latin typeface="Arial MT"/>
                <a:cs typeface="Arial MT"/>
              </a:rPr>
              <a:t> </a:t>
            </a:r>
            <a:r>
              <a:rPr sz="1200" b="1" spc="-4" dirty="0">
                <a:solidFill>
                  <a:srgbClr val="DF1D5E"/>
                </a:solidFill>
                <a:latin typeface="Arial"/>
                <a:cs typeface="Arial"/>
              </a:rPr>
              <a:t>temps sec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48234" y="2400274"/>
            <a:ext cx="1405394" cy="876161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844677" y="2280284"/>
            <a:ext cx="8147685" cy="1233488"/>
            <a:chOff x="1126236" y="1897379"/>
            <a:chExt cx="10863580" cy="164465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80993" y="1978072"/>
              <a:ext cx="1896718" cy="118354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641348" y="3520439"/>
              <a:ext cx="10345420" cy="18415"/>
            </a:xfrm>
            <a:custGeom>
              <a:avLst/>
              <a:gdLst/>
              <a:ahLst/>
              <a:cxnLst/>
              <a:rect l="l" t="t" r="r" b="b"/>
              <a:pathLst>
                <a:path w="10345420" h="18414">
                  <a:moveTo>
                    <a:pt x="0" y="0"/>
                  </a:moveTo>
                  <a:lnTo>
                    <a:pt x="10345166" y="18287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04232" y="2188463"/>
              <a:ext cx="1902714" cy="132054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6236" y="1897379"/>
              <a:ext cx="809244" cy="79247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891218" y="3755517"/>
            <a:ext cx="2130743" cy="37846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indent="171450" defTabSz="685800">
              <a:spcBef>
                <a:spcPts val="71"/>
              </a:spcBef>
            </a:pPr>
            <a:r>
              <a:rPr sz="1200" i="1" spc="-4" dirty="0">
                <a:solidFill>
                  <a:prstClr val="black"/>
                </a:solidFill>
                <a:latin typeface="Arial"/>
                <a:cs typeface="Arial"/>
              </a:rPr>
              <a:t>Déversements</a:t>
            </a:r>
            <a:r>
              <a:rPr sz="1200" i="1" spc="1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i="1" spc="-4" dirty="0">
                <a:solidFill>
                  <a:prstClr val="black"/>
                </a:solidFill>
                <a:latin typeface="Arial"/>
                <a:cs typeface="Arial"/>
              </a:rPr>
              <a:t>unitaires</a:t>
            </a:r>
            <a:r>
              <a:rPr sz="1200" i="1" spc="-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i="1" spc="-4" dirty="0">
                <a:solidFill>
                  <a:prstClr val="black"/>
                </a:solidFill>
                <a:latin typeface="Arial"/>
                <a:cs typeface="Arial"/>
              </a:rPr>
              <a:t>et </a:t>
            </a:r>
            <a:r>
              <a:rPr sz="1200" i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i="1" spc="-4" dirty="0">
                <a:solidFill>
                  <a:prstClr val="black"/>
                </a:solidFill>
                <a:latin typeface="Arial"/>
                <a:cs typeface="Arial"/>
              </a:rPr>
              <a:t>rejets</a:t>
            </a:r>
            <a:r>
              <a:rPr sz="1200" i="1" spc="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i="1" spc="-4" dirty="0">
                <a:solidFill>
                  <a:prstClr val="black"/>
                </a:solidFill>
                <a:latin typeface="Arial"/>
                <a:cs typeface="Arial"/>
              </a:rPr>
              <a:t>directs</a:t>
            </a:r>
            <a:r>
              <a:rPr sz="1200" i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i="1" spc="-4" dirty="0">
                <a:solidFill>
                  <a:prstClr val="black"/>
                </a:solidFill>
                <a:latin typeface="Arial"/>
                <a:cs typeface="Arial"/>
              </a:rPr>
              <a:t>en</a:t>
            </a:r>
            <a:r>
              <a:rPr sz="1200" i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i="1" spc="-4" dirty="0">
                <a:solidFill>
                  <a:srgbClr val="0000FF"/>
                </a:solidFill>
                <a:latin typeface="Arial"/>
                <a:cs typeface="Arial"/>
              </a:rPr>
              <a:t>temps</a:t>
            </a:r>
            <a:r>
              <a:rPr sz="1200" i="1" spc="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i="1" spc="-4" dirty="0">
                <a:solidFill>
                  <a:srgbClr val="0000FF"/>
                </a:solidFill>
                <a:latin typeface="Arial"/>
                <a:cs typeface="Arial"/>
              </a:rPr>
              <a:t>de</a:t>
            </a:r>
            <a:r>
              <a:rPr sz="1200" i="1" spc="4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i="1" spc="-4" dirty="0">
                <a:solidFill>
                  <a:srgbClr val="0000FF"/>
                </a:solidFill>
                <a:latin typeface="Arial"/>
                <a:cs typeface="Arial"/>
              </a:rPr>
              <a:t>pluie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75206" y="4170761"/>
            <a:ext cx="1177895" cy="80992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641759" y="1923478"/>
            <a:ext cx="2466975" cy="37846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71939" marR="3810" indent="-262890" defTabSz="685800">
              <a:spcBef>
                <a:spcPts val="71"/>
              </a:spcBef>
            </a:pPr>
            <a:r>
              <a:rPr sz="1200" i="1" spc="-4" dirty="0">
                <a:solidFill>
                  <a:prstClr val="black"/>
                </a:solidFill>
                <a:latin typeface="Arial"/>
                <a:cs typeface="Arial"/>
              </a:rPr>
              <a:t>Mauvais</a:t>
            </a:r>
            <a:r>
              <a:rPr sz="1200" i="1" spc="-1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i="1" spc="-4" dirty="0">
                <a:solidFill>
                  <a:prstClr val="black"/>
                </a:solidFill>
                <a:latin typeface="Arial"/>
                <a:cs typeface="Arial"/>
              </a:rPr>
              <a:t>branchements</a:t>
            </a:r>
            <a:r>
              <a:rPr sz="1200" i="1" spc="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i="1" spc="-4" dirty="0">
                <a:solidFill>
                  <a:prstClr val="black"/>
                </a:solidFill>
                <a:latin typeface="Arial"/>
                <a:cs typeface="Arial"/>
              </a:rPr>
              <a:t>des </a:t>
            </a:r>
            <a:r>
              <a:rPr sz="1200" i="1" spc="-4" dirty="0">
                <a:solidFill>
                  <a:srgbClr val="0000FF"/>
                </a:solidFill>
                <a:latin typeface="Arial"/>
                <a:cs typeface="Arial"/>
              </a:rPr>
              <a:t>réseaux </a:t>
            </a:r>
            <a:r>
              <a:rPr sz="1200" i="1" spc="-32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i="1" spc="-8" dirty="0">
                <a:solidFill>
                  <a:srgbClr val="0000FF"/>
                </a:solidFill>
                <a:latin typeface="Arial"/>
                <a:cs typeface="Arial"/>
              </a:rPr>
              <a:t>d’assainissement</a:t>
            </a:r>
            <a:r>
              <a:rPr sz="1200" i="1" spc="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i="1" spc="-4" dirty="0">
                <a:solidFill>
                  <a:srgbClr val="0000FF"/>
                </a:solidFill>
                <a:latin typeface="Arial"/>
                <a:cs typeface="Arial"/>
              </a:rPr>
              <a:t>et</a:t>
            </a:r>
            <a:r>
              <a:rPr sz="1200" i="1" spc="4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i="1" spc="-4" dirty="0">
                <a:solidFill>
                  <a:srgbClr val="0000FF"/>
                </a:solidFill>
                <a:latin typeface="Arial"/>
                <a:cs typeface="Arial"/>
              </a:rPr>
              <a:t>bateaux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415945" y="1947482"/>
            <a:ext cx="1806893" cy="37846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3" algn="ctr" defTabSz="685800">
              <a:spcBef>
                <a:spcPts val="71"/>
              </a:spcBef>
            </a:pPr>
            <a:r>
              <a:rPr sz="1200" i="1" spc="-4" dirty="0">
                <a:solidFill>
                  <a:srgbClr val="0000FF"/>
                </a:solidFill>
                <a:latin typeface="Arial"/>
                <a:cs typeface="Arial"/>
              </a:rPr>
              <a:t>Rejets</a:t>
            </a:r>
            <a:r>
              <a:rPr sz="1200" i="1" spc="-1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i="1" spc="-4" dirty="0">
                <a:solidFill>
                  <a:srgbClr val="0000FF"/>
                </a:solidFill>
                <a:latin typeface="Arial"/>
                <a:cs typeface="Arial"/>
              </a:rPr>
              <a:t>des usines</a:t>
            </a:r>
            <a:r>
              <a:rPr sz="1200" i="1" spc="-8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i="1" spc="-4" dirty="0">
                <a:solidFill>
                  <a:prstClr val="black"/>
                </a:solidFill>
                <a:latin typeface="Arial"/>
                <a:cs typeface="Arial"/>
              </a:rPr>
              <a:t>de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algn="ctr" defTabSz="685800"/>
            <a:r>
              <a:rPr sz="1200" i="1" spc="-4" dirty="0">
                <a:solidFill>
                  <a:prstClr val="black"/>
                </a:solidFill>
                <a:latin typeface="Arial"/>
                <a:cs typeface="Arial"/>
              </a:rPr>
              <a:t>traitement</a:t>
            </a:r>
            <a:r>
              <a:rPr sz="1200" i="1" spc="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i="1" spc="-4" dirty="0">
                <a:solidFill>
                  <a:prstClr val="black"/>
                </a:solidFill>
                <a:latin typeface="Arial"/>
                <a:cs typeface="Arial"/>
              </a:rPr>
              <a:t>des</a:t>
            </a:r>
            <a:r>
              <a:rPr sz="1200" i="1" spc="-1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i="1" spc="-4" dirty="0">
                <a:solidFill>
                  <a:prstClr val="black"/>
                </a:solidFill>
                <a:latin typeface="Arial"/>
                <a:cs typeface="Arial"/>
              </a:rPr>
              <a:t>eaux</a:t>
            </a:r>
            <a:r>
              <a:rPr sz="1200" i="1" spc="-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i="1" spc="-4" dirty="0">
                <a:solidFill>
                  <a:prstClr val="black"/>
                </a:solidFill>
                <a:latin typeface="Arial"/>
                <a:cs typeface="Arial"/>
              </a:rPr>
              <a:t>usées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38764" y="4308063"/>
            <a:ext cx="1136333" cy="563135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indent="-953" algn="ctr" defTabSz="685800">
              <a:spcBef>
                <a:spcPts val="71"/>
              </a:spcBef>
            </a:pPr>
            <a:r>
              <a:rPr sz="1200" spc="-4" dirty="0">
                <a:solidFill>
                  <a:srgbClr val="DF1D5E"/>
                </a:solidFill>
                <a:latin typeface="Arial MT"/>
                <a:cs typeface="Arial MT"/>
              </a:rPr>
              <a:t>Sources </a:t>
            </a:r>
            <a:r>
              <a:rPr sz="1200" dirty="0">
                <a:solidFill>
                  <a:srgbClr val="DF1D5E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DF1D5E"/>
                </a:solidFill>
                <a:latin typeface="Arial MT"/>
                <a:cs typeface="Arial MT"/>
              </a:rPr>
              <a:t>supp</a:t>
            </a:r>
            <a:r>
              <a:rPr sz="1200" dirty="0">
                <a:solidFill>
                  <a:srgbClr val="DF1D5E"/>
                </a:solidFill>
                <a:latin typeface="Arial MT"/>
                <a:cs typeface="Arial MT"/>
              </a:rPr>
              <a:t>l</a:t>
            </a:r>
            <a:r>
              <a:rPr sz="1200" spc="-4" dirty="0">
                <a:solidFill>
                  <a:srgbClr val="DF1D5E"/>
                </a:solidFill>
                <a:latin typeface="Arial MT"/>
                <a:cs typeface="Arial MT"/>
              </a:rPr>
              <a:t>émenta</a:t>
            </a:r>
            <a:r>
              <a:rPr sz="1200" dirty="0">
                <a:solidFill>
                  <a:srgbClr val="DF1D5E"/>
                </a:solidFill>
                <a:latin typeface="Arial MT"/>
                <a:cs typeface="Arial MT"/>
              </a:rPr>
              <a:t>i</a:t>
            </a:r>
            <a:r>
              <a:rPr sz="1200" spc="-4" dirty="0">
                <a:solidFill>
                  <a:srgbClr val="DF1D5E"/>
                </a:solidFill>
                <a:latin typeface="Arial MT"/>
                <a:cs typeface="Arial MT"/>
              </a:rPr>
              <a:t>res  en</a:t>
            </a:r>
            <a:r>
              <a:rPr sz="1200" spc="-19" dirty="0">
                <a:solidFill>
                  <a:srgbClr val="DF1D5E"/>
                </a:solidFill>
                <a:latin typeface="Arial MT"/>
                <a:cs typeface="Arial MT"/>
              </a:rPr>
              <a:t> </a:t>
            </a:r>
            <a:r>
              <a:rPr sz="1200" b="1" spc="-4" dirty="0">
                <a:solidFill>
                  <a:srgbClr val="DF1D5E"/>
                </a:solidFill>
                <a:latin typeface="Arial"/>
                <a:cs typeface="Arial"/>
              </a:rPr>
              <a:t>temps</a:t>
            </a:r>
            <a:r>
              <a:rPr sz="1200" b="1" spc="4" dirty="0">
                <a:solidFill>
                  <a:srgbClr val="DF1D5E"/>
                </a:solidFill>
                <a:latin typeface="Arial"/>
                <a:cs typeface="Arial"/>
              </a:rPr>
              <a:t> </a:t>
            </a:r>
            <a:r>
              <a:rPr sz="1200" b="1" spc="-4" dirty="0">
                <a:solidFill>
                  <a:srgbClr val="DF1D5E"/>
                </a:solidFill>
                <a:latin typeface="Arial"/>
                <a:cs typeface="Arial"/>
              </a:rPr>
              <a:t>pluie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820376" y="3707988"/>
            <a:ext cx="1306829" cy="37846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403860" marR="3810" indent="-394335" defTabSz="685800">
              <a:spcBef>
                <a:spcPts val="71"/>
              </a:spcBef>
            </a:pPr>
            <a:r>
              <a:rPr sz="1200" i="1" spc="-4" dirty="0">
                <a:solidFill>
                  <a:prstClr val="black"/>
                </a:solidFill>
                <a:latin typeface="Arial"/>
                <a:cs typeface="Arial"/>
              </a:rPr>
              <a:t>Lessivage</a:t>
            </a:r>
            <a:r>
              <a:rPr sz="1200" i="1" spc="-3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i="1" spc="-4" dirty="0">
                <a:solidFill>
                  <a:prstClr val="black"/>
                </a:solidFill>
                <a:latin typeface="Arial"/>
                <a:cs typeface="Arial"/>
              </a:rPr>
              <a:t>des</a:t>
            </a:r>
            <a:r>
              <a:rPr sz="1200" i="1" spc="-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i="1" spc="-4" dirty="0">
                <a:solidFill>
                  <a:srgbClr val="0000FF"/>
                </a:solidFill>
                <a:latin typeface="Arial"/>
                <a:cs typeface="Arial"/>
              </a:rPr>
              <a:t>sols </a:t>
            </a:r>
            <a:r>
              <a:rPr sz="1200" i="1" spc="-32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200" i="1" spc="-4" dirty="0">
                <a:solidFill>
                  <a:srgbClr val="0000FF"/>
                </a:solidFill>
                <a:latin typeface="Arial"/>
                <a:cs typeface="Arial"/>
              </a:rPr>
              <a:t>urbains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964942" y="4143384"/>
            <a:ext cx="2422684" cy="1139190"/>
            <a:chOff x="3953255" y="4381512"/>
            <a:chExt cx="3230245" cy="1518920"/>
          </a:xfrm>
        </p:grpSpPr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75080" y="4574958"/>
              <a:ext cx="1808361" cy="132526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53255" y="4381512"/>
              <a:ext cx="1780794" cy="1401318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6291072" y="4063365"/>
            <a:ext cx="1714024" cy="1374458"/>
            <a:chOff x="8388095" y="4274820"/>
            <a:chExt cx="2285365" cy="1832610"/>
          </a:xfrm>
        </p:grpSpPr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88095" y="4274820"/>
              <a:ext cx="1422653" cy="110870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195815" y="4960620"/>
              <a:ext cx="1477518" cy="1146810"/>
            </a:xfrm>
            <a:prstGeom prst="rect">
              <a:avLst/>
            </a:prstGeom>
          </p:spPr>
        </p:pic>
      </p:grpSp>
      <p:pic>
        <p:nvPicPr>
          <p:cNvPr id="22" name="object 2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86384" y="4319397"/>
            <a:ext cx="604646" cy="579501"/>
          </a:xfrm>
          <a:prstGeom prst="rect">
            <a:avLst/>
          </a:prstGeom>
        </p:spPr>
      </p:pic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pc="-4" dirty="0">
                <a:solidFill>
                  <a:prstClr val="black"/>
                </a:solidFill>
              </a:rPr>
              <a:t>28</a:t>
            </a:r>
            <a:r>
              <a:rPr dirty="0">
                <a:solidFill>
                  <a:prstClr val="black"/>
                </a:solidFill>
              </a:rPr>
              <a:t> mai</a:t>
            </a:r>
            <a:r>
              <a:rPr spc="-1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2021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Classe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d’eau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du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SMBVB</a:t>
            </a:r>
            <a:r>
              <a:rPr spc="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Présentation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SIAAP</a:t>
            </a:r>
            <a:r>
              <a:rPr spc="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Eaux usées et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Baignade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Seine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et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en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Marne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xfrm>
            <a:off x="6407443" y="5686164"/>
            <a:ext cx="115015" cy="209192"/>
          </a:xfrm>
          <a:prstGeom prst="rect">
            <a:avLst/>
          </a:prstGeom>
        </p:spPr>
        <p:txBody>
          <a:bodyPr vert="horz" wrap="square" lIns="0" tIns="1429" rIns="0" bIns="0" rtlCol="0">
            <a:spAutoFit/>
          </a:bodyPr>
          <a:lstStyle/>
          <a:p>
            <a:pPr marL="28575" defTabSz="685800">
              <a:spcBef>
                <a:spcPts val="11"/>
              </a:spcBef>
            </a:pPr>
            <a:fld id="{81D60167-4931-47E6-BA6A-407CBD079E47}" type="slidenum">
              <a:rPr spc="-4" dirty="0">
                <a:solidFill>
                  <a:prstClr val="black"/>
                </a:solidFill>
              </a:rPr>
              <a:pPr marL="28575" defTabSz="685800">
                <a:spcBef>
                  <a:spcPts val="11"/>
                </a:spcBef>
              </a:pPr>
              <a:t>29</a:t>
            </a:fld>
            <a:endParaRPr spc="-4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2800" dirty="0"/>
              <a:t>1 – Introduction : Eau potable? Eaux usées?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AE748D3-05D6-4E73-B450-17630FEE91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3" t="5378" r="2392"/>
          <a:stretch/>
        </p:blipFill>
        <p:spPr>
          <a:xfrm>
            <a:off x="140974" y="1047936"/>
            <a:ext cx="8712968" cy="5013176"/>
          </a:xfrm>
          <a:prstGeom prst="rect">
            <a:avLst/>
          </a:prstGeom>
        </p:spPr>
      </p:pic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89441047-9AF0-4020-AB80-4C67BB15A76E}"/>
              </a:ext>
            </a:extLst>
          </p:cNvPr>
          <p:cNvSpPr/>
          <p:nvPr/>
        </p:nvSpPr>
        <p:spPr>
          <a:xfrm>
            <a:off x="6433457" y="3543300"/>
            <a:ext cx="571500" cy="522514"/>
          </a:xfrm>
          <a:custGeom>
            <a:avLst/>
            <a:gdLst>
              <a:gd name="connsiteX0" fmla="*/ 103414 w 571500"/>
              <a:gd name="connsiteY0" fmla="*/ 0 h 522514"/>
              <a:gd name="connsiteX1" fmla="*/ 451757 w 571500"/>
              <a:gd name="connsiteY1" fmla="*/ 97971 h 522514"/>
              <a:gd name="connsiteX2" fmla="*/ 408214 w 571500"/>
              <a:gd name="connsiteY2" fmla="*/ 168729 h 522514"/>
              <a:gd name="connsiteX3" fmla="*/ 571500 w 571500"/>
              <a:gd name="connsiteY3" fmla="*/ 261257 h 522514"/>
              <a:gd name="connsiteX4" fmla="*/ 419100 w 571500"/>
              <a:gd name="connsiteY4" fmla="*/ 511629 h 522514"/>
              <a:gd name="connsiteX5" fmla="*/ 315686 w 571500"/>
              <a:gd name="connsiteY5" fmla="*/ 500743 h 522514"/>
              <a:gd name="connsiteX6" fmla="*/ 223157 w 571500"/>
              <a:gd name="connsiteY6" fmla="*/ 424543 h 522514"/>
              <a:gd name="connsiteX7" fmla="*/ 223157 w 571500"/>
              <a:gd name="connsiteY7" fmla="*/ 522514 h 522514"/>
              <a:gd name="connsiteX8" fmla="*/ 0 w 571500"/>
              <a:gd name="connsiteY8" fmla="*/ 375557 h 522514"/>
              <a:gd name="connsiteX9" fmla="*/ 76200 w 571500"/>
              <a:gd name="connsiteY9" fmla="*/ 43543 h 522514"/>
              <a:gd name="connsiteX10" fmla="*/ 103414 w 571500"/>
              <a:gd name="connsiteY10" fmla="*/ 0 h 52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1500" h="522514">
                <a:moveTo>
                  <a:pt x="103414" y="0"/>
                </a:moveTo>
                <a:lnTo>
                  <a:pt x="451757" y="97971"/>
                </a:lnTo>
                <a:lnTo>
                  <a:pt x="408214" y="168729"/>
                </a:lnTo>
                <a:lnTo>
                  <a:pt x="571500" y="261257"/>
                </a:lnTo>
                <a:lnTo>
                  <a:pt x="419100" y="511629"/>
                </a:lnTo>
                <a:lnTo>
                  <a:pt x="315686" y="500743"/>
                </a:lnTo>
                <a:lnTo>
                  <a:pt x="223157" y="424543"/>
                </a:lnTo>
                <a:lnTo>
                  <a:pt x="223157" y="522514"/>
                </a:lnTo>
                <a:lnTo>
                  <a:pt x="0" y="375557"/>
                </a:lnTo>
                <a:lnTo>
                  <a:pt x="76200" y="43543"/>
                </a:lnTo>
                <a:lnTo>
                  <a:pt x="103414" y="0"/>
                </a:lnTo>
                <a:close/>
              </a:path>
            </a:pathLst>
          </a:custGeom>
          <a:solidFill>
            <a:srgbClr val="159A1D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3603832D-3A01-4451-BD4C-08C8A04FDA8E}"/>
              </a:ext>
            </a:extLst>
          </p:cNvPr>
          <p:cNvSpPr/>
          <p:nvPr/>
        </p:nvSpPr>
        <p:spPr>
          <a:xfrm>
            <a:off x="6508740" y="2928257"/>
            <a:ext cx="898989" cy="699593"/>
          </a:xfrm>
          <a:custGeom>
            <a:avLst/>
            <a:gdLst>
              <a:gd name="connsiteX0" fmla="*/ 0 w 887186"/>
              <a:gd name="connsiteY0" fmla="*/ 560614 h 680357"/>
              <a:gd name="connsiteX1" fmla="*/ 152400 w 887186"/>
              <a:gd name="connsiteY1" fmla="*/ 304800 h 680357"/>
              <a:gd name="connsiteX2" fmla="*/ 146957 w 887186"/>
              <a:gd name="connsiteY2" fmla="*/ 157843 h 680357"/>
              <a:gd name="connsiteX3" fmla="*/ 261257 w 887186"/>
              <a:gd name="connsiteY3" fmla="*/ 157843 h 680357"/>
              <a:gd name="connsiteX4" fmla="*/ 359228 w 887186"/>
              <a:gd name="connsiteY4" fmla="*/ 201386 h 680357"/>
              <a:gd name="connsiteX5" fmla="*/ 462643 w 887186"/>
              <a:gd name="connsiteY5" fmla="*/ 0 h 680357"/>
              <a:gd name="connsiteX6" fmla="*/ 538843 w 887186"/>
              <a:gd name="connsiteY6" fmla="*/ 217714 h 680357"/>
              <a:gd name="connsiteX7" fmla="*/ 723900 w 887186"/>
              <a:gd name="connsiteY7" fmla="*/ 293914 h 680357"/>
              <a:gd name="connsiteX8" fmla="*/ 887186 w 887186"/>
              <a:gd name="connsiteY8" fmla="*/ 261257 h 680357"/>
              <a:gd name="connsiteX9" fmla="*/ 549728 w 887186"/>
              <a:gd name="connsiteY9" fmla="*/ 500743 h 680357"/>
              <a:gd name="connsiteX10" fmla="*/ 370114 w 887186"/>
              <a:gd name="connsiteY10" fmla="*/ 435429 h 680357"/>
              <a:gd name="connsiteX11" fmla="*/ 283028 w 887186"/>
              <a:gd name="connsiteY11" fmla="*/ 680357 h 680357"/>
              <a:gd name="connsiteX12" fmla="*/ 0 w 887186"/>
              <a:gd name="connsiteY12" fmla="*/ 560614 h 68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186" h="680357">
                <a:moveTo>
                  <a:pt x="0" y="560614"/>
                </a:moveTo>
                <a:lnTo>
                  <a:pt x="152400" y="304800"/>
                </a:lnTo>
                <a:lnTo>
                  <a:pt x="146957" y="157843"/>
                </a:lnTo>
                <a:lnTo>
                  <a:pt x="261257" y="157843"/>
                </a:lnTo>
                <a:lnTo>
                  <a:pt x="359228" y="201386"/>
                </a:lnTo>
                <a:lnTo>
                  <a:pt x="462643" y="0"/>
                </a:lnTo>
                <a:lnTo>
                  <a:pt x="538843" y="217714"/>
                </a:lnTo>
                <a:lnTo>
                  <a:pt x="723900" y="293914"/>
                </a:lnTo>
                <a:lnTo>
                  <a:pt x="887186" y="261257"/>
                </a:lnTo>
                <a:lnTo>
                  <a:pt x="549728" y="500743"/>
                </a:lnTo>
                <a:lnTo>
                  <a:pt x="370114" y="435429"/>
                </a:lnTo>
                <a:lnTo>
                  <a:pt x="283028" y="680357"/>
                </a:lnTo>
                <a:lnTo>
                  <a:pt x="0" y="560614"/>
                </a:lnTo>
                <a:close/>
              </a:path>
            </a:pathLst>
          </a:custGeom>
          <a:solidFill>
            <a:srgbClr val="159A1D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EE3301C5-EF9F-4D97-A141-AA3A891033C9}"/>
              </a:ext>
            </a:extLst>
          </p:cNvPr>
          <p:cNvSpPr/>
          <p:nvPr/>
        </p:nvSpPr>
        <p:spPr>
          <a:xfrm>
            <a:off x="6787243" y="2209800"/>
            <a:ext cx="321128" cy="332014"/>
          </a:xfrm>
          <a:custGeom>
            <a:avLst/>
            <a:gdLst>
              <a:gd name="connsiteX0" fmla="*/ 195943 w 321128"/>
              <a:gd name="connsiteY0" fmla="*/ 332014 h 332014"/>
              <a:gd name="connsiteX1" fmla="*/ 321128 w 321128"/>
              <a:gd name="connsiteY1" fmla="*/ 146957 h 332014"/>
              <a:gd name="connsiteX2" fmla="*/ 283028 w 321128"/>
              <a:gd name="connsiteY2" fmla="*/ 32657 h 332014"/>
              <a:gd name="connsiteX3" fmla="*/ 16328 w 321128"/>
              <a:gd name="connsiteY3" fmla="*/ 0 h 332014"/>
              <a:gd name="connsiteX4" fmla="*/ 0 w 321128"/>
              <a:gd name="connsiteY4" fmla="*/ 70757 h 332014"/>
              <a:gd name="connsiteX5" fmla="*/ 146957 w 321128"/>
              <a:gd name="connsiteY5" fmla="*/ 136071 h 332014"/>
              <a:gd name="connsiteX6" fmla="*/ 146957 w 321128"/>
              <a:gd name="connsiteY6" fmla="*/ 228600 h 332014"/>
              <a:gd name="connsiteX7" fmla="*/ 195943 w 321128"/>
              <a:gd name="connsiteY7" fmla="*/ 332014 h 33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128" h="332014">
                <a:moveTo>
                  <a:pt x="195943" y="332014"/>
                </a:moveTo>
                <a:lnTo>
                  <a:pt x="321128" y="146957"/>
                </a:lnTo>
                <a:lnTo>
                  <a:pt x="283028" y="32657"/>
                </a:lnTo>
                <a:lnTo>
                  <a:pt x="16328" y="0"/>
                </a:lnTo>
                <a:lnTo>
                  <a:pt x="0" y="70757"/>
                </a:lnTo>
                <a:lnTo>
                  <a:pt x="146957" y="136071"/>
                </a:lnTo>
                <a:lnTo>
                  <a:pt x="146957" y="228600"/>
                </a:lnTo>
                <a:lnTo>
                  <a:pt x="195943" y="332014"/>
                </a:lnTo>
                <a:close/>
              </a:path>
            </a:pathLst>
          </a:custGeom>
          <a:solidFill>
            <a:srgbClr val="159A1D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E1FF2A45-5362-49F8-A44D-83A0A7D9C361}"/>
              </a:ext>
            </a:extLst>
          </p:cNvPr>
          <p:cNvSpPr/>
          <p:nvPr/>
        </p:nvSpPr>
        <p:spPr>
          <a:xfrm>
            <a:off x="4142014" y="4327071"/>
            <a:ext cx="598715" cy="462643"/>
          </a:xfrm>
          <a:custGeom>
            <a:avLst/>
            <a:gdLst>
              <a:gd name="connsiteX0" fmla="*/ 54429 w 598715"/>
              <a:gd name="connsiteY0" fmla="*/ 16329 h 462643"/>
              <a:gd name="connsiteX1" fmla="*/ 0 w 598715"/>
              <a:gd name="connsiteY1" fmla="*/ 255815 h 462643"/>
              <a:gd name="connsiteX2" fmla="*/ 228600 w 598715"/>
              <a:gd name="connsiteY2" fmla="*/ 440872 h 462643"/>
              <a:gd name="connsiteX3" fmla="*/ 337457 w 598715"/>
              <a:gd name="connsiteY3" fmla="*/ 462643 h 462643"/>
              <a:gd name="connsiteX4" fmla="*/ 538843 w 598715"/>
              <a:gd name="connsiteY4" fmla="*/ 217715 h 462643"/>
              <a:gd name="connsiteX5" fmla="*/ 598715 w 598715"/>
              <a:gd name="connsiteY5" fmla="*/ 38100 h 462643"/>
              <a:gd name="connsiteX6" fmla="*/ 560615 w 598715"/>
              <a:gd name="connsiteY6" fmla="*/ 0 h 462643"/>
              <a:gd name="connsiteX7" fmla="*/ 419100 w 598715"/>
              <a:gd name="connsiteY7" fmla="*/ 10886 h 462643"/>
              <a:gd name="connsiteX8" fmla="*/ 54429 w 598715"/>
              <a:gd name="connsiteY8" fmla="*/ 16329 h 462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715" h="462643">
                <a:moveTo>
                  <a:pt x="54429" y="16329"/>
                </a:moveTo>
                <a:lnTo>
                  <a:pt x="0" y="255815"/>
                </a:lnTo>
                <a:lnTo>
                  <a:pt x="228600" y="440872"/>
                </a:lnTo>
                <a:lnTo>
                  <a:pt x="337457" y="462643"/>
                </a:lnTo>
                <a:lnTo>
                  <a:pt x="538843" y="217715"/>
                </a:lnTo>
                <a:lnTo>
                  <a:pt x="598715" y="38100"/>
                </a:lnTo>
                <a:lnTo>
                  <a:pt x="560615" y="0"/>
                </a:lnTo>
                <a:lnTo>
                  <a:pt x="419100" y="10886"/>
                </a:lnTo>
                <a:lnTo>
                  <a:pt x="54429" y="16329"/>
                </a:lnTo>
                <a:close/>
              </a:path>
            </a:pathLst>
          </a:custGeom>
          <a:solidFill>
            <a:srgbClr val="159A1D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6ABE1644-421A-4A6F-853D-8518EDD25250}"/>
              </a:ext>
            </a:extLst>
          </p:cNvPr>
          <p:cNvSpPr/>
          <p:nvPr/>
        </p:nvSpPr>
        <p:spPr>
          <a:xfrm>
            <a:off x="3177540" y="2971800"/>
            <a:ext cx="1120140" cy="1242060"/>
          </a:xfrm>
          <a:custGeom>
            <a:avLst/>
            <a:gdLst>
              <a:gd name="connsiteX0" fmla="*/ 335280 w 1120140"/>
              <a:gd name="connsiteY0" fmla="*/ 472440 h 1242060"/>
              <a:gd name="connsiteX1" fmla="*/ 350520 w 1120140"/>
              <a:gd name="connsiteY1" fmla="*/ 144780 h 1242060"/>
              <a:gd name="connsiteX2" fmla="*/ 365760 w 1120140"/>
              <a:gd name="connsiteY2" fmla="*/ 0 h 1242060"/>
              <a:gd name="connsiteX3" fmla="*/ 678180 w 1120140"/>
              <a:gd name="connsiteY3" fmla="*/ 198120 h 1242060"/>
              <a:gd name="connsiteX4" fmla="*/ 822960 w 1120140"/>
              <a:gd name="connsiteY4" fmla="*/ 198120 h 1242060"/>
              <a:gd name="connsiteX5" fmla="*/ 967740 w 1120140"/>
              <a:gd name="connsiteY5" fmla="*/ 373380 h 1242060"/>
              <a:gd name="connsiteX6" fmla="*/ 1066800 w 1120140"/>
              <a:gd name="connsiteY6" fmla="*/ 373380 h 1242060"/>
              <a:gd name="connsiteX7" fmla="*/ 1028700 w 1120140"/>
              <a:gd name="connsiteY7" fmla="*/ 434340 h 1242060"/>
              <a:gd name="connsiteX8" fmla="*/ 1120140 w 1120140"/>
              <a:gd name="connsiteY8" fmla="*/ 533400 h 1242060"/>
              <a:gd name="connsiteX9" fmla="*/ 1082040 w 1120140"/>
              <a:gd name="connsiteY9" fmla="*/ 876300 h 1242060"/>
              <a:gd name="connsiteX10" fmla="*/ 1021080 w 1120140"/>
              <a:gd name="connsiteY10" fmla="*/ 929640 h 1242060"/>
              <a:gd name="connsiteX11" fmla="*/ 929640 w 1120140"/>
              <a:gd name="connsiteY11" fmla="*/ 792480 h 1242060"/>
              <a:gd name="connsiteX12" fmla="*/ 762000 w 1120140"/>
              <a:gd name="connsiteY12" fmla="*/ 822960 h 1242060"/>
              <a:gd name="connsiteX13" fmla="*/ 685800 w 1120140"/>
              <a:gd name="connsiteY13" fmla="*/ 853440 h 1242060"/>
              <a:gd name="connsiteX14" fmla="*/ 579120 w 1120140"/>
              <a:gd name="connsiteY14" fmla="*/ 1036320 h 1242060"/>
              <a:gd name="connsiteX15" fmla="*/ 419100 w 1120140"/>
              <a:gd name="connsiteY15" fmla="*/ 906780 h 1242060"/>
              <a:gd name="connsiteX16" fmla="*/ 182880 w 1120140"/>
              <a:gd name="connsiteY16" fmla="*/ 1143000 h 1242060"/>
              <a:gd name="connsiteX17" fmla="*/ 182880 w 1120140"/>
              <a:gd name="connsiteY17" fmla="*/ 1242060 h 1242060"/>
              <a:gd name="connsiteX18" fmla="*/ 0 w 1120140"/>
              <a:gd name="connsiteY18" fmla="*/ 1104900 h 1242060"/>
              <a:gd name="connsiteX19" fmla="*/ 22860 w 1120140"/>
              <a:gd name="connsiteY19" fmla="*/ 899160 h 1242060"/>
              <a:gd name="connsiteX20" fmla="*/ 182880 w 1120140"/>
              <a:gd name="connsiteY20" fmla="*/ 876300 h 1242060"/>
              <a:gd name="connsiteX21" fmla="*/ 205740 w 1120140"/>
              <a:gd name="connsiteY21" fmla="*/ 800100 h 1242060"/>
              <a:gd name="connsiteX22" fmla="*/ 388620 w 1120140"/>
              <a:gd name="connsiteY22" fmla="*/ 754380 h 1242060"/>
              <a:gd name="connsiteX23" fmla="*/ 502920 w 1120140"/>
              <a:gd name="connsiteY23" fmla="*/ 647700 h 1242060"/>
              <a:gd name="connsiteX24" fmla="*/ 365760 w 1120140"/>
              <a:gd name="connsiteY24" fmla="*/ 594360 h 1242060"/>
              <a:gd name="connsiteX25" fmla="*/ 335280 w 1120140"/>
              <a:gd name="connsiteY25" fmla="*/ 533400 h 1242060"/>
              <a:gd name="connsiteX26" fmla="*/ 335280 w 1120140"/>
              <a:gd name="connsiteY26" fmla="*/ 472440 h 124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120140" h="1242060">
                <a:moveTo>
                  <a:pt x="335280" y="472440"/>
                </a:moveTo>
                <a:lnTo>
                  <a:pt x="350520" y="144780"/>
                </a:lnTo>
                <a:lnTo>
                  <a:pt x="365760" y="0"/>
                </a:lnTo>
                <a:lnTo>
                  <a:pt x="678180" y="198120"/>
                </a:lnTo>
                <a:lnTo>
                  <a:pt x="822960" y="198120"/>
                </a:lnTo>
                <a:lnTo>
                  <a:pt x="967740" y="373380"/>
                </a:lnTo>
                <a:lnTo>
                  <a:pt x="1066800" y="373380"/>
                </a:lnTo>
                <a:lnTo>
                  <a:pt x="1028700" y="434340"/>
                </a:lnTo>
                <a:lnTo>
                  <a:pt x="1120140" y="533400"/>
                </a:lnTo>
                <a:lnTo>
                  <a:pt x="1082040" y="876300"/>
                </a:lnTo>
                <a:lnTo>
                  <a:pt x="1021080" y="929640"/>
                </a:lnTo>
                <a:lnTo>
                  <a:pt x="929640" y="792480"/>
                </a:lnTo>
                <a:lnTo>
                  <a:pt x="762000" y="822960"/>
                </a:lnTo>
                <a:lnTo>
                  <a:pt x="685800" y="853440"/>
                </a:lnTo>
                <a:lnTo>
                  <a:pt x="579120" y="1036320"/>
                </a:lnTo>
                <a:lnTo>
                  <a:pt x="419100" y="906780"/>
                </a:lnTo>
                <a:lnTo>
                  <a:pt x="182880" y="1143000"/>
                </a:lnTo>
                <a:lnTo>
                  <a:pt x="182880" y="1242060"/>
                </a:lnTo>
                <a:lnTo>
                  <a:pt x="0" y="1104900"/>
                </a:lnTo>
                <a:lnTo>
                  <a:pt x="22860" y="899160"/>
                </a:lnTo>
                <a:lnTo>
                  <a:pt x="182880" y="876300"/>
                </a:lnTo>
                <a:lnTo>
                  <a:pt x="205740" y="800100"/>
                </a:lnTo>
                <a:lnTo>
                  <a:pt x="388620" y="754380"/>
                </a:lnTo>
                <a:lnTo>
                  <a:pt x="502920" y="647700"/>
                </a:lnTo>
                <a:lnTo>
                  <a:pt x="365760" y="594360"/>
                </a:lnTo>
                <a:lnTo>
                  <a:pt x="335280" y="533400"/>
                </a:lnTo>
                <a:lnTo>
                  <a:pt x="335280" y="472440"/>
                </a:lnTo>
                <a:close/>
              </a:path>
            </a:pathLst>
          </a:custGeom>
          <a:solidFill>
            <a:srgbClr val="159A1D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E718560-5764-407F-9DC0-7FD5B1E29E29}"/>
              </a:ext>
            </a:extLst>
          </p:cNvPr>
          <p:cNvSpPr txBox="1"/>
          <p:nvPr/>
        </p:nvSpPr>
        <p:spPr>
          <a:xfrm>
            <a:off x="3522246" y="3228155"/>
            <a:ext cx="11201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b="1" dirty="0"/>
              <a:t>Denise THIBAULT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A21BED6-7FD5-45A3-A265-9BB756ABD29C}"/>
              </a:ext>
            </a:extLst>
          </p:cNvPr>
          <p:cNvSpPr txBox="1"/>
          <p:nvPr/>
        </p:nvSpPr>
        <p:spPr>
          <a:xfrm>
            <a:off x="4011930" y="4519749"/>
            <a:ext cx="11201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b="1" dirty="0"/>
              <a:t>Bénédicte ALLENET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2BC49524-D23F-4BF3-BA31-D47D8CD46097}"/>
              </a:ext>
            </a:extLst>
          </p:cNvPr>
          <p:cNvSpPr txBox="1"/>
          <p:nvPr/>
        </p:nvSpPr>
        <p:spPr>
          <a:xfrm>
            <a:off x="6372642" y="3754490"/>
            <a:ext cx="11201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b="1" dirty="0"/>
              <a:t>Philippe LECOMTE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49BA0E8-331D-436D-BA18-CE170017D41D}"/>
              </a:ext>
            </a:extLst>
          </p:cNvPr>
          <p:cNvSpPr txBox="1"/>
          <p:nvPr/>
        </p:nvSpPr>
        <p:spPr>
          <a:xfrm>
            <a:off x="6699609" y="3098457"/>
            <a:ext cx="112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b="1" dirty="0"/>
              <a:t>Flora LARUELLE</a:t>
            </a:r>
          </a:p>
          <a:p>
            <a:r>
              <a:rPr lang="fr-FR" sz="600" b="1" dirty="0"/>
              <a:t>Pascal LESSELINGUE</a:t>
            </a:r>
          </a:p>
          <a:p>
            <a:endParaRPr lang="fr-FR" sz="600" b="1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F852555-8FE6-4714-8379-A501A3591876}"/>
              </a:ext>
            </a:extLst>
          </p:cNvPr>
          <p:cNvSpPr txBox="1"/>
          <p:nvPr/>
        </p:nvSpPr>
        <p:spPr>
          <a:xfrm>
            <a:off x="6326027" y="1997813"/>
            <a:ext cx="112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b="1" dirty="0"/>
              <a:t>Antoine PELLETIER</a:t>
            </a:r>
          </a:p>
          <a:p>
            <a:r>
              <a:rPr lang="fr-FR" sz="600" b="1" dirty="0"/>
              <a:t>Nadine HERRATI </a:t>
            </a:r>
          </a:p>
          <a:p>
            <a:endParaRPr lang="fr-FR" sz="600" b="1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C25CE75-6510-4B6F-A614-2E89514C8248}"/>
              </a:ext>
            </a:extLst>
          </p:cNvPr>
          <p:cNvSpPr txBox="1"/>
          <p:nvPr/>
        </p:nvSpPr>
        <p:spPr>
          <a:xfrm>
            <a:off x="611560" y="4704415"/>
            <a:ext cx="1120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b="1" dirty="0"/>
              <a:t>+ Eva ROUSSEL</a:t>
            </a:r>
          </a:p>
          <a:p>
            <a:endParaRPr lang="fr-FR" sz="600" b="1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FB70735E-B19E-4D93-BBA8-F428F1095E13}"/>
              </a:ext>
            </a:extLst>
          </p:cNvPr>
          <p:cNvSpPr txBox="1"/>
          <p:nvPr/>
        </p:nvSpPr>
        <p:spPr>
          <a:xfrm>
            <a:off x="5579291" y="2900134"/>
            <a:ext cx="11201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b="1" dirty="0"/>
              <a:t>Despina BEKIARI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65048765-7C06-4132-9129-FC4FB837D7E3}"/>
              </a:ext>
            </a:extLst>
          </p:cNvPr>
          <p:cNvSpPr txBox="1"/>
          <p:nvPr/>
        </p:nvSpPr>
        <p:spPr>
          <a:xfrm>
            <a:off x="4811281" y="3773201"/>
            <a:ext cx="11201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b="1" dirty="0"/>
              <a:t>Karine CASAL DIT ESTEBAN</a:t>
            </a:r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62B91EB9-1E37-43D4-AC07-E164DC8F1A40}"/>
              </a:ext>
            </a:extLst>
          </p:cNvPr>
          <p:cNvSpPr/>
          <p:nvPr/>
        </p:nvSpPr>
        <p:spPr>
          <a:xfrm>
            <a:off x="5715000" y="2722418"/>
            <a:ext cx="533400" cy="415637"/>
          </a:xfrm>
          <a:custGeom>
            <a:avLst/>
            <a:gdLst>
              <a:gd name="connsiteX0" fmla="*/ 533400 w 533400"/>
              <a:gd name="connsiteY0" fmla="*/ 311727 h 415637"/>
              <a:gd name="connsiteX1" fmla="*/ 408709 w 533400"/>
              <a:gd name="connsiteY1" fmla="*/ 41564 h 415637"/>
              <a:gd name="connsiteX2" fmla="*/ 284018 w 533400"/>
              <a:gd name="connsiteY2" fmla="*/ 83127 h 415637"/>
              <a:gd name="connsiteX3" fmla="*/ 235527 w 533400"/>
              <a:gd name="connsiteY3" fmla="*/ 0 h 415637"/>
              <a:gd name="connsiteX4" fmla="*/ 166255 w 533400"/>
              <a:gd name="connsiteY4" fmla="*/ 90055 h 415637"/>
              <a:gd name="connsiteX5" fmla="*/ 103909 w 533400"/>
              <a:gd name="connsiteY5" fmla="*/ 62346 h 415637"/>
              <a:gd name="connsiteX6" fmla="*/ 0 w 533400"/>
              <a:gd name="connsiteY6" fmla="*/ 117764 h 415637"/>
              <a:gd name="connsiteX7" fmla="*/ 0 w 533400"/>
              <a:gd name="connsiteY7" fmla="*/ 249382 h 415637"/>
              <a:gd name="connsiteX8" fmla="*/ 69273 w 533400"/>
              <a:gd name="connsiteY8" fmla="*/ 353291 h 415637"/>
              <a:gd name="connsiteX9" fmla="*/ 117764 w 533400"/>
              <a:gd name="connsiteY9" fmla="*/ 339437 h 415637"/>
              <a:gd name="connsiteX10" fmla="*/ 214745 w 533400"/>
              <a:gd name="connsiteY10" fmla="*/ 408709 h 415637"/>
              <a:gd name="connsiteX11" fmla="*/ 325582 w 533400"/>
              <a:gd name="connsiteY11" fmla="*/ 415637 h 415637"/>
              <a:gd name="connsiteX12" fmla="*/ 367145 w 533400"/>
              <a:gd name="connsiteY12" fmla="*/ 374073 h 415637"/>
              <a:gd name="connsiteX13" fmla="*/ 533400 w 533400"/>
              <a:gd name="connsiteY13" fmla="*/ 311727 h 41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3400" h="415637">
                <a:moveTo>
                  <a:pt x="533400" y="311727"/>
                </a:moveTo>
                <a:lnTo>
                  <a:pt x="408709" y="41564"/>
                </a:lnTo>
                <a:lnTo>
                  <a:pt x="284018" y="83127"/>
                </a:lnTo>
                <a:lnTo>
                  <a:pt x="235527" y="0"/>
                </a:lnTo>
                <a:lnTo>
                  <a:pt x="166255" y="90055"/>
                </a:lnTo>
                <a:lnTo>
                  <a:pt x="103909" y="62346"/>
                </a:lnTo>
                <a:lnTo>
                  <a:pt x="0" y="117764"/>
                </a:lnTo>
                <a:lnTo>
                  <a:pt x="0" y="249382"/>
                </a:lnTo>
                <a:lnTo>
                  <a:pt x="69273" y="353291"/>
                </a:lnTo>
                <a:lnTo>
                  <a:pt x="117764" y="339437"/>
                </a:lnTo>
                <a:lnTo>
                  <a:pt x="214745" y="408709"/>
                </a:lnTo>
                <a:lnTo>
                  <a:pt x="325582" y="415637"/>
                </a:lnTo>
                <a:lnTo>
                  <a:pt x="367145" y="374073"/>
                </a:lnTo>
                <a:lnTo>
                  <a:pt x="533400" y="311727"/>
                </a:lnTo>
                <a:close/>
              </a:path>
            </a:pathLst>
          </a:custGeom>
          <a:solidFill>
            <a:srgbClr val="159A1D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754D22FB-06C1-4406-942A-CA21070EB55E}"/>
              </a:ext>
            </a:extLst>
          </p:cNvPr>
          <p:cNvSpPr/>
          <p:nvPr/>
        </p:nvSpPr>
        <p:spPr>
          <a:xfrm>
            <a:off x="4856018" y="3560618"/>
            <a:ext cx="1087582" cy="789709"/>
          </a:xfrm>
          <a:custGeom>
            <a:avLst/>
            <a:gdLst>
              <a:gd name="connsiteX0" fmla="*/ 131618 w 1087582"/>
              <a:gd name="connsiteY0" fmla="*/ 0 h 789709"/>
              <a:gd name="connsiteX1" fmla="*/ 83127 w 1087582"/>
              <a:gd name="connsiteY1" fmla="*/ 110837 h 789709"/>
              <a:gd name="connsiteX2" fmla="*/ 0 w 1087582"/>
              <a:gd name="connsiteY2" fmla="*/ 187037 h 789709"/>
              <a:gd name="connsiteX3" fmla="*/ 0 w 1087582"/>
              <a:gd name="connsiteY3" fmla="*/ 408709 h 789709"/>
              <a:gd name="connsiteX4" fmla="*/ 110837 w 1087582"/>
              <a:gd name="connsiteY4" fmla="*/ 581891 h 789709"/>
              <a:gd name="connsiteX5" fmla="*/ 249382 w 1087582"/>
              <a:gd name="connsiteY5" fmla="*/ 755073 h 789709"/>
              <a:gd name="connsiteX6" fmla="*/ 429491 w 1087582"/>
              <a:gd name="connsiteY6" fmla="*/ 789709 h 789709"/>
              <a:gd name="connsiteX7" fmla="*/ 568037 w 1087582"/>
              <a:gd name="connsiteY7" fmla="*/ 775855 h 789709"/>
              <a:gd name="connsiteX8" fmla="*/ 817418 w 1087582"/>
              <a:gd name="connsiteY8" fmla="*/ 727364 h 789709"/>
              <a:gd name="connsiteX9" fmla="*/ 1087582 w 1087582"/>
              <a:gd name="connsiteY9" fmla="*/ 561109 h 789709"/>
              <a:gd name="connsiteX10" fmla="*/ 990600 w 1087582"/>
              <a:gd name="connsiteY10" fmla="*/ 346364 h 789709"/>
              <a:gd name="connsiteX11" fmla="*/ 914400 w 1087582"/>
              <a:gd name="connsiteY11" fmla="*/ 256309 h 789709"/>
              <a:gd name="connsiteX12" fmla="*/ 817418 w 1087582"/>
              <a:gd name="connsiteY12" fmla="*/ 228600 h 789709"/>
              <a:gd name="connsiteX13" fmla="*/ 817418 w 1087582"/>
              <a:gd name="connsiteY13" fmla="*/ 152400 h 789709"/>
              <a:gd name="connsiteX14" fmla="*/ 789709 w 1087582"/>
              <a:gd name="connsiteY14" fmla="*/ 131618 h 789709"/>
              <a:gd name="connsiteX15" fmla="*/ 706582 w 1087582"/>
              <a:gd name="connsiteY15" fmla="*/ 152400 h 789709"/>
              <a:gd name="connsiteX16" fmla="*/ 436418 w 1087582"/>
              <a:gd name="connsiteY16" fmla="*/ 103909 h 789709"/>
              <a:gd name="connsiteX17" fmla="*/ 408709 w 1087582"/>
              <a:gd name="connsiteY17" fmla="*/ 131618 h 789709"/>
              <a:gd name="connsiteX18" fmla="*/ 332509 w 1087582"/>
              <a:gd name="connsiteY18" fmla="*/ 76200 h 789709"/>
              <a:gd name="connsiteX19" fmla="*/ 242455 w 1087582"/>
              <a:gd name="connsiteY19" fmla="*/ 13855 h 789709"/>
              <a:gd name="connsiteX20" fmla="*/ 131618 w 1087582"/>
              <a:gd name="connsiteY20" fmla="*/ 0 h 78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87582" h="789709">
                <a:moveTo>
                  <a:pt x="131618" y="0"/>
                </a:moveTo>
                <a:lnTo>
                  <a:pt x="83127" y="110837"/>
                </a:lnTo>
                <a:lnTo>
                  <a:pt x="0" y="187037"/>
                </a:lnTo>
                <a:lnTo>
                  <a:pt x="0" y="408709"/>
                </a:lnTo>
                <a:lnTo>
                  <a:pt x="110837" y="581891"/>
                </a:lnTo>
                <a:lnTo>
                  <a:pt x="249382" y="755073"/>
                </a:lnTo>
                <a:lnTo>
                  <a:pt x="429491" y="789709"/>
                </a:lnTo>
                <a:lnTo>
                  <a:pt x="568037" y="775855"/>
                </a:lnTo>
                <a:lnTo>
                  <a:pt x="817418" y="727364"/>
                </a:lnTo>
                <a:lnTo>
                  <a:pt x="1087582" y="561109"/>
                </a:lnTo>
                <a:lnTo>
                  <a:pt x="990600" y="346364"/>
                </a:lnTo>
                <a:lnTo>
                  <a:pt x="914400" y="256309"/>
                </a:lnTo>
                <a:lnTo>
                  <a:pt x="817418" y="228600"/>
                </a:lnTo>
                <a:lnTo>
                  <a:pt x="817418" y="152400"/>
                </a:lnTo>
                <a:lnTo>
                  <a:pt x="789709" y="131618"/>
                </a:lnTo>
                <a:lnTo>
                  <a:pt x="706582" y="152400"/>
                </a:lnTo>
                <a:lnTo>
                  <a:pt x="436418" y="103909"/>
                </a:lnTo>
                <a:lnTo>
                  <a:pt x="408709" y="131618"/>
                </a:lnTo>
                <a:lnTo>
                  <a:pt x="332509" y="76200"/>
                </a:lnTo>
                <a:lnTo>
                  <a:pt x="242455" y="13855"/>
                </a:lnTo>
                <a:lnTo>
                  <a:pt x="131618" y="0"/>
                </a:lnTo>
                <a:close/>
              </a:path>
            </a:pathLst>
          </a:custGeom>
          <a:solidFill>
            <a:srgbClr val="258B45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7DDA7EC-672B-4B8E-96EB-091807B40661}"/>
              </a:ext>
            </a:extLst>
          </p:cNvPr>
          <p:cNvSpPr txBox="1"/>
          <p:nvPr/>
        </p:nvSpPr>
        <p:spPr>
          <a:xfrm>
            <a:off x="2424794" y="2397358"/>
            <a:ext cx="11201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b="1" dirty="0" err="1"/>
              <a:t>Gwilherm</a:t>
            </a:r>
            <a:r>
              <a:rPr lang="fr-FR" sz="600" b="1" dirty="0"/>
              <a:t> POULLENNEC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4BE3EA5-6920-4B40-81FB-76BC24FD7B0C}"/>
              </a:ext>
            </a:extLst>
          </p:cNvPr>
          <p:cNvSpPr txBox="1"/>
          <p:nvPr/>
        </p:nvSpPr>
        <p:spPr>
          <a:xfrm>
            <a:off x="6002678" y="2524490"/>
            <a:ext cx="11201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b="1" dirty="0"/>
              <a:t>Pascale MEKER</a:t>
            </a:r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15B8B2FC-50AC-4859-868B-56DD0FCB76FC}"/>
              </a:ext>
            </a:extLst>
          </p:cNvPr>
          <p:cNvSpPr/>
          <p:nvPr/>
        </p:nvSpPr>
        <p:spPr>
          <a:xfrm>
            <a:off x="6063449" y="2352583"/>
            <a:ext cx="585926" cy="710213"/>
          </a:xfrm>
          <a:custGeom>
            <a:avLst/>
            <a:gdLst>
              <a:gd name="connsiteX0" fmla="*/ 159798 w 585926"/>
              <a:gd name="connsiteY0" fmla="*/ 0 h 710213"/>
              <a:gd name="connsiteX1" fmla="*/ 248574 w 585926"/>
              <a:gd name="connsiteY1" fmla="*/ 88776 h 710213"/>
              <a:gd name="connsiteX2" fmla="*/ 186431 w 585926"/>
              <a:gd name="connsiteY2" fmla="*/ 248574 h 710213"/>
              <a:gd name="connsiteX3" fmla="*/ 53266 w 585926"/>
              <a:gd name="connsiteY3" fmla="*/ 310718 h 710213"/>
              <a:gd name="connsiteX4" fmla="*/ 0 w 585926"/>
              <a:gd name="connsiteY4" fmla="*/ 399495 h 710213"/>
              <a:gd name="connsiteX5" fmla="*/ 124287 w 585926"/>
              <a:gd name="connsiteY5" fmla="*/ 568170 h 710213"/>
              <a:gd name="connsiteX6" fmla="*/ 195308 w 585926"/>
              <a:gd name="connsiteY6" fmla="*/ 710213 h 710213"/>
              <a:gd name="connsiteX7" fmla="*/ 310718 w 585926"/>
              <a:gd name="connsiteY7" fmla="*/ 710213 h 710213"/>
              <a:gd name="connsiteX8" fmla="*/ 355106 w 585926"/>
              <a:gd name="connsiteY8" fmla="*/ 568170 h 710213"/>
              <a:gd name="connsiteX9" fmla="*/ 479394 w 585926"/>
              <a:gd name="connsiteY9" fmla="*/ 603681 h 710213"/>
              <a:gd name="connsiteX10" fmla="*/ 585926 w 585926"/>
              <a:gd name="connsiteY10" fmla="*/ 177553 h 710213"/>
              <a:gd name="connsiteX11" fmla="*/ 452761 w 585926"/>
              <a:gd name="connsiteY11" fmla="*/ 115409 h 710213"/>
              <a:gd name="connsiteX12" fmla="*/ 479394 w 585926"/>
              <a:gd name="connsiteY12" fmla="*/ 44388 h 710213"/>
              <a:gd name="connsiteX13" fmla="*/ 159798 w 585926"/>
              <a:gd name="connsiteY13" fmla="*/ 0 h 710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5926" h="710213">
                <a:moveTo>
                  <a:pt x="159798" y="0"/>
                </a:moveTo>
                <a:lnTo>
                  <a:pt x="248574" y="88776"/>
                </a:lnTo>
                <a:lnTo>
                  <a:pt x="186431" y="248574"/>
                </a:lnTo>
                <a:lnTo>
                  <a:pt x="53266" y="310718"/>
                </a:lnTo>
                <a:lnTo>
                  <a:pt x="0" y="399495"/>
                </a:lnTo>
                <a:lnTo>
                  <a:pt x="124287" y="568170"/>
                </a:lnTo>
                <a:lnTo>
                  <a:pt x="195308" y="710213"/>
                </a:lnTo>
                <a:lnTo>
                  <a:pt x="310718" y="710213"/>
                </a:lnTo>
                <a:lnTo>
                  <a:pt x="355106" y="568170"/>
                </a:lnTo>
                <a:lnTo>
                  <a:pt x="479394" y="603681"/>
                </a:lnTo>
                <a:lnTo>
                  <a:pt x="585926" y="177553"/>
                </a:lnTo>
                <a:lnTo>
                  <a:pt x="452761" y="115409"/>
                </a:lnTo>
                <a:lnTo>
                  <a:pt x="479394" y="44388"/>
                </a:lnTo>
                <a:lnTo>
                  <a:pt x="159798" y="0"/>
                </a:lnTo>
                <a:close/>
              </a:path>
            </a:pathLst>
          </a:custGeom>
          <a:solidFill>
            <a:srgbClr val="159A1D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9D6AF563-EDF6-44D6-9857-9E5A492D3F04}"/>
              </a:ext>
            </a:extLst>
          </p:cNvPr>
          <p:cNvSpPr/>
          <p:nvPr/>
        </p:nvSpPr>
        <p:spPr>
          <a:xfrm>
            <a:off x="2139885" y="1875934"/>
            <a:ext cx="1781666" cy="1329179"/>
          </a:xfrm>
          <a:custGeom>
            <a:avLst/>
            <a:gdLst>
              <a:gd name="connsiteX0" fmla="*/ 329938 w 1781666"/>
              <a:gd name="connsiteY0" fmla="*/ 65988 h 1329179"/>
              <a:gd name="connsiteX1" fmla="*/ 141402 w 1781666"/>
              <a:gd name="connsiteY1" fmla="*/ 339365 h 1329179"/>
              <a:gd name="connsiteX2" fmla="*/ 0 w 1781666"/>
              <a:gd name="connsiteY2" fmla="*/ 1046375 h 1329179"/>
              <a:gd name="connsiteX3" fmla="*/ 197962 w 1781666"/>
              <a:gd name="connsiteY3" fmla="*/ 1065229 h 1329179"/>
              <a:gd name="connsiteX4" fmla="*/ 273377 w 1781666"/>
              <a:gd name="connsiteY4" fmla="*/ 1187777 h 1329179"/>
              <a:gd name="connsiteX5" fmla="*/ 556181 w 1781666"/>
              <a:gd name="connsiteY5" fmla="*/ 1300899 h 1329179"/>
              <a:gd name="connsiteX6" fmla="*/ 763571 w 1781666"/>
              <a:gd name="connsiteY6" fmla="*/ 1310326 h 1329179"/>
              <a:gd name="connsiteX7" fmla="*/ 952107 w 1781666"/>
              <a:gd name="connsiteY7" fmla="*/ 1329179 h 1329179"/>
              <a:gd name="connsiteX8" fmla="*/ 1225484 w 1781666"/>
              <a:gd name="connsiteY8" fmla="*/ 970961 h 1329179"/>
              <a:gd name="connsiteX9" fmla="*/ 1404593 w 1781666"/>
              <a:gd name="connsiteY9" fmla="*/ 1102936 h 1329179"/>
              <a:gd name="connsiteX10" fmla="*/ 1630837 w 1781666"/>
              <a:gd name="connsiteY10" fmla="*/ 1244338 h 1329179"/>
              <a:gd name="connsiteX11" fmla="*/ 1649690 w 1781666"/>
              <a:gd name="connsiteY11" fmla="*/ 1131217 h 1329179"/>
              <a:gd name="connsiteX12" fmla="*/ 1781666 w 1781666"/>
              <a:gd name="connsiteY12" fmla="*/ 1036948 h 1329179"/>
              <a:gd name="connsiteX13" fmla="*/ 1574276 w 1781666"/>
              <a:gd name="connsiteY13" fmla="*/ 820132 h 1329179"/>
              <a:gd name="connsiteX14" fmla="*/ 1630837 w 1781666"/>
              <a:gd name="connsiteY14" fmla="*/ 669303 h 1329179"/>
              <a:gd name="connsiteX15" fmla="*/ 1564849 w 1781666"/>
              <a:gd name="connsiteY15" fmla="*/ 537328 h 1329179"/>
              <a:gd name="connsiteX16" fmla="*/ 1621410 w 1781666"/>
              <a:gd name="connsiteY16" fmla="*/ 443060 h 1329179"/>
              <a:gd name="connsiteX17" fmla="*/ 1423447 w 1781666"/>
              <a:gd name="connsiteY17" fmla="*/ 263951 h 1329179"/>
              <a:gd name="connsiteX18" fmla="*/ 1357459 w 1781666"/>
              <a:gd name="connsiteY18" fmla="*/ 0 h 1329179"/>
              <a:gd name="connsiteX19" fmla="*/ 1168923 w 1781666"/>
              <a:gd name="connsiteY19" fmla="*/ 179109 h 1329179"/>
              <a:gd name="connsiteX20" fmla="*/ 1178350 w 1781666"/>
              <a:gd name="connsiteY20" fmla="*/ 414779 h 1329179"/>
              <a:gd name="connsiteX21" fmla="*/ 801278 w 1781666"/>
              <a:gd name="connsiteY21" fmla="*/ 235670 h 1329179"/>
              <a:gd name="connsiteX22" fmla="*/ 735290 w 1781666"/>
              <a:gd name="connsiteY22" fmla="*/ 37707 h 1329179"/>
              <a:gd name="connsiteX23" fmla="*/ 575035 w 1781666"/>
              <a:gd name="connsiteY23" fmla="*/ 122548 h 1329179"/>
              <a:gd name="connsiteX24" fmla="*/ 461913 w 1781666"/>
              <a:gd name="connsiteY24" fmla="*/ 84841 h 1329179"/>
              <a:gd name="connsiteX25" fmla="*/ 405352 w 1781666"/>
              <a:gd name="connsiteY25" fmla="*/ 131975 h 1329179"/>
              <a:gd name="connsiteX26" fmla="*/ 329938 w 1781666"/>
              <a:gd name="connsiteY26" fmla="*/ 65988 h 1329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781666" h="1329179">
                <a:moveTo>
                  <a:pt x="329938" y="65988"/>
                </a:moveTo>
                <a:lnTo>
                  <a:pt x="141402" y="339365"/>
                </a:lnTo>
                <a:lnTo>
                  <a:pt x="0" y="1046375"/>
                </a:lnTo>
                <a:lnTo>
                  <a:pt x="197962" y="1065229"/>
                </a:lnTo>
                <a:lnTo>
                  <a:pt x="273377" y="1187777"/>
                </a:lnTo>
                <a:lnTo>
                  <a:pt x="556181" y="1300899"/>
                </a:lnTo>
                <a:lnTo>
                  <a:pt x="763571" y="1310326"/>
                </a:lnTo>
                <a:lnTo>
                  <a:pt x="952107" y="1329179"/>
                </a:lnTo>
                <a:lnTo>
                  <a:pt x="1225484" y="970961"/>
                </a:lnTo>
                <a:lnTo>
                  <a:pt x="1404593" y="1102936"/>
                </a:lnTo>
                <a:lnTo>
                  <a:pt x="1630837" y="1244338"/>
                </a:lnTo>
                <a:lnTo>
                  <a:pt x="1649690" y="1131217"/>
                </a:lnTo>
                <a:lnTo>
                  <a:pt x="1781666" y="1036948"/>
                </a:lnTo>
                <a:lnTo>
                  <a:pt x="1574276" y="820132"/>
                </a:lnTo>
                <a:lnTo>
                  <a:pt x="1630837" y="669303"/>
                </a:lnTo>
                <a:lnTo>
                  <a:pt x="1564849" y="537328"/>
                </a:lnTo>
                <a:lnTo>
                  <a:pt x="1621410" y="443060"/>
                </a:lnTo>
                <a:lnTo>
                  <a:pt x="1423447" y="263951"/>
                </a:lnTo>
                <a:lnTo>
                  <a:pt x="1357459" y="0"/>
                </a:lnTo>
                <a:lnTo>
                  <a:pt x="1168923" y="179109"/>
                </a:lnTo>
                <a:lnTo>
                  <a:pt x="1178350" y="414779"/>
                </a:lnTo>
                <a:lnTo>
                  <a:pt x="801278" y="235670"/>
                </a:lnTo>
                <a:lnTo>
                  <a:pt x="735290" y="37707"/>
                </a:lnTo>
                <a:lnTo>
                  <a:pt x="575035" y="122548"/>
                </a:lnTo>
                <a:lnTo>
                  <a:pt x="461913" y="84841"/>
                </a:lnTo>
                <a:lnTo>
                  <a:pt x="405352" y="131975"/>
                </a:lnTo>
                <a:lnTo>
                  <a:pt x="329938" y="65988"/>
                </a:lnTo>
                <a:close/>
              </a:path>
            </a:pathLst>
          </a:custGeom>
          <a:solidFill>
            <a:srgbClr val="159A1D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239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30" grpId="0"/>
      <p:bldP spid="32" grpId="0"/>
      <p:bldP spid="33" grpId="0"/>
      <p:bldP spid="36" grpId="0"/>
      <p:bldP spid="35" grpId="0"/>
      <p:bldP spid="37" grpId="0"/>
      <p:bldP spid="19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5896" y="1037425"/>
            <a:ext cx="7020878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dirty="0"/>
              <a:t>UNE</a:t>
            </a:r>
            <a:r>
              <a:rPr spc="-11" dirty="0"/>
              <a:t> </a:t>
            </a:r>
            <a:r>
              <a:rPr dirty="0"/>
              <a:t>NÉCESSAIRE</a:t>
            </a:r>
            <a:r>
              <a:rPr spc="4" dirty="0"/>
              <a:t> </a:t>
            </a:r>
            <a:r>
              <a:rPr dirty="0"/>
              <a:t>SYNERGIE</a:t>
            </a:r>
            <a:r>
              <a:rPr spc="-19" dirty="0"/>
              <a:t> </a:t>
            </a:r>
            <a:r>
              <a:rPr dirty="0"/>
              <a:t>ENTRE</a:t>
            </a:r>
            <a:r>
              <a:rPr spc="-139" dirty="0"/>
              <a:t> </a:t>
            </a:r>
            <a:r>
              <a:rPr dirty="0"/>
              <a:t>ACTEURS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5896" y="1473613"/>
            <a:ext cx="2023586" cy="26305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defTabSz="685800">
              <a:spcBef>
                <a:spcPts val="71"/>
              </a:spcBef>
            </a:pP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pour</a:t>
            </a:r>
            <a:r>
              <a:rPr sz="1650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relever</a:t>
            </a:r>
            <a:r>
              <a:rPr sz="1650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ces</a:t>
            </a:r>
            <a:r>
              <a:rPr sz="1650" spc="-8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défis</a:t>
            </a:r>
            <a:endParaRPr sz="165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80670" y="3266504"/>
            <a:ext cx="222409" cy="1370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defTabSz="685800">
              <a:spcBef>
                <a:spcPts val="79"/>
              </a:spcBef>
            </a:pPr>
            <a:r>
              <a:rPr sz="825" b="1" spc="-4" dirty="0">
                <a:solidFill>
                  <a:prstClr val="black"/>
                </a:solidFill>
                <a:latin typeface="Arial"/>
                <a:cs typeface="Arial"/>
              </a:rPr>
              <a:t>EPT</a:t>
            </a:r>
            <a:endParaRPr sz="825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393317" y="1601343"/>
            <a:ext cx="6773704" cy="3436144"/>
            <a:chOff x="1857755" y="992124"/>
            <a:chExt cx="9031605" cy="458152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23145" y="2998978"/>
              <a:ext cx="347751" cy="6159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54340" y="2113371"/>
              <a:ext cx="576230" cy="6018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10820" y="4479925"/>
              <a:ext cx="519410" cy="6063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42513" y="4496460"/>
              <a:ext cx="642620" cy="57642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94213" y="2297702"/>
              <a:ext cx="566853" cy="54443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84010" y="1563878"/>
              <a:ext cx="971669" cy="91757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74136" y="2360676"/>
              <a:ext cx="5250179" cy="311658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48722" y="3351810"/>
              <a:ext cx="407060" cy="69212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758074" y="3374263"/>
              <a:ext cx="460603" cy="62649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596884" y="4820412"/>
              <a:ext cx="723900" cy="28193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868155" y="3461003"/>
              <a:ext cx="1737359" cy="211226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43708" y="2825908"/>
              <a:ext cx="423926" cy="71053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57755" y="3429000"/>
              <a:ext cx="1158240" cy="145084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904479" y="1770786"/>
              <a:ext cx="617448" cy="59533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673084" y="992124"/>
              <a:ext cx="2215880" cy="183946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694163" y="2636519"/>
              <a:ext cx="300227" cy="59435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912989" y="1811934"/>
              <a:ext cx="617448" cy="59533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303386" y="1529867"/>
              <a:ext cx="617448" cy="59522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058155" y="1130808"/>
              <a:ext cx="1674876" cy="117043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450714" y="1696847"/>
              <a:ext cx="839431" cy="74030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7787640" y="1141476"/>
              <a:ext cx="889000" cy="402590"/>
            </a:xfrm>
            <a:custGeom>
              <a:avLst/>
              <a:gdLst/>
              <a:ahLst/>
              <a:cxnLst/>
              <a:rect l="l" t="t" r="r" b="b"/>
              <a:pathLst>
                <a:path w="889000" h="402590">
                  <a:moveTo>
                    <a:pt x="888492" y="0"/>
                  </a:moveTo>
                  <a:lnTo>
                    <a:pt x="0" y="0"/>
                  </a:lnTo>
                  <a:lnTo>
                    <a:pt x="0" y="402336"/>
                  </a:lnTo>
                  <a:lnTo>
                    <a:pt x="888492" y="402336"/>
                  </a:lnTo>
                  <a:lnTo>
                    <a:pt x="8884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5914454" y="1725740"/>
            <a:ext cx="521494" cy="26401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 indent="3334" defTabSz="685800">
              <a:spcBef>
                <a:spcPts val="79"/>
              </a:spcBef>
            </a:pPr>
            <a:r>
              <a:rPr sz="825" b="1" spc="-4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825" b="1" spc="-23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825" b="1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825" b="1" spc="-8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825" b="1" dirty="0">
                <a:solidFill>
                  <a:prstClr val="black"/>
                </a:solidFill>
                <a:latin typeface="Arial"/>
                <a:cs typeface="Arial"/>
              </a:rPr>
              <a:t>ic</a:t>
            </a:r>
            <a:r>
              <a:rPr sz="825" b="1" spc="-4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825" b="1" dirty="0">
                <a:solidFill>
                  <a:prstClr val="black"/>
                </a:solidFill>
                <a:latin typeface="Arial"/>
                <a:cs typeface="Arial"/>
              </a:rPr>
              <a:t>ts  racc</a:t>
            </a:r>
            <a:r>
              <a:rPr sz="825" b="1" spc="-8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825" b="1" dirty="0">
                <a:solidFill>
                  <a:prstClr val="black"/>
                </a:solidFill>
                <a:latin typeface="Arial"/>
                <a:cs typeface="Arial"/>
              </a:rPr>
              <a:t>rdés</a:t>
            </a:r>
            <a:endParaRPr sz="825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395603" y="2043683"/>
            <a:ext cx="1178719" cy="1043940"/>
            <a:chOff x="1860804" y="1581911"/>
            <a:chExt cx="1571625" cy="1391920"/>
          </a:xfrm>
        </p:grpSpPr>
        <p:pic>
          <p:nvPicPr>
            <p:cNvPr id="29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860804" y="1581911"/>
              <a:ext cx="1571244" cy="79400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423680" y="2340043"/>
              <a:ext cx="449186" cy="633661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2075308" y="5155463"/>
            <a:ext cx="555164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5</a:t>
            </a:r>
            <a:r>
              <a:rPr sz="135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Groupes</a:t>
            </a:r>
            <a:r>
              <a:rPr sz="1350" spc="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de travail</a:t>
            </a:r>
            <a:r>
              <a:rPr sz="1350" spc="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dédiés</a:t>
            </a:r>
            <a:r>
              <a:rPr sz="1350" spc="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créés</a:t>
            </a:r>
            <a:r>
              <a:rPr sz="1350" spc="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qui</a:t>
            </a:r>
            <a:r>
              <a:rPr sz="1350" spc="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collaborent</a:t>
            </a:r>
            <a:r>
              <a:rPr sz="1350" spc="3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pour</a:t>
            </a:r>
            <a:r>
              <a:rPr sz="1350" spc="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srgbClr val="055CA8"/>
                </a:solidFill>
                <a:latin typeface="Arial MT"/>
                <a:cs typeface="Arial MT"/>
              </a:rPr>
              <a:t>l’objectif</a:t>
            </a:r>
            <a:r>
              <a:rPr sz="1350" spc="15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1350" spc="-8" dirty="0">
                <a:solidFill>
                  <a:srgbClr val="055CA8"/>
                </a:solidFill>
                <a:latin typeface="Arial MT"/>
                <a:cs typeface="Arial MT"/>
              </a:rPr>
              <a:t>baignade</a:t>
            </a:r>
            <a:endParaRPr sz="135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pc="-4" dirty="0">
                <a:solidFill>
                  <a:prstClr val="black"/>
                </a:solidFill>
              </a:rPr>
              <a:t>28</a:t>
            </a:r>
            <a:r>
              <a:rPr dirty="0">
                <a:solidFill>
                  <a:prstClr val="black"/>
                </a:solidFill>
              </a:rPr>
              <a:t> mai</a:t>
            </a:r>
            <a:r>
              <a:rPr spc="-1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2021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Classe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d’eau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du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SMBVB</a:t>
            </a:r>
            <a:r>
              <a:rPr spc="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Présentation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SIAAP</a:t>
            </a:r>
            <a:r>
              <a:rPr spc="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Eaux usées et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Baignade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Seine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et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en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Marne</a:t>
            </a:r>
          </a:p>
        </p:txBody>
      </p:sp>
      <p:sp>
        <p:nvSpPr>
          <p:cNvPr id="33" name="object 33"/>
          <p:cNvSpPr txBox="1">
            <a:spLocks noGrp="1"/>
          </p:cNvSpPr>
          <p:nvPr>
            <p:ph type="sldNum" sz="quarter" idx="7"/>
          </p:nvPr>
        </p:nvSpPr>
        <p:spPr>
          <a:xfrm>
            <a:off x="6407443" y="5686164"/>
            <a:ext cx="115015" cy="209192"/>
          </a:xfrm>
          <a:prstGeom prst="rect">
            <a:avLst/>
          </a:prstGeom>
        </p:spPr>
        <p:txBody>
          <a:bodyPr vert="horz" wrap="square" lIns="0" tIns="1429" rIns="0" bIns="0" rtlCol="0">
            <a:spAutoFit/>
          </a:bodyPr>
          <a:lstStyle/>
          <a:p>
            <a:pPr marL="28575" defTabSz="685800">
              <a:spcBef>
                <a:spcPts val="11"/>
              </a:spcBef>
            </a:pPr>
            <a:fld id="{81D60167-4931-47E6-BA6A-407CBD079E47}" type="slidenum">
              <a:rPr spc="-4" dirty="0">
                <a:solidFill>
                  <a:prstClr val="black"/>
                </a:solidFill>
              </a:rPr>
              <a:pPr marL="28575" defTabSz="685800">
                <a:spcBef>
                  <a:spcPts val="11"/>
                </a:spcBef>
              </a:pPr>
              <a:t>30</a:t>
            </a:fld>
            <a:endParaRPr spc="-4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5896" y="1037425"/>
            <a:ext cx="5418296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defTabSz="685800">
              <a:spcBef>
                <a:spcPts val="79"/>
              </a:spcBef>
            </a:pPr>
            <a:r>
              <a:rPr sz="2400" dirty="0">
                <a:solidFill>
                  <a:srgbClr val="459DD0"/>
                </a:solidFill>
                <a:latin typeface="Arial MT"/>
                <a:cs typeface="Arial MT"/>
              </a:rPr>
              <a:t>EXEMPLE</a:t>
            </a:r>
            <a:r>
              <a:rPr sz="2400" spc="-19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459DD0"/>
                </a:solidFill>
                <a:latin typeface="Arial MT"/>
                <a:cs typeface="Arial MT"/>
              </a:rPr>
              <a:t>DE</a:t>
            </a:r>
            <a:r>
              <a:rPr sz="2400" spc="-8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2400" spc="-71" dirty="0">
                <a:solidFill>
                  <a:srgbClr val="459DD0"/>
                </a:solidFill>
                <a:latin typeface="Arial MT"/>
                <a:cs typeface="Arial MT"/>
              </a:rPr>
              <a:t>RÉSULTAT</a:t>
            </a:r>
            <a:r>
              <a:rPr sz="2400" spc="-53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459DD0"/>
                </a:solidFill>
                <a:latin typeface="Arial MT"/>
                <a:cs typeface="Arial MT"/>
              </a:rPr>
              <a:t>DE</a:t>
            </a:r>
            <a:r>
              <a:rPr sz="2400" spc="-23" dirty="0">
                <a:solidFill>
                  <a:srgbClr val="459DD0"/>
                </a:solidFill>
                <a:latin typeface="Arial MT"/>
                <a:cs typeface="Arial MT"/>
              </a:rPr>
              <a:t> L’ÉTUDE</a:t>
            </a:r>
            <a:endParaRPr sz="24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6371" y="1473613"/>
            <a:ext cx="7419975" cy="499176"/>
          </a:xfrm>
          <a:prstGeom prst="rect">
            <a:avLst/>
          </a:prstGeom>
        </p:spPr>
        <p:txBody>
          <a:bodyPr vert="horz" wrap="square" lIns="0" tIns="37148" rIns="0" bIns="0" rtlCol="0">
            <a:spAutoFit/>
          </a:bodyPr>
          <a:lstStyle/>
          <a:p>
            <a:pPr marL="19050" marR="13335" defTabSz="685800">
              <a:lnSpc>
                <a:spcPts val="1785"/>
              </a:lnSpc>
              <a:spcBef>
                <a:spcPts val="293"/>
              </a:spcBef>
            </a:pP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Etat</a:t>
            </a:r>
            <a:r>
              <a:rPr sz="1650" spc="8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sanitaire</a:t>
            </a:r>
            <a:r>
              <a:rPr sz="1650" spc="4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au</a:t>
            </a:r>
            <a:r>
              <a:rPr sz="1650" spc="8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site</a:t>
            </a:r>
            <a:r>
              <a:rPr sz="1650" spc="-26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8" dirty="0">
                <a:solidFill>
                  <a:srgbClr val="459DD0"/>
                </a:solidFill>
                <a:latin typeface="Arial MT"/>
                <a:cs typeface="Arial MT"/>
              </a:rPr>
              <a:t>Trocadéro-Champs</a:t>
            </a:r>
            <a:r>
              <a:rPr sz="1650" spc="49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de</a:t>
            </a:r>
            <a:r>
              <a:rPr sz="1650" spc="8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Mars</a:t>
            </a:r>
            <a:r>
              <a:rPr sz="1650" spc="19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en</a:t>
            </a:r>
            <a:r>
              <a:rPr sz="1650" spc="26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E.Coli</a:t>
            </a:r>
            <a:r>
              <a:rPr sz="1650" spc="8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sur</a:t>
            </a:r>
            <a:r>
              <a:rPr sz="1650" spc="4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une</a:t>
            </a:r>
            <a:r>
              <a:rPr sz="1650" spc="19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semaine</a:t>
            </a:r>
            <a:r>
              <a:rPr sz="1650" spc="19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de </a:t>
            </a:r>
            <a:r>
              <a:rPr sz="1650" spc="-446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temps</a:t>
            </a:r>
            <a:r>
              <a:rPr sz="1650" spc="8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sec du</a:t>
            </a:r>
            <a:r>
              <a:rPr sz="1650" spc="8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4" dirty="0">
                <a:solidFill>
                  <a:srgbClr val="459DD0"/>
                </a:solidFill>
                <a:latin typeface="Arial MT"/>
                <a:cs typeface="Arial MT"/>
              </a:rPr>
              <a:t>1</a:t>
            </a:r>
            <a:r>
              <a:rPr sz="1631" spc="5" baseline="24904" dirty="0">
                <a:solidFill>
                  <a:srgbClr val="459DD0"/>
                </a:solidFill>
                <a:latin typeface="Arial MT"/>
                <a:cs typeface="Arial MT"/>
              </a:rPr>
              <a:t>er</a:t>
            </a:r>
            <a:r>
              <a:rPr sz="1631" spc="225" baseline="24904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ou</a:t>
            </a:r>
            <a:r>
              <a:rPr sz="1650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19" dirty="0">
                <a:solidFill>
                  <a:srgbClr val="459DD0"/>
                </a:solidFill>
                <a:latin typeface="Arial MT"/>
                <a:cs typeface="Arial MT"/>
              </a:rPr>
              <a:t>8/07/2011</a:t>
            </a:r>
            <a:endParaRPr sz="1650">
              <a:solidFill>
                <a:prstClr val="black"/>
              </a:solidFill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34773" y="2151850"/>
            <a:ext cx="4980985" cy="3173833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pc="-4" dirty="0">
                <a:solidFill>
                  <a:prstClr val="black"/>
                </a:solidFill>
              </a:rPr>
              <a:t>28</a:t>
            </a:r>
            <a:r>
              <a:rPr dirty="0">
                <a:solidFill>
                  <a:prstClr val="black"/>
                </a:solidFill>
              </a:rPr>
              <a:t> mai</a:t>
            </a:r>
            <a:r>
              <a:rPr spc="-1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2021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Classe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d’eau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du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SMBVB</a:t>
            </a:r>
            <a:r>
              <a:rPr spc="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Présentation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SIAAP</a:t>
            </a:r>
            <a:r>
              <a:rPr spc="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Eaux usées et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Baignade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Seine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et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en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Marne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6407443" y="5686164"/>
            <a:ext cx="115015" cy="209192"/>
          </a:xfrm>
          <a:prstGeom prst="rect">
            <a:avLst/>
          </a:prstGeom>
        </p:spPr>
        <p:txBody>
          <a:bodyPr vert="horz" wrap="square" lIns="0" tIns="1429" rIns="0" bIns="0" rtlCol="0">
            <a:spAutoFit/>
          </a:bodyPr>
          <a:lstStyle/>
          <a:p>
            <a:pPr marL="28575" defTabSz="685800">
              <a:spcBef>
                <a:spcPts val="11"/>
              </a:spcBef>
            </a:pPr>
            <a:fld id="{81D60167-4931-47E6-BA6A-407CBD079E47}" type="slidenum">
              <a:rPr spc="-4" dirty="0">
                <a:solidFill>
                  <a:prstClr val="black"/>
                </a:solidFill>
              </a:rPr>
              <a:pPr marL="28575" defTabSz="685800">
                <a:spcBef>
                  <a:spcPts val="11"/>
                </a:spcBef>
              </a:pPr>
              <a:t>31</a:t>
            </a:fld>
            <a:endParaRPr spc="-4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5896" y="938386"/>
            <a:ext cx="6951821" cy="780022"/>
          </a:xfrm>
          <a:prstGeom prst="rect">
            <a:avLst/>
          </a:prstGeom>
        </p:spPr>
        <p:txBody>
          <a:bodyPr vert="horz" wrap="square" lIns="0" tIns="71438" rIns="0" bIns="0" rtlCol="0">
            <a:spAutoFit/>
          </a:bodyPr>
          <a:lstStyle/>
          <a:p>
            <a:pPr marL="9525">
              <a:spcBef>
                <a:spcPts val="563"/>
              </a:spcBef>
            </a:pPr>
            <a:r>
              <a:rPr sz="2700" dirty="0"/>
              <a:t>TROCADÉRO-CHAMP</a:t>
            </a:r>
            <a:r>
              <a:rPr sz="2700" spc="-68" dirty="0"/>
              <a:t> </a:t>
            </a:r>
            <a:r>
              <a:rPr sz="2700" spc="-4" dirty="0"/>
              <a:t>DE</a:t>
            </a:r>
            <a:r>
              <a:rPr sz="2700" spc="-19" dirty="0"/>
              <a:t> </a:t>
            </a:r>
            <a:r>
              <a:rPr sz="2700" spc="-4" dirty="0"/>
              <a:t>MARS</a:t>
            </a:r>
            <a:endParaRPr sz="2700"/>
          </a:p>
          <a:p>
            <a:pPr marL="9525">
              <a:spcBef>
                <a:spcPts val="293"/>
              </a:spcBef>
            </a:pPr>
            <a:r>
              <a:rPr sz="1650" spc="-4" dirty="0"/>
              <a:t>État</a:t>
            </a:r>
            <a:r>
              <a:rPr sz="1650" spc="4" dirty="0"/>
              <a:t> </a:t>
            </a:r>
            <a:r>
              <a:rPr sz="1650" spc="-4" dirty="0"/>
              <a:t>sanitaire en</a:t>
            </a:r>
            <a:r>
              <a:rPr sz="1650" dirty="0"/>
              <a:t> </a:t>
            </a:r>
            <a:r>
              <a:rPr sz="1650" spc="-4" dirty="0"/>
              <a:t>E.</a:t>
            </a:r>
            <a:r>
              <a:rPr sz="1650" spc="19" dirty="0"/>
              <a:t> </a:t>
            </a:r>
            <a:r>
              <a:rPr sz="1650" spc="-8" dirty="0"/>
              <a:t>Coli</a:t>
            </a:r>
            <a:r>
              <a:rPr sz="1650" spc="8" dirty="0"/>
              <a:t> </a:t>
            </a:r>
            <a:r>
              <a:rPr sz="1650" spc="-4" dirty="0"/>
              <a:t>lors</a:t>
            </a:r>
            <a:r>
              <a:rPr sz="1650" spc="4" dirty="0"/>
              <a:t> </a:t>
            </a:r>
            <a:r>
              <a:rPr sz="1650" spc="-4" dirty="0"/>
              <a:t>d’un</a:t>
            </a:r>
            <a:r>
              <a:rPr sz="1650" spc="4" dirty="0"/>
              <a:t> </a:t>
            </a:r>
            <a:r>
              <a:rPr sz="1650" spc="-8" dirty="0"/>
              <a:t>événement</a:t>
            </a:r>
            <a:r>
              <a:rPr sz="1650" spc="19" dirty="0"/>
              <a:t> </a:t>
            </a:r>
            <a:r>
              <a:rPr sz="1650" spc="-4" dirty="0"/>
              <a:t>pluvieux</a:t>
            </a:r>
            <a:r>
              <a:rPr sz="1650" spc="4" dirty="0"/>
              <a:t> </a:t>
            </a:r>
            <a:r>
              <a:rPr sz="1650" spc="-4" dirty="0"/>
              <a:t>du</a:t>
            </a:r>
            <a:r>
              <a:rPr sz="1650" spc="4" dirty="0"/>
              <a:t> </a:t>
            </a:r>
            <a:r>
              <a:rPr sz="1650" spc="-4" dirty="0"/>
              <a:t>04</a:t>
            </a:r>
            <a:r>
              <a:rPr sz="1650" spc="4" dirty="0"/>
              <a:t> </a:t>
            </a:r>
            <a:r>
              <a:rPr sz="1650" spc="-4" dirty="0"/>
              <a:t>au</a:t>
            </a:r>
            <a:r>
              <a:rPr sz="1650" spc="41" dirty="0"/>
              <a:t> </a:t>
            </a:r>
            <a:r>
              <a:rPr sz="1650" spc="-15" dirty="0"/>
              <a:t>13/06/2011</a:t>
            </a:r>
            <a:endParaRPr sz="1650"/>
          </a:p>
        </p:txBody>
      </p:sp>
      <p:grpSp>
        <p:nvGrpSpPr>
          <p:cNvPr id="3" name="object 3"/>
          <p:cNvGrpSpPr/>
          <p:nvPr/>
        </p:nvGrpSpPr>
        <p:grpSpPr>
          <a:xfrm>
            <a:off x="1871588" y="1808723"/>
            <a:ext cx="6458903" cy="3607118"/>
            <a:chOff x="2495451" y="1268631"/>
            <a:chExt cx="8611870" cy="48094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5451" y="1268631"/>
              <a:ext cx="7355749" cy="480914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07579" y="1502638"/>
              <a:ext cx="3799331" cy="69649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05115" y="1485912"/>
              <a:ext cx="3665220" cy="78484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67015" y="1542288"/>
              <a:ext cx="3685031" cy="583691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5525262" y="2013966"/>
            <a:ext cx="2764155" cy="40011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650558" marR="158115" indent="-485775" defTabSz="685800">
              <a:spcBef>
                <a:spcPts val="240"/>
              </a:spcBef>
            </a:pPr>
            <a:r>
              <a:rPr sz="1200" b="1" spc="-4" dirty="0">
                <a:solidFill>
                  <a:srgbClr val="FFFFFF"/>
                </a:solidFill>
                <a:latin typeface="Arial"/>
                <a:cs typeface="Arial"/>
              </a:rPr>
              <a:t>&gt;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4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1200" b="1" spc="-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4" dirty="0">
                <a:solidFill>
                  <a:srgbClr val="FFFFFF"/>
                </a:solidFill>
                <a:latin typeface="Arial"/>
                <a:cs typeface="Arial"/>
              </a:rPr>
              <a:t>jours</a:t>
            </a:r>
            <a:r>
              <a:rPr sz="1200" b="1" spc="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4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200" b="1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4" dirty="0">
                <a:solidFill>
                  <a:srgbClr val="FFFFFF"/>
                </a:solidFill>
                <a:latin typeface="Arial"/>
                <a:cs typeface="Arial"/>
              </a:rPr>
              <a:t>déclassement</a:t>
            </a:r>
            <a:r>
              <a:rPr sz="1200" b="1" spc="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4" dirty="0">
                <a:solidFill>
                  <a:srgbClr val="FFFFFF"/>
                </a:solidFill>
                <a:latin typeface="Arial"/>
                <a:cs typeface="Arial"/>
              </a:rPr>
              <a:t>Impact </a:t>
            </a:r>
            <a:r>
              <a:rPr sz="1200" b="1" spc="-3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4" dirty="0">
                <a:solidFill>
                  <a:srgbClr val="FFFFFF"/>
                </a:solidFill>
                <a:latin typeface="Arial"/>
                <a:cs typeface="Arial"/>
              </a:rPr>
              <a:t>du train</a:t>
            </a:r>
            <a:r>
              <a:rPr sz="1200" b="1" spc="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4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4" dirty="0">
                <a:solidFill>
                  <a:srgbClr val="FFFFFF"/>
                </a:solidFill>
                <a:latin typeface="Arial"/>
                <a:cs typeface="Arial"/>
              </a:rPr>
              <a:t>pollution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pc="-4" dirty="0">
                <a:solidFill>
                  <a:prstClr val="black"/>
                </a:solidFill>
              </a:rPr>
              <a:t>28</a:t>
            </a:r>
            <a:r>
              <a:rPr dirty="0">
                <a:solidFill>
                  <a:prstClr val="black"/>
                </a:solidFill>
              </a:rPr>
              <a:t> mai</a:t>
            </a:r>
            <a:r>
              <a:rPr spc="-1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2021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Classe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d’eau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du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SMBVB</a:t>
            </a:r>
            <a:r>
              <a:rPr spc="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Présentation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SIAAP</a:t>
            </a:r>
            <a:r>
              <a:rPr spc="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Eaux usées et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Baignade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Seine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et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en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Marne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6407443" y="5686164"/>
            <a:ext cx="115015" cy="209192"/>
          </a:xfrm>
          <a:prstGeom prst="rect">
            <a:avLst/>
          </a:prstGeom>
        </p:spPr>
        <p:txBody>
          <a:bodyPr vert="horz" wrap="square" lIns="0" tIns="1429" rIns="0" bIns="0" rtlCol="0">
            <a:spAutoFit/>
          </a:bodyPr>
          <a:lstStyle/>
          <a:p>
            <a:pPr marL="28575" defTabSz="685800">
              <a:spcBef>
                <a:spcPts val="11"/>
              </a:spcBef>
            </a:pPr>
            <a:fld id="{81D60167-4931-47E6-BA6A-407CBD079E47}" type="slidenum">
              <a:rPr spc="-4" dirty="0">
                <a:solidFill>
                  <a:prstClr val="black"/>
                </a:solidFill>
              </a:rPr>
              <a:pPr marL="28575" defTabSz="685800">
                <a:spcBef>
                  <a:spcPts val="11"/>
                </a:spcBef>
              </a:pPr>
              <a:t>32</a:t>
            </a:fld>
            <a:endParaRPr spc="-4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4423" y="1013708"/>
            <a:ext cx="5589155" cy="718306"/>
          </a:xfrm>
          <a:prstGeom prst="rect">
            <a:avLst/>
          </a:prstGeom>
        </p:spPr>
        <p:txBody>
          <a:bodyPr vert="horz" wrap="square" lIns="0" tIns="50959" rIns="0" bIns="0" rtlCol="0">
            <a:spAutoFit/>
          </a:bodyPr>
          <a:lstStyle/>
          <a:p>
            <a:pPr marL="9525" marR="3810">
              <a:lnSpc>
                <a:spcPts val="2595"/>
              </a:lnSpc>
              <a:spcBef>
                <a:spcPts val="401"/>
              </a:spcBef>
            </a:pPr>
            <a:r>
              <a:rPr dirty="0"/>
              <a:t>COMMENT</a:t>
            </a:r>
            <a:r>
              <a:rPr spc="-71" dirty="0"/>
              <a:t> </a:t>
            </a:r>
            <a:r>
              <a:rPr dirty="0"/>
              <a:t>RENDRE</a:t>
            </a:r>
            <a:r>
              <a:rPr spc="-11" dirty="0"/>
              <a:t> </a:t>
            </a:r>
            <a:r>
              <a:rPr dirty="0"/>
              <a:t>LA</a:t>
            </a:r>
            <a:r>
              <a:rPr spc="-143" dirty="0"/>
              <a:t> </a:t>
            </a:r>
            <a:r>
              <a:rPr dirty="0"/>
              <a:t>SEINE</a:t>
            </a:r>
            <a:r>
              <a:rPr spc="4" dirty="0"/>
              <a:t> </a:t>
            </a:r>
            <a:r>
              <a:rPr dirty="0"/>
              <a:t>ET</a:t>
            </a:r>
            <a:r>
              <a:rPr spc="-64" dirty="0"/>
              <a:t> </a:t>
            </a:r>
            <a:r>
              <a:rPr dirty="0"/>
              <a:t>LA</a:t>
            </a:r>
            <a:r>
              <a:rPr spc="-143" dirty="0"/>
              <a:t> </a:t>
            </a:r>
            <a:r>
              <a:rPr dirty="0"/>
              <a:t>MARNE </a:t>
            </a:r>
            <a:r>
              <a:rPr spc="-656" dirty="0"/>
              <a:t> </a:t>
            </a:r>
            <a:r>
              <a:rPr dirty="0"/>
              <a:t>BAIGNABLE</a:t>
            </a:r>
            <a:r>
              <a:rPr spc="-23" dirty="0"/>
              <a:t> </a:t>
            </a:r>
            <a:r>
              <a:rPr dirty="0"/>
              <a:t>?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732019" y="3190113"/>
            <a:ext cx="2261235" cy="1235869"/>
            <a:chOff x="6309359" y="3110483"/>
            <a:chExt cx="3014980" cy="1647825"/>
          </a:xfrm>
        </p:grpSpPr>
        <p:sp>
          <p:nvSpPr>
            <p:cNvPr id="4" name="object 4"/>
            <p:cNvSpPr/>
            <p:nvPr/>
          </p:nvSpPr>
          <p:spPr>
            <a:xfrm>
              <a:off x="6313931" y="3115055"/>
              <a:ext cx="3005455" cy="1638300"/>
            </a:xfrm>
            <a:custGeom>
              <a:avLst/>
              <a:gdLst/>
              <a:ahLst/>
              <a:cxnLst/>
              <a:rect l="l" t="t" r="r" b="b"/>
              <a:pathLst>
                <a:path w="3005454" h="1638300">
                  <a:moveTo>
                    <a:pt x="2732277" y="0"/>
                  </a:moveTo>
                  <a:lnTo>
                    <a:pt x="273049" y="0"/>
                  </a:lnTo>
                  <a:lnTo>
                    <a:pt x="223982" y="4400"/>
                  </a:lnTo>
                  <a:lnTo>
                    <a:pt x="177795" y="17088"/>
                  </a:lnTo>
                  <a:lnTo>
                    <a:pt x="135259" y="37290"/>
                  </a:lnTo>
                  <a:lnTo>
                    <a:pt x="97148" y="64235"/>
                  </a:lnTo>
                  <a:lnTo>
                    <a:pt x="64235" y="97148"/>
                  </a:lnTo>
                  <a:lnTo>
                    <a:pt x="37290" y="135259"/>
                  </a:lnTo>
                  <a:lnTo>
                    <a:pt x="17088" y="177795"/>
                  </a:lnTo>
                  <a:lnTo>
                    <a:pt x="4400" y="223982"/>
                  </a:lnTo>
                  <a:lnTo>
                    <a:pt x="0" y="273050"/>
                  </a:lnTo>
                  <a:lnTo>
                    <a:pt x="0" y="1365250"/>
                  </a:lnTo>
                  <a:lnTo>
                    <a:pt x="4400" y="1414317"/>
                  </a:lnTo>
                  <a:lnTo>
                    <a:pt x="17088" y="1460504"/>
                  </a:lnTo>
                  <a:lnTo>
                    <a:pt x="37290" y="1503040"/>
                  </a:lnTo>
                  <a:lnTo>
                    <a:pt x="64235" y="1541151"/>
                  </a:lnTo>
                  <a:lnTo>
                    <a:pt x="97148" y="1574064"/>
                  </a:lnTo>
                  <a:lnTo>
                    <a:pt x="135259" y="1601009"/>
                  </a:lnTo>
                  <a:lnTo>
                    <a:pt x="177795" y="1621211"/>
                  </a:lnTo>
                  <a:lnTo>
                    <a:pt x="223982" y="1633899"/>
                  </a:lnTo>
                  <a:lnTo>
                    <a:pt x="273049" y="1638300"/>
                  </a:lnTo>
                  <a:lnTo>
                    <a:pt x="2732277" y="1638300"/>
                  </a:lnTo>
                  <a:lnTo>
                    <a:pt x="2781345" y="1633899"/>
                  </a:lnTo>
                  <a:lnTo>
                    <a:pt x="2827532" y="1621211"/>
                  </a:lnTo>
                  <a:lnTo>
                    <a:pt x="2870068" y="1601009"/>
                  </a:lnTo>
                  <a:lnTo>
                    <a:pt x="2908179" y="1574064"/>
                  </a:lnTo>
                  <a:lnTo>
                    <a:pt x="2941092" y="1541151"/>
                  </a:lnTo>
                  <a:lnTo>
                    <a:pt x="2968037" y="1503040"/>
                  </a:lnTo>
                  <a:lnTo>
                    <a:pt x="2988239" y="1460504"/>
                  </a:lnTo>
                  <a:lnTo>
                    <a:pt x="3000927" y="1414317"/>
                  </a:lnTo>
                  <a:lnTo>
                    <a:pt x="3005327" y="1365250"/>
                  </a:lnTo>
                  <a:lnTo>
                    <a:pt x="3005327" y="273050"/>
                  </a:lnTo>
                  <a:lnTo>
                    <a:pt x="3000927" y="223982"/>
                  </a:lnTo>
                  <a:lnTo>
                    <a:pt x="2988239" y="177795"/>
                  </a:lnTo>
                  <a:lnTo>
                    <a:pt x="2968037" y="135259"/>
                  </a:lnTo>
                  <a:lnTo>
                    <a:pt x="2941092" y="97148"/>
                  </a:lnTo>
                  <a:lnTo>
                    <a:pt x="2908179" y="64235"/>
                  </a:lnTo>
                  <a:lnTo>
                    <a:pt x="2870068" y="37290"/>
                  </a:lnTo>
                  <a:lnTo>
                    <a:pt x="2827532" y="17088"/>
                  </a:lnTo>
                  <a:lnTo>
                    <a:pt x="2781345" y="4400"/>
                  </a:lnTo>
                  <a:lnTo>
                    <a:pt x="2732277" y="0"/>
                  </a:lnTo>
                  <a:close/>
                </a:path>
              </a:pathLst>
            </a:custGeom>
            <a:solidFill>
              <a:srgbClr val="DABDE6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6313931" y="3115055"/>
              <a:ext cx="3005455" cy="1638300"/>
            </a:xfrm>
            <a:custGeom>
              <a:avLst/>
              <a:gdLst/>
              <a:ahLst/>
              <a:cxnLst/>
              <a:rect l="l" t="t" r="r" b="b"/>
              <a:pathLst>
                <a:path w="3005454" h="1638300">
                  <a:moveTo>
                    <a:pt x="0" y="273050"/>
                  </a:moveTo>
                  <a:lnTo>
                    <a:pt x="4400" y="223982"/>
                  </a:lnTo>
                  <a:lnTo>
                    <a:pt x="17088" y="177795"/>
                  </a:lnTo>
                  <a:lnTo>
                    <a:pt x="37290" y="135259"/>
                  </a:lnTo>
                  <a:lnTo>
                    <a:pt x="64235" y="97148"/>
                  </a:lnTo>
                  <a:lnTo>
                    <a:pt x="97148" y="64235"/>
                  </a:lnTo>
                  <a:lnTo>
                    <a:pt x="135259" y="37290"/>
                  </a:lnTo>
                  <a:lnTo>
                    <a:pt x="177795" y="17088"/>
                  </a:lnTo>
                  <a:lnTo>
                    <a:pt x="223982" y="4400"/>
                  </a:lnTo>
                  <a:lnTo>
                    <a:pt x="273049" y="0"/>
                  </a:lnTo>
                  <a:lnTo>
                    <a:pt x="2732277" y="0"/>
                  </a:lnTo>
                  <a:lnTo>
                    <a:pt x="2781345" y="4400"/>
                  </a:lnTo>
                  <a:lnTo>
                    <a:pt x="2827532" y="17088"/>
                  </a:lnTo>
                  <a:lnTo>
                    <a:pt x="2870068" y="37290"/>
                  </a:lnTo>
                  <a:lnTo>
                    <a:pt x="2908179" y="64235"/>
                  </a:lnTo>
                  <a:lnTo>
                    <a:pt x="2941092" y="97148"/>
                  </a:lnTo>
                  <a:lnTo>
                    <a:pt x="2968037" y="135259"/>
                  </a:lnTo>
                  <a:lnTo>
                    <a:pt x="2988239" y="177795"/>
                  </a:lnTo>
                  <a:lnTo>
                    <a:pt x="3000927" y="223982"/>
                  </a:lnTo>
                  <a:lnTo>
                    <a:pt x="3005327" y="273050"/>
                  </a:lnTo>
                  <a:lnTo>
                    <a:pt x="3005327" y="1365250"/>
                  </a:lnTo>
                  <a:lnTo>
                    <a:pt x="3000927" y="1414317"/>
                  </a:lnTo>
                  <a:lnTo>
                    <a:pt x="2988239" y="1460504"/>
                  </a:lnTo>
                  <a:lnTo>
                    <a:pt x="2968037" y="1503040"/>
                  </a:lnTo>
                  <a:lnTo>
                    <a:pt x="2941092" y="1541151"/>
                  </a:lnTo>
                  <a:lnTo>
                    <a:pt x="2908179" y="1574064"/>
                  </a:lnTo>
                  <a:lnTo>
                    <a:pt x="2870068" y="1601009"/>
                  </a:lnTo>
                  <a:lnTo>
                    <a:pt x="2827532" y="1621211"/>
                  </a:lnTo>
                  <a:lnTo>
                    <a:pt x="2781345" y="1633899"/>
                  </a:lnTo>
                  <a:lnTo>
                    <a:pt x="2732277" y="1638300"/>
                  </a:lnTo>
                  <a:lnTo>
                    <a:pt x="273049" y="1638300"/>
                  </a:lnTo>
                  <a:lnTo>
                    <a:pt x="223982" y="1633899"/>
                  </a:lnTo>
                  <a:lnTo>
                    <a:pt x="177795" y="1621211"/>
                  </a:lnTo>
                  <a:lnTo>
                    <a:pt x="135259" y="1601009"/>
                  </a:lnTo>
                  <a:lnTo>
                    <a:pt x="97148" y="1574064"/>
                  </a:lnTo>
                  <a:lnTo>
                    <a:pt x="64235" y="1541151"/>
                  </a:lnTo>
                  <a:lnTo>
                    <a:pt x="37290" y="1503040"/>
                  </a:lnTo>
                  <a:lnTo>
                    <a:pt x="17088" y="1460504"/>
                  </a:lnTo>
                  <a:lnTo>
                    <a:pt x="4400" y="1414317"/>
                  </a:lnTo>
                  <a:lnTo>
                    <a:pt x="0" y="1365250"/>
                  </a:lnTo>
                  <a:lnTo>
                    <a:pt x="0" y="27305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862417" y="3429953"/>
            <a:ext cx="1999774" cy="747801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algn="ctr" defTabSz="685800">
              <a:spcBef>
                <a:spcPts val="71"/>
              </a:spcBef>
            </a:pPr>
            <a:r>
              <a:rPr sz="1200" b="1" spc="-4" dirty="0">
                <a:solidFill>
                  <a:srgbClr val="006FC0"/>
                </a:solidFill>
                <a:latin typeface="Arial"/>
                <a:cs typeface="Arial"/>
              </a:rPr>
              <a:t>Limiter</a:t>
            </a:r>
            <a:r>
              <a:rPr sz="1200" b="1" spc="1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spc="-4" dirty="0">
                <a:solidFill>
                  <a:srgbClr val="006FC0"/>
                </a:solidFill>
                <a:latin typeface="Arial"/>
                <a:cs typeface="Arial"/>
              </a:rPr>
              <a:t>les</a:t>
            </a:r>
            <a:r>
              <a:rPr sz="1200" b="1" spc="4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spc="-8" dirty="0">
                <a:solidFill>
                  <a:srgbClr val="006FC0"/>
                </a:solidFill>
                <a:latin typeface="Arial"/>
                <a:cs typeface="Arial"/>
              </a:rPr>
              <a:t>déversements </a:t>
            </a:r>
            <a:r>
              <a:rPr sz="1200" b="1" spc="-4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spc="-8" dirty="0">
                <a:solidFill>
                  <a:prstClr val="black"/>
                </a:solidFill>
                <a:latin typeface="Arial MT"/>
                <a:cs typeface="Arial MT"/>
              </a:rPr>
              <a:t>d’eaux usées</a:t>
            </a:r>
            <a:r>
              <a:rPr sz="1200" spc="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00" spc="-8" dirty="0">
                <a:solidFill>
                  <a:prstClr val="black"/>
                </a:solidFill>
                <a:latin typeface="Arial MT"/>
                <a:cs typeface="Arial MT"/>
              </a:rPr>
              <a:t>dans</a:t>
            </a:r>
            <a:r>
              <a:rPr sz="120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les </a:t>
            </a:r>
            <a:r>
              <a:rPr sz="120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rivières en cas de pluie par la </a:t>
            </a:r>
            <a:r>
              <a:rPr sz="1200" spc="-32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désimperméabilisation</a:t>
            </a:r>
            <a:endParaRPr sz="1200">
              <a:solidFill>
                <a:prstClr val="black"/>
              </a:solidFill>
              <a:latin typeface="Arial MT"/>
              <a:cs typeface="Arial M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111746" y="3196970"/>
            <a:ext cx="1507808" cy="1232535"/>
            <a:chOff x="9482328" y="3119627"/>
            <a:chExt cx="2010410" cy="1643380"/>
          </a:xfrm>
        </p:grpSpPr>
        <p:sp>
          <p:nvSpPr>
            <p:cNvPr id="8" name="object 8"/>
            <p:cNvSpPr/>
            <p:nvPr/>
          </p:nvSpPr>
          <p:spPr>
            <a:xfrm>
              <a:off x="9486900" y="3124199"/>
              <a:ext cx="2001520" cy="1633855"/>
            </a:xfrm>
            <a:custGeom>
              <a:avLst/>
              <a:gdLst/>
              <a:ahLst/>
              <a:cxnLst/>
              <a:rect l="l" t="t" r="r" b="b"/>
              <a:pathLst>
                <a:path w="2001520" h="1633854">
                  <a:moveTo>
                    <a:pt x="1728724" y="0"/>
                  </a:moveTo>
                  <a:lnTo>
                    <a:pt x="272288" y="0"/>
                  </a:lnTo>
                  <a:lnTo>
                    <a:pt x="223347" y="4387"/>
                  </a:lnTo>
                  <a:lnTo>
                    <a:pt x="177282" y="17036"/>
                  </a:lnTo>
                  <a:lnTo>
                    <a:pt x="134864" y="37178"/>
                  </a:lnTo>
                  <a:lnTo>
                    <a:pt x="96861" y="64042"/>
                  </a:lnTo>
                  <a:lnTo>
                    <a:pt x="64042" y="96861"/>
                  </a:lnTo>
                  <a:lnTo>
                    <a:pt x="37178" y="134864"/>
                  </a:lnTo>
                  <a:lnTo>
                    <a:pt x="17036" y="177282"/>
                  </a:lnTo>
                  <a:lnTo>
                    <a:pt x="4387" y="223347"/>
                  </a:lnTo>
                  <a:lnTo>
                    <a:pt x="0" y="272288"/>
                  </a:lnTo>
                  <a:lnTo>
                    <a:pt x="0" y="1361439"/>
                  </a:lnTo>
                  <a:lnTo>
                    <a:pt x="4387" y="1410380"/>
                  </a:lnTo>
                  <a:lnTo>
                    <a:pt x="17036" y="1456445"/>
                  </a:lnTo>
                  <a:lnTo>
                    <a:pt x="37178" y="1498863"/>
                  </a:lnTo>
                  <a:lnTo>
                    <a:pt x="64042" y="1536866"/>
                  </a:lnTo>
                  <a:lnTo>
                    <a:pt x="96861" y="1569685"/>
                  </a:lnTo>
                  <a:lnTo>
                    <a:pt x="134864" y="1596549"/>
                  </a:lnTo>
                  <a:lnTo>
                    <a:pt x="177282" y="1616691"/>
                  </a:lnTo>
                  <a:lnTo>
                    <a:pt x="223347" y="1629340"/>
                  </a:lnTo>
                  <a:lnTo>
                    <a:pt x="272288" y="1633727"/>
                  </a:lnTo>
                  <a:lnTo>
                    <a:pt x="1728724" y="1633727"/>
                  </a:lnTo>
                  <a:lnTo>
                    <a:pt x="1777664" y="1629340"/>
                  </a:lnTo>
                  <a:lnTo>
                    <a:pt x="1823729" y="1616691"/>
                  </a:lnTo>
                  <a:lnTo>
                    <a:pt x="1866147" y="1596549"/>
                  </a:lnTo>
                  <a:lnTo>
                    <a:pt x="1904150" y="1569685"/>
                  </a:lnTo>
                  <a:lnTo>
                    <a:pt x="1936969" y="1536866"/>
                  </a:lnTo>
                  <a:lnTo>
                    <a:pt x="1963833" y="1498863"/>
                  </a:lnTo>
                  <a:lnTo>
                    <a:pt x="1983975" y="1456445"/>
                  </a:lnTo>
                  <a:lnTo>
                    <a:pt x="1996624" y="1410380"/>
                  </a:lnTo>
                  <a:lnTo>
                    <a:pt x="2001011" y="1361439"/>
                  </a:lnTo>
                  <a:lnTo>
                    <a:pt x="2001011" y="272288"/>
                  </a:lnTo>
                  <a:lnTo>
                    <a:pt x="1996624" y="223347"/>
                  </a:lnTo>
                  <a:lnTo>
                    <a:pt x="1983975" y="177282"/>
                  </a:lnTo>
                  <a:lnTo>
                    <a:pt x="1963833" y="134864"/>
                  </a:lnTo>
                  <a:lnTo>
                    <a:pt x="1936969" y="96861"/>
                  </a:lnTo>
                  <a:lnTo>
                    <a:pt x="1904150" y="64042"/>
                  </a:lnTo>
                  <a:lnTo>
                    <a:pt x="1866147" y="37178"/>
                  </a:lnTo>
                  <a:lnTo>
                    <a:pt x="1823729" y="17036"/>
                  </a:lnTo>
                  <a:lnTo>
                    <a:pt x="1777664" y="4387"/>
                  </a:lnTo>
                  <a:lnTo>
                    <a:pt x="1728724" y="0"/>
                  </a:lnTo>
                  <a:close/>
                </a:path>
              </a:pathLst>
            </a:custGeom>
            <a:solidFill>
              <a:srgbClr val="93F4BE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9486900" y="3124199"/>
              <a:ext cx="2001520" cy="1633855"/>
            </a:xfrm>
            <a:custGeom>
              <a:avLst/>
              <a:gdLst/>
              <a:ahLst/>
              <a:cxnLst/>
              <a:rect l="l" t="t" r="r" b="b"/>
              <a:pathLst>
                <a:path w="2001520" h="1633854">
                  <a:moveTo>
                    <a:pt x="0" y="272288"/>
                  </a:moveTo>
                  <a:lnTo>
                    <a:pt x="4387" y="223347"/>
                  </a:lnTo>
                  <a:lnTo>
                    <a:pt x="17036" y="177282"/>
                  </a:lnTo>
                  <a:lnTo>
                    <a:pt x="37178" y="134864"/>
                  </a:lnTo>
                  <a:lnTo>
                    <a:pt x="64042" y="96861"/>
                  </a:lnTo>
                  <a:lnTo>
                    <a:pt x="96861" y="64042"/>
                  </a:lnTo>
                  <a:lnTo>
                    <a:pt x="134864" y="37178"/>
                  </a:lnTo>
                  <a:lnTo>
                    <a:pt x="177282" y="17036"/>
                  </a:lnTo>
                  <a:lnTo>
                    <a:pt x="223347" y="4387"/>
                  </a:lnTo>
                  <a:lnTo>
                    <a:pt x="272288" y="0"/>
                  </a:lnTo>
                  <a:lnTo>
                    <a:pt x="1728724" y="0"/>
                  </a:lnTo>
                  <a:lnTo>
                    <a:pt x="1777664" y="4387"/>
                  </a:lnTo>
                  <a:lnTo>
                    <a:pt x="1823729" y="17036"/>
                  </a:lnTo>
                  <a:lnTo>
                    <a:pt x="1866147" y="37178"/>
                  </a:lnTo>
                  <a:lnTo>
                    <a:pt x="1904150" y="64042"/>
                  </a:lnTo>
                  <a:lnTo>
                    <a:pt x="1936969" y="96861"/>
                  </a:lnTo>
                  <a:lnTo>
                    <a:pt x="1963833" y="134864"/>
                  </a:lnTo>
                  <a:lnTo>
                    <a:pt x="1983975" y="177282"/>
                  </a:lnTo>
                  <a:lnTo>
                    <a:pt x="1996624" y="223347"/>
                  </a:lnTo>
                  <a:lnTo>
                    <a:pt x="2001011" y="272288"/>
                  </a:lnTo>
                  <a:lnTo>
                    <a:pt x="2001011" y="1361439"/>
                  </a:lnTo>
                  <a:lnTo>
                    <a:pt x="1996624" y="1410380"/>
                  </a:lnTo>
                  <a:lnTo>
                    <a:pt x="1983975" y="1456445"/>
                  </a:lnTo>
                  <a:lnTo>
                    <a:pt x="1963833" y="1498863"/>
                  </a:lnTo>
                  <a:lnTo>
                    <a:pt x="1936969" y="1536866"/>
                  </a:lnTo>
                  <a:lnTo>
                    <a:pt x="1904150" y="1569685"/>
                  </a:lnTo>
                  <a:lnTo>
                    <a:pt x="1866147" y="1596549"/>
                  </a:lnTo>
                  <a:lnTo>
                    <a:pt x="1823729" y="1616691"/>
                  </a:lnTo>
                  <a:lnTo>
                    <a:pt x="1777664" y="1629340"/>
                  </a:lnTo>
                  <a:lnTo>
                    <a:pt x="1728724" y="1633727"/>
                  </a:lnTo>
                  <a:lnTo>
                    <a:pt x="272288" y="1633727"/>
                  </a:lnTo>
                  <a:lnTo>
                    <a:pt x="223347" y="1629340"/>
                  </a:lnTo>
                  <a:lnTo>
                    <a:pt x="177282" y="1616691"/>
                  </a:lnTo>
                  <a:lnTo>
                    <a:pt x="134864" y="1596549"/>
                  </a:lnTo>
                  <a:lnTo>
                    <a:pt x="96861" y="1569685"/>
                  </a:lnTo>
                  <a:lnTo>
                    <a:pt x="64042" y="1536866"/>
                  </a:lnTo>
                  <a:lnTo>
                    <a:pt x="37178" y="1498863"/>
                  </a:lnTo>
                  <a:lnTo>
                    <a:pt x="17036" y="1456445"/>
                  </a:lnTo>
                  <a:lnTo>
                    <a:pt x="4387" y="1410380"/>
                  </a:lnTo>
                  <a:lnTo>
                    <a:pt x="0" y="1361439"/>
                  </a:lnTo>
                  <a:lnTo>
                    <a:pt x="0" y="272288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367207" y="3355277"/>
            <a:ext cx="1000601" cy="747801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algn="ctr" defTabSz="685800">
              <a:spcBef>
                <a:spcPts val="71"/>
              </a:spcBef>
            </a:pPr>
            <a:r>
              <a:rPr sz="1200" b="1" spc="-4" dirty="0">
                <a:solidFill>
                  <a:srgbClr val="006FC0"/>
                </a:solidFill>
                <a:latin typeface="Arial"/>
                <a:cs typeface="Arial"/>
              </a:rPr>
              <a:t>Rejets</a:t>
            </a:r>
            <a:r>
              <a:rPr sz="1200" b="1" spc="-4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spc="-4" dirty="0">
                <a:solidFill>
                  <a:srgbClr val="006FC0"/>
                </a:solidFill>
                <a:latin typeface="Arial"/>
                <a:cs typeface="Arial"/>
              </a:rPr>
              <a:t>d’eaux </a:t>
            </a:r>
            <a:r>
              <a:rPr sz="1200" b="1" spc="-323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spc="-4" dirty="0">
                <a:solidFill>
                  <a:srgbClr val="006FC0"/>
                </a:solidFill>
                <a:latin typeface="Arial"/>
                <a:cs typeface="Arial"/>
              </a:rPr>
              <a:t>usées des </a:t>
            </a:r>
            <a:r>
              <a:rPr sz="1200" b="1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spc="-4" dirty="0">
                <a:solidFill>
                  <a:srgbClr val="006FC0"/>
                </a:solidFill>
                <a:latin typeface="Arial"/>
                <a:cs typeface="Arial"/>
              </a:rPr>
              <a:t>bateaux</a:t>
            </a:r>
            <a:r>
              <a:rPr sz="1200" b="1" spc="4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à </a:t>
            </a:r>
            <a:r>
              <a:rPr sz="120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supprimer</a:t>
            </a:r>
            <a:endParaRPr sz="1200">
              <a:solidFill>
                <a:prstClr val="black"/>
              </a:solidFill>
              <a:latin typeface="Arial MT"/>
              <a:cs typeface="Arial M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900683" y="3163824"/>
            <a:ext cx="1804988" cy="1262063"/>
            <a:chOff x="1200911" y="3075432"/>
            <a:chExt cx="2406650" cy="1682750"/>
          </a:xfrm>
        </p:grpSpPr>
        <p:sp>
          <p:nvSpPr>
            <p:cNvPr id="12" name="object 12"/>
            <p:cNvSpPr/>
            <p:nvPr/>
          </p:nvSpPr>
          <p:spPr>
            <a:xfrm>
              <a:off x="1205483" y="3080004"/>
              <a:ext cx="2397760" cy="1673860"/>
            </a:xfrm>
            <a:custGeom>
              <a:avLst/>
              <a:gdLst/>
              <a:ahLst/>
              <a:cxnLst/>
              <a:rect l="l" t="t" r="r" b="b"/>
              <a:pathLst>
                <a:path w="2397760" h="1673860">
                  <a:moveTo>
                    <a:pt x="2118360" y="0"/>
                  </a:moveTo>
                  <a:lnTo>
                    <a:pt x="278891" y="0"/>
                  </a:lnTo>
                  <a:lnTo>
                    <a:pt x="233648" y="3649"/>
                  </a:lnTo>
                  <a:lnTo>
                    <a:pt x="190731" y="14215"/>
                  </a:lnTo>
                  <a:lnTo>
                    <a:pt x="150714" y="31125"/>
                  </a:lnTo>
                  <a:lnTo>
                    <a:pt x="114171" y="53803"/>
                  </a:lnTo>
                  <a:lnTo>
                    <a:pt x="81676" y="81676"/>
                  </a:lnTo>
                  <a:lnTo>
                    <a:pt x="53803" y="114171"/>
                  </a:lnTo>
                  <a:lnTo>
                    <a:pt x="31125" y="150714"/>
                  </a:lnTo>
                  <a:lnTo>
                    <a:pt x="14215" y="190731"/>
                  </a:lnTo>
                  <a:lnTo>
                    <a:pt x="3649" y="233648"/>
                  </a:lnTo>
                  <a:lnTo>
                    <a:pt x="0" y="278892"/>
                  </a:lnTo>
                  <a:lnTo>
                    <a:pt x="0" y="1394460"/>
                  </a:lnTo>
                  <a:lnTo>
                    <a:pt x="3649" y="1439703"/>
                  </a:lnTo>
                  <a:lnTo>
                    <a:pt x="14215" y="1482620"/>
                  </a:lnTo>
                  <a:lnTo>
                    <a:pt x="31125" y="1522637"/>
                  </a:lnTo>
                  <a:lnTo>
                    <a:pt x="53803" y="1559180"/>
                  </a:lnTo>
                  <a:lnTo>
                    <a:pt x="81676" y="1591675"/>
                  </a:lnTo>
                  <a:lnTo>
                    <a:pt x="114171" y="1619548"/>
                  </a:lnTo>
                  <a:lnTo>
                    <a:pt x="150714" y="1642226"/>
                  </a:lnTo>
                  <a:lnTo>
                    <a:pt x="190731" y="1659136"/>
                  </a:lnTo>
                  <a:lnTo>
                    <a:pt x="233648" y="1669702"/>
                  </a:lnTo>
                  <a:lnTo>
                    <a:pt x="278891" y="1673352"/>
                  </a:lnTo>
                  <a:lnTo>
                    <a:pt x="2118360" y="1673352"/>
                  </a:lnTo>
                  <a:lnTo>
                    <a:pt x="2163603" y="1669702"/>
                  </a:lnTo>
                  <a:lnTo>
                    <a:pt x="2206520" y="1659136"/>
                  </a:lnTo>
                  <a:lnTo>
                    <a:pt x="2246537" y="1642226"/>
                  </a:lnTo>
                  <a:lnTo>
                    <a:pt x="2283080" y="1619548"/>
                  </a:lnTo>
                  <a:lnTo>
                    <a:pt x="2315575" y="1591675"/>
                  </a:lnTo>
                  <a:lnTo>
                    <a:pt x="2343448" y="1559180"/>
                  </a:lnTo>
                  <a:lnTo>
                    <a:pt x="2366126" y="1522637"/>
                  </a:lnTo>
                  <a:lnTo>
                    <a:pt x="2383036" y="1482620"/>
                  </a:lnTo>
                  <a:lnTo>
                    <a:pt x="2393602" y="1439703"/>
                  </a:lnTo>
                  <a:lnTo>
                    <a:pt x="2397252" y="1394460"/>
                  </a:lnTo>
                  <a:lnTo>
                    <a:pt x="2397252" y="278892"/>
                  </a:lnTo>
                  <a:lnTo>
                    <a:pt x="2393602" y="233648"/>
                  </a:lnTo>
                  <a:lnTo>
                    <a:pt x="2383036" y="190731"/>
                  </a:lnTo>
                  <a:lnTo>
                    <a:pt x="2366126" y="150714"/>
                  </a:lnTo>
                  <a:lnTo>
                    <a:pt x="2343448" y="114171"/>
                  </a:lnTo>
                  <a:lnTo>
                    <a:pt x="2315575" y="81676"/>
                  </a:lnTo>
                  <a:lnTo>
                    <a:pt x="2283080" y="53803"/>
                  </a:lnTo>
                  <a:lnTo>
                    <a:pt x="2246537" y="31125"/>
                  </a:lnTo>
                  <a:lnTo>
                    <a:pt x="2206520" y="14215"/>
                  </a:lnTo>
                  <a:lnTo>
                    <a:pt x="2163603" y="3649"/>
                  </a:lnTo>
                  <a:lnTo>
                    <a:pt x="2118360" y="0"/>
                  </a:lnTo>
                  <a:close/>
                </a:path>
              </a:pathLst>
            </a:custGeom>
            <a:solidFill>
              <a:srgbClr val="FBEAD4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205483" y="3080004"/>
              <a:ext cx="2397760" cy="1673860"/>
            </a:xfrm>
            <a:custGeom>
              <a:avLst/>
              <a:gdLst/>
              <a:ahLst/>
              <a:cxnLst/>
              <a:rect l="l" t="t" r="r" b="b"/>
              <a:pathLst>
                <a:path w="2397760" h="1673860">
                  <a:moveTo>
                    <a:pt x="0" y="278892"/>
                  </a:moveTo>
                  <a:lnTo>
                    <a:pt x="3649" y="233648"/>
                  </a:lnTo>
                  <a:lnTo>
                    <a:pt x="14215" y="190731"/>
                  </a:lnTo>
                  <a:lnTo>
                    <a:pt x="31125" y="150714"/>
                  </a:lnTo>
                  <a:lnTo>
                    <a:pt x="53803" y="114171"/>
                  </a:lnTo>
                  <a:lnTo>
                    <a:pt x="81676" y="81676"/>
                  </a:lnTo>
                  <a:lnTo>
                    <a:pt x="114171" y="53803"/>
                  </a:lnTo>
                  <a:lnTo>
                    <a:pt x="150714" y="31125"/>
                  </a:lnTo>
                  <a:lnTo>
                    <a:pt x="190731" y="14215"/>
                  </a:lnTo>
                  <a:lnTo>
                    <a:pt x="233648" y="3649"/>
                  </a:lnTo>
                  <a:lnTo>
                    <a:pt x="278891" y="0"/>
                  </a:lnTo>
                  <a:lnTo>
                    <a:pt x="2118360" y="0"/>
                  </a:lnTo>
                  <a:lnTo>
                    <a:pt x="2163603" y="3649"/>
                  </a:lnTo>
                  <a:lnTo>
                    <a:pt x="2206520" y="14215"/>
                  </a:lnTo>
                  <a:lnTo>
                    <a:pt x="2246537" y="31125"/>
                  </a:lnTo>
                  <a:lnTo>
                    <a:pt x="2283080" y="53803"/>
                  </a:lnTo>
                  <a:lnTo>
                    <a:pt x="2315575" y="81676"/>
                  </a:lnTo>
                  <a:lnTo>
                    <a:pt x="2343448" y="114171"/>
                  </a:lnTo>
                  <a:lnTo>
                    <a:pt x="2366126" y="150714"/>
                  </a:lnTo>
                  <a:lnTo>
                    <a:pt x="2383036" y="190731"/>
                  </a:lnTo>
                  <a:lnTo>
                    <a:pt x="2393602" y="233648"/>
                  </a:lnTo>
                  <a:lnTo>
                    <a:pt x="2397252" y="278892"/>
                  </a:lnTo>
                  <a:lnTo>
                    <a:pt x="2397252" y="1394460"/>
                  </a:lnTo>
                  <a:lnTo>
                    <a:pt x="2393602" y="1439703"/>
                  </a:lnTo>
                  <a:lnTo>
                    <a:pt x="2383036" y="1482620"/>
                  </a:lnTo>
                  <a:lnTo>
                    <a:pt x="2366126" y="1522637"/>
                  </a:lnTo>
                  <a:lnTo>
                    <a:pt x="2343448" y="1559180"/>
                  </a:lnTo>
                  <a:lnTo>
                    <a:pt x="2315575" y="1591675"/>
                  </a:lnTo>
                  <a:lnTo>
                    <a:pt x="2283080" y="1619548"/>
                  </a:lnTo>
                  <a:lnTo>
                    <a:pt x="2246537" y="1642226"/>
                  </a:lnTo>
                  <a:lnTo>
                    <a:pt x="2206520" y="1659136"/>
                  </a:lnTo>
                  <a:lnTo>
                    <a:pt x="2163603" y="1669702"/>
                  </a:lnTo>
                  <a:lnTo>
                    <a:pt x="2118360" y="1673352"/>
                  </a:lnTo>
                  <a:lnTo>
                    <a:pt x="278891" y="1673352"/>
                  </a:lnTo>
                  <a:lnTo>
                    <a:pt x="233648" y="1669702"/>
                  </a:lnTo>
                  <a:lnTo>
                    <a:pt x="190731" y="1659136"/>
                  </a:lnTo>
                  <a:lnTo>
                    <a:pt x="150714" y="1642226"/>
                  </a:lnTo>
                  <a:lnTo>
                    <a:pt x="114171" y="1619548"/>
                  </a:lnTo>
                  <a:lnTo>
                    <a:pt x="81676" y="1591675"/>
                  </a:lnTo>
                  <a:lnTo>
                    <a:pt x="53803" y="1559180"/>
                  </a:lnTo>
                  <a:lnTo>
                    <a:pt x="31125" y="1522637"/>
                  </a:lnTo>
                  <a:lnTo>
                    <a:pt x="14215" y="1482620"/>
                  </a:lnTo>
                  <a:lnTo>
                    <a:pt x="3649" y="1439703"/>
                  </a:lnTo>
                  <a:lnTo>
                    <a:pt x="0" y="1394460"/>
                  </a:lnTo>
                  <a:lnTo>
                    <a:pt x="0" y="278892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111759" y="3508438"/>
            <a:ext cx="1383029" cy="563135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12859" marR="3810" indent="-3810" algn="just" defTabSz="685800">
              <a:spcBef>
                <a:spcPts val="71"/>
              </a:spcBef>
            </a:pPr>
            <a:r>
              <a:rPr sz="1200" b="1" spc="-4" dirty="0">
                <a:solidFill>
                  <a:srgbClr val="006FC0"/>
                </a:solidFill>
                <a:latin typeface="Arial"/>
                <a:cs typeface="Arial"/>
              </a:rPr>
              <a:t>Désinfecter le rejet </a:t>
            </a:r>
            <a:r>
              <a:rPr sz="1200" b="1" spc="-323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des eaux usées des </a:t>
            </a:r>
            <a:r>
              <a:rPr sz="1200" spc="-32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stations</a:t>
            </a:r>
            <a:r>
              <a:rPr sz="1200" spc="-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00" spc="-8" dirty="0">
                <a:solidFill>
                  <a:prstClr val="black"/>
                </a:solidFill>
                <a:latin typeface="Arial MT"/>
                <a:cs typeface="Arial MT"/>
              </a:rPr>
              <a:t>d’épuration</a:t>
            </a:r>
            <a:endParaRPr sz="1200">
              <a:solidFill>
                <a:prstClr val="black"/>
              </a:solidFill>
              <a:latin typeface="Arial MT"/>
              <a:cs typeface="Arial MT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838069" y="3185542"/>
            <a:ext cx="1761649" cy="1240154"/>
            <a:chOff x="3784091" y="3104388"/>
            <a:chExt cx="2348865" cy="1653539"/>
          </a:xfrm>
        </p:grpSpPr>
        <p:sp>
          <p:nvSpPr>
            <p:cNvPr id="16" name="object 16"/>
            <p:cNvSpPr/>
            <p:nvPr/>
          </p:nvSpPr>
          <p:spPr>
            <a:xfrm>
              <a:off x="3788663" y="3108960"/>
              <a:ext cx="2339340" cy="1644650"/>
            </a:xfrm>
            <a:custGeom>
              <a:avLst/>
              <a:gdLst/>
              <a:ahLst/>
              <a:cxnLst/>
              <a:rect l="l" t="t" r="r" b="b"/>
              <a:pathLst>
                <a:path w="2339340" h="1644650">
                  <a:moveTo>
                    <a:pt x="2065274" y="0"/>
                  </a:moveTo>
                  <a:lnTo>
                    <a:pt x="274065" y="0"/>
                  </a:lnTo>
                  <a:lnTo>
                    <a:pt x="224796" y="4414"/>
                  </a:lnTo>
                  <a:lnTo>
                    <a:pt x="178426" y="17143"/>
                  </a:lnTo>
                  <a:lnTo>
                    <a:pt x="135730" y="37413"/>
                  </a:lnTo>
                  <a:lnTo>
                    <a:pt x="97479" y="64449"/>
                  </a:lnTo>
                  <a:lnTo>
                    <a:pt x="64449" y="97479"/>
                  </a:lnTo>
                  <a:lnTo>
                    <a:pt x="37413" y="135730"/>
                  </a:lnTo>
                  <a:lnTo>
                    <a:pt x="17143" y="178426"/>
                  </a:lnTo>
                  <a:lnTo>
                    <a:pt x="4414" y="224796"/>
                  </a:lnTo>
                  <a:lnTo>
                    <a:pt x="0" y="274065"/>
                  </a:lnTo>
                  <a:lnTo>
                    <a:pt x="0" y="1370329"/>
                  </a:lnTo>
                  <a:lnTo>
                    <a:pt x="4414" y="1419599"/>
                  </a:lnTo>
                  <a:lnTo>
                    <a:pt x="17143" y="1465969"/>
                  </a:lnTo>
                  <a:lnTo>
                    <a:pt x="37413" y="1508665"/>
                  </a:lnTo>
                  <a:lnTo>
                    <a:pt x="64449" y="1546916"/>
                  </a:lnTo>
                  <a:lnTo>
                    <a:pt x="97479" y="1579946"/>
                  </a:lnTo>
                  <a:lnTo>
                    <a:pt x="135730" y="1606982"/>
                  </a:lnTo>
                  <a:lnTo>
                    <a:pt x="178426" y="1627252"/>
                  </a:lnTo>
                  <a:lnTo>
                    <a:pt x="224796" y="1639981"/>
                  </a:lnTo>
                  <a:lnTo>
                    <a:pt x="274065" y="1644395"/>
                  </a:lnTo>
                  <a:lnTo>
                    <a:pt x="2065274" y="1644395"/>
                  </a:lnTo>
                  <a:lnTo>
                    <a:pt x="2114543" y="1639981"/>
                  </a:lnTo>
                  <a:lnTo>
                    <a:pt x="2160913" y="1627252"/>
                  </a:lnTo>
                  <a:lnTo>
                    <a:pt x="2203609" y="1606982"/>
                  </a:lnTo>
                  <a:lnTo>
                    <a:pt x="2241860" y="1579946"/>
                  </a:lnTo>
                  <a:lnTo>
                    <a:pt x="2274890" y="1546916"/>
                  </a:lnTo>
                  <a:lnTo>
                    <a:pt x="2301926" y="1508665"/>
                  </a:lnTo>
                  <a:lnTo>
                    <a:pt x="2322196" y="1465969"/>
                  </a:lnTo>
                  <a:lnTo>
                    <a:pt x="2334925" y="1419599"/>
                  </a:lnTo>
                  <a:lnTo>
                    <a:pt x="2339340" y="1370329"/>
                  </a:lnTo>
                  <a:lnTo>
                    <a:pt x="2339340" y="274065"/>
                  </a:lnTo>
                  <a:lnTo>
                    <a:pt x="2334925" y="224796"/>
                  </a:lnTo>
                  <a:lnTo>
                    <a:pt x="2322196" y="178426"/>
                  </a:lnTo>
                  <a:lnTo>
                    <a:pt x="2301926" y="135730"/>
                  </a:lnTo>
                  <a:lnTo>
                    <a:pt x="2274890" y="97479"/>
                  </a:lnTo>
                  <a:lnTo>
                    <a:pt x="2241860" y="64449"/>
                  </a:lnTo>
                  <a:lnTo>
                    <a:pt x="2203609" y="37413"/>
                  </a:lnTo>
                  <a:lnTo>
                    <a:pt x="2160913" y="17143"/>
                  </a:lnTo>
                  <a:lnTo>
                    <a:pt x="2114543" y="4414"/>
                  </a:lnTo>
                  <a:lnTo>
                    <a:pt x="2065274" y="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3788663" y="3108960"/>
              <a:ext cx="2339340" cy="1644650"/>
            </a:xfrm>
            <a:custGeom>
              <a:avLst/>
              <a:gdLst/>
              <a:ahLst/>
              <a:cxnLst/>
              <a:rect l="l" t="t" r="r" b="b"/>
              <a:pathLst>
                <a:path w="2339340" h="1644650">
                  <a:moveTo>
                    <a:pt x="0" y="274065"/>
                  </a:moveTo>
                  <a:lnTo>
                    <a:pt x="4414" y="224796"/>
                  </a:lnTo>
                  <a:lnTo>
                    <a:pt x="17143" y="178426"/>
                  </a:lnTo>
                  <a:lnTo>
                    <a:pt x="37413" y="135730"/>
                  </a:lnTo>
                  <a:lnTo>
                    <a:pt x="64449" y="97479"/>
                  </a:lnTo>
                  <a:lnTo>
                    <a:pt x="97479" y="64449"/>
                  </a:lnTo>
                  <a:lnTo>
                    <a:pt x="135730" y="37413"/>
                  </a:lnTo>
                  <a:lnTo>
                    <a:pt x="178426" y="17143"/>
                  </a:lnTo>
                  <a:lnTo>
                    <a:pt x="224796" y="4414"/>
                  </a:lnTo>
                  <a:lnTo>
                    <a:pt x="274065" y="0"/>
                  </a:lnTo>
                  <a:lnTo>
                    <a:pt x="2065274" y="0"/>
                  </a:lnTo>
                  <a:lnTo>
                    <a:pt x="2114543" y="4414"/>
                  </a:lnTo>
                  <a:lnTo>
                    <a:pt x="2160913" y="17143"/>
                  </a:lnTo>
                  <a:lnTo>
                    <a:pt x="2203609" y="37413"/>
                  </a:lnTo>
                  <a:lnTo>
                    <a:pt x="2241860" y="64449"/>
                  </a:lnTo>
                  <a:lnTo>
                    <a:pt x="2274890" y="97479"/>
                  </a:lnTo>
                  <a:lnTo>
                    <a:pt x="2301926" y="135730"/>
                  </a:lnTo>
                  <a:lnTo>
                    <a:pt x="2322196" y="178426"/>
                  </a:lnTo>
                  <a:lnTo>
                    <a:pt x="2334925" y="224796"/>
                  </a:lnTo>
                  <a:lnTo>
                    <a:pt x="2339340" y="274065"/>
                  </a:lnTo>
                  <a:lnTo>
                    <a:pt x="2339340" y="1370329"/>
                  </a:lnTo>
                  <a:lnTo>
                    <a:pt x="2334925" y="1419599"/>
                  </a:lnTo>
                  <a:lnTo>
                    <a:pt x="2322196" y="1465969"/>
                  </a:lnTo>
                  <a:lnTo>
                    <a:pt x="2301926" y="1508665"/>
                  </a:lnTo>
                  <a:lnTo>
                    <a:pt x="2274890" y="1546916"/>
                  </a:lnTo>
                  <a:lnTo>
                    <a:pt x="2241860" y="1579946"/>
                  </a:lnTo>
                  <a:lnTo>
                    <a:pt x="2203609" y="1606982"/>
                  </a:lnTo>
                  <a:lnTo>
                    <a:pt x="2160913" y="1627252"/>
                  </a:lnTo>
                  <a:lnTo>
                    <a:pt x="2114543" y="1639981"/>
                  </a:lnTo>
                  <a:lnTo>
                    <a:pt x="2065274" y="1644395"/>
                  </a:lnTo>
                  <a:lnTo>
                    <a:pt x="274065" y="1644395"/>
                  </a:lnTo>
                  <a:lnTo>
                    <a:pt x="224796" y="1639981"/>
                  </a:lnTo>
                  <a:lnTo>
                    <a:pt x="178426" y="1627252"/>
                  </a:lnTo>
                  <a:lnTo>
                    <a:pt x="135730" y="1606982"/>
                  </a:lnTo>
                  <a:lnTo>
                    <a:pt x="97479" y="1579946"/>
                  </a:lnTo>
                  <a:lnTo>
                    <a:pt x="64449" y="1546916"/>
                  </a:lnTo>
                  <a:lnTo>
                    <a:pt x="37413" y="1508665"/>
                  </a:lnTo>
                  <a:lnTo>
                    <a:pt x="17143" y="1465969"/>
                  </a:lnTo>
                  <a:lnTo>
                    <a:pt x="4414" y="1419599"/>
                  </a:lnTo>
                  <a:lnTo>
                    <a:pt x="0" y="1370329"/>
                  </a:lnTo>
                  <a:lnTo>
                    <a:pt x="0" y="274065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2962751" y="3336037"/>
            <a:ext cx="1510665" cy="932467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indent="953" algn="ctr" defTabSz="685800">
              <a:spcBef>
                <a:spcPts val="71"/>
              </a:spcBef>
            </a:pPr>
            <a:r>
              <a:rPr sz="1200" b="1" spc="-8" dirty="0">
                <a:solidFill>
                  <a:srgbClr val="006FC0"/>
                </a:solidFill>
                <a:latin typeface="Arial"/>
                <a:cs typeface="Arial"/>
              </a:rPr>
              <a:t>Améliorer</a:t>
            </a:r>
            <a:r>
              <a:rPr sz="1200" b="1" spc="26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spc="-4" dirty="0">
                <a:solidFill>
                  <a:srgbClr val="006FC0"/>
                </a:solidFill>
                <a:latin typeface="Arial"/>
                <a:cs typeface="Arial"/>
              </a:rPr>
              <a:t>la</a:t>
            </a:r>
            <a:r>
              <a:rPr sz="1200" b="1" spc="-8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b="1" spc="-4" dirty="0">
                <a:solidFill>
                  <a:srgbClr val="006FC0"/>
                </a:solidFill>
                <a:latin typeface="Arial"/>
                <a:cs typeface="Arial"/>
              </a:rPr>
              <a:t>collecte </a:t>
            </a:r>
            <a:r>
              <a:rPr sz="1200" b="1" spc="-323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des eaux usées par la </a:t>
            </a:r>
            <a:r>
              <a:rPr sz="1200" spc="-32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mise en conformité </a:t>
            </a:r>
            <a:r>
              <a:rPr sz="120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des</a:t>
            </a:r>
            <a:r>
              <a:rPr sz="120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mauvais </a:t>
            </a:r>
            <a:r>
              <a:rPr sz="120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branchements</a:t>
            </a:r>
            <a:endParaRPr sz="1200">
              <a:solidFill>
                <a:prstClr val="black"/>
              </a:solidFill>
              <a:latin typeface="Arial MT"/>
              <a:cs typeface="Arial MT"/>
            </a:endParaRPr>
          </a:p>
        </p:txBody>
      </p:sp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3867" y="4742307"/>
            <a:ext cx="1195577" cy="589788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1267" y="4600575"/>
            <a:ext cx="893825" cy="754380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68697" y="4525136"/>
            <a:ext cx="851534" cy="905256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96353" y="4706585"/>
            <a:ext cx="1118997" cy="526452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971168" y="1989864"/>
            <a:ext cx="6566535" cy="920284"/>
          </a:xfrm>
          <a:prstGeom prst="rect">
            <a:avLst/>
          </a:prstGeom>
        </p:spPr>
        <p:txBody>
          <a:bodyPr vert="horz" wrap="square" lIns="0" tIns="144304" rIns="0" bIns="0" rtlCol="0">
            <a:spAutoFit/>
          </a:bodyPr>
          <a:lstStyle/>
          <a:p>
            <a:pPr marL="9525" defTabSz="685800">
              <a:spcBef>
                <a:spcPts val="1136"/>
              </a:spcBef>
            </a:pP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Que</a:t>
            </a:r>
            <a:r>
              <a:rPr sz="1500" spc="-1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spc="-4" dirty="0">
                <a:solidFill>
                  <a:prstClr val="black"/>
                </a:solidFill>
                <a:latin typeface="Arial MT"/>
                <a:cs typeface="Arial MT"/>
              </a:rPr>
              <a:t>faut-il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faire</a:t>
            </a:r>
            <a:r>
              <a:rPr sz="1500" spc="-1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spc="-4" dirty="0">
                <a:solidFill>
                  <a:prstClr val="black"/>
                </a:solidFill>
                <a:latin typeface="Arial MT"/>
                <a:cs typeface="Arial MT"/>
              </a:rPr>
              <a:t>pour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spc="-4" dirty="0">
                <a:solidFill>
                  <a:prstClr val="black"/>
                </a:solidFill>
                <a:latin typeface="Arial MT"/>
                <a:cs typeface="Arial MT"/>
              </a:rPr>
              <a:t>améliorer</a:t>
            </a:r>
            <a:r>
              <a:rPr sz="1500" spc="-26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spc="-4" dirty="0">
                <a:solidFill>
                  <a:prstClr val="black"/>
                </a:solidFill>
                <a:latin typeface="Arial MT"/>
                <a:cs typeface="Arial MT"/>
              </a:rPr>
              <a:t>la</a:t>
            </a:r>
            <a:r>
              <a:rPr sz="1500" spc="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spc="-4" dirty="0">
                <a:solidFill>
                  <a:prstClr val="black"/>
                </a:solidFill>
                <a:latin typeface="Arial MT"/>
                <a:cs typeface="Arial MT"/>
              </a:rPr>
              <a:t>qualité de l’eau</a:t>
            </a:r>
            <a:r>
              <a:rPr sz="1500" spc="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spc="-4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500" spc="-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spc="-4" dirty="0">
                <a:solidFill>
                  <a:prstClr val="black"/>
                </a:solidFill>
                <a:latin typeface="Arial MT"/>
                <a:cs typeface="Arial MT"/>
              </a:rPr>
              <a:t>la</a:t>
            </a:r>
            <a:r>
              <a:rPr sz="1500" spc="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spc="-4" dirty="0">
                <a:solidFill>
                  <a:prstClr val="black"/>
                </a:solidFill>
                <a:latin typeface="Arial MT"/>
                <a:cs typeface="Arial MT"/>
              </a:rPr>
              <a:t>Seine</a:t>
            </a:r>
            <a:r>
              <a:rPr sz="1500" spc="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spc="-4" dirty="0">
                <a:solidFill>
                  <a:prstClr val="black"/>
                </a:solidFill>
                <a:latin typeface="Arial MT"/>
                <a:cs typeface="Arial MT"/>
              </a:rPr>
              <a:t>et</a:t>
            </a:r>
            <a:r>
              <a:rPr sz="1500" spc="-1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spc="-4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500" spc="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spc="-4" dirty="0">
                <a:solidFill>
                  <a:prstClr val="black"/>
                </a:solidFill>
                <a:latin typeface="Arial MT"/>
                <a:cs typeface="Arial MT"/>
              </a:rPr>
              <a:t>la</a:t>
            </a:r>
            <a:r>
              <a:rPr sz="1500" spc="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Marne</a:t>
            </a:r>
            <a:r>
              <a:rPr sz="1500" spc="-2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?</a:t>
            </a:r>
            <a:endParaRPr sz="1500">
              <a:solidFill>
                <a:prstClr val="black"/>
              </a:solidFill>
              <a:latin typeface="Arial MT"/>
              <a:cs typeface="Arial MT"/>
            </a:endParaRPr>
          </a:p>
          <a:p>
            <a:pPr marL="9525" defTabSz="685800">
              <a:spcBef>
                <a:spcPts val="953"/>
              </a:spcBef>
            </a:pPr>
            <a:r>
              <a:rPr sz="1350" spc="-4" dirty="0">
                <a:solidFill>
                  <a:srgbClr val="055CA8"/>
                </a:solidFill>
                <a:latin typeface="Arial MT"/>
                <a:cs typeface="Arial MT"/>
              </a:rPr>
              <a:t>Le</a:t>
            </a:r>
            <a:r>
              <a:rPr sz="1350" spc="-8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055CA8"/>
                </a:solidFill>
                <a:latin typeface="Arial MT"/>
                <a:cs typeface="Arial MT"/>
              </a:rPr>
              <a:t>SDA</a:t>
            </a:r>
            <a:r>
              <a:rPr sz="1350" spc="-75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055CA8"/>
                </a:solidFill>
                <a:latin typeface="Arial MT"/>
                <a:cs typeface="Arial MT"/>
              </a:rPr>
              <a:t>a</a:t>
            </a:r>
            <a:r>
              <a:rPr sz="1350" spc="-4" dirty="0">
                <a:solidFill>
                  <a:srgbClr val="055CA8"/>
                </a:solidFill>
                <a:latin typeface="Arial MT"/>
                <a:cs typeface="Arial MT"/>
              </a:rPr>
              <a:t> permis</a:t>
            </a:r>
            <a:r>
              <a:rPr sz="1350" spc="11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srgbClr val="055CA8"/>
                </a:solidFill>
                <a:latin typeface="Arial MT"/>
                <a:cs typeface="Arial MT"/>
              </a:rPr>
              <a:t>de</a:t>
            </a:r>
            <a:r>
              <a:rPr sz="1350" spc="-8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srgbClr val="055CA8"/>
                </a:solidFill>
                <a:latin typeface="Arial MT"/>
                <a:cs typeface="Arial MT"/>
              </a:rPr>
              <a:t>hiérarchiser</a:t>
            </a:r>
            <a:r>
              <a:rPr sz="1350" spc="19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srgbClr val="055CA8"/>
                </a:solidFill>
                <a:latin typeface="Arial MT"/>
                <a:cs typeface="Arial MT"/>
              </a:rPr>
              <a:t>et définir</a:t>
            </a:r>
            <a:r>
              <a:rPr sz="1350" spc="11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srgbClr val="055CA8"/>
                </a:solidFill>
                <a:latin typeface="Arial MT"/>
                <a:cs typeface="Arial MT"/>
              </a:rPr>
              <a:t>un</a:t>
            </a:r>
            <a:r>
              <a:rPr sz="1350" spc="-8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srgbClr val="055CA8"/>
                </a:solidFill>
                <a:latin typeface="Arial MT"/>
                <a:cs typeface="Arial MT"/>
              </a:rPr>
              <a:t>plan</a:t>
            </a:r>
            <a:r>
              <a:rPr sz="1350" spc="4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1350" spc="-8" dirty="0">
                <a:solidFill>
                  <a:srgbClr val="055CA8"/>
                </a:solidFill>
                <a:latin typeface="Arial MT"/>
                <a:cs typeface="Arial MT"/>
              </a:rPr>
              <a:t>d’actions</a:t>
            </a:r>
            <a:r>
              <a:rPr sz="1350" spc="19" dirty="0">
                <a:solidFill>
                  <a:srgbClr val="055CA8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Baignade</a:t>
            </a:r>
            <a:r>
              <a:rPr sz="1350" spc="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pour</a:t>
            </a:r>
            <a:r>
              <a:rPr sz="1350" spc="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le</a:t>
            </a:r>
            <a:r>
              <a:rPr sz="1350" spc="-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prstClr val="black"/>
                </a:solidFill>
                <a:latin typeface="Arial MT"/>
                <a:cs typeface="Arial MT"/>
              </a:rPr>
              <a:t>site</a:t>
            </a:r>
            <a:endParaRPr sz="1350">
              <a:solidFill>
                <a:prstClr val="black"/>
              </a:solidFill>
              <a:latin typeface="Arial MT"/>
              <a:cs typeface="Arial MT"/>
            </a:endParaRPr>
          </a:p>
          <a:p>
            <a:pPr marL="9525" defTabSz="685800"/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«</a:t>
            </a:r>
            <a:r>
              <a:rPr sz="1350" spc="-5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Trocadéro-Champs-de-Mars</a:t>
            </a:r>
            <a:r>
              <a:rPr sz="1350" spc="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»</a:t>
            </a:r>
            <a:endParaRPr sz="135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pc="-4" dirty="0">
                <a:solidFill>
                  <a:prstClr val="black"/>
                </a:solidFill>
              </a:rPr>
              <a:t>28</a:t>
            </a:r>
            <a:r>
              <a:rPr dirty="0">
                <a:solidFill>
                  <a:prstClr val="black"/>
                </a:solidFill>
              </a:rPr>
              <a:t> mai</a:t>
            </a:r>
            <a:r>
              <a:rPr spc="-1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2021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Classe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d’eau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du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SMBVB</a:t>
            </a:r>
            <a:r>
              <a:rPr spc="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Présentation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SIAAP</a:t>
            </a:r>
            <a:r>
              <a:rPr spc="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Eaux usées et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Baignade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Seine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et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en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Marne</a:t>
            </a:r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xfrm>
            <a:off x="6407443" y="5686164"/>
            <a:ext cx="115015" cy="209192"/>
          </a:xfrm>
          <a:prstGeom prst="rect">
            <a:avLst/>
          </a:prstGeom>
        </p:spPr>
        <p:txBody>
          <a:bodyPr vert="horz" wrap="square" lIns="0" tIns="1429" rIns="0" bIns="0" rtlCol="0">
            <a:spAutoFit/>
          </a:bodyPr>
          <a:lstStyle/>
          <a:p>
            <a:pPr marL="28575" defTabSz="685800">
              <a:spcBef>
                <a:spcPts val="11"/>
              </a:spcBef>
            </a:pPr>
            <a:fld id="{81D60167-4931-47E6-BA6A-407CBD079E47}" type="slidenum">
              <a:rPr spc="-4" dirty="0">
                <a:solidFill>
                  <a:prstClr val="black"/>
                </a:solidFill>
              </a:rPr>
              <a:pPr marL="28575" defTabSz="685800">
                <a:spcBef>
                  <a:spcPts val="11"/>
                </a:spcBef>
              </a:pPr>
              <a:t>33</a:t>
            </a:fld>
            <a:endParaRPr spc="-4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5896" y="939356"/>
            <a:ext cx="7529989" cy="7021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2738"/>
              </a:lnSpc>
              <a:spcBef>
                <a:spcPts val="75"/>
              </a:spcBef>
            </a:pPr>
            <a:r>
              <a:rPr spc="-4" dirty="0"/>
              <a:t>PROTOCOLE</a:t>
            </a:r>
            <a:r>
              <a:rPr spc="-30" dirty="0"/>
              <a:t> </a:t>
            </a:r>
            <a:r>
              <a:rPr spc="-4" dirty="0"/>
              <a:t>D’ENGAGEMENT</a:t>
            </a:r>
            <a:r>
              <a:rPr spc="-71" dirty="0"/>
              <a:t> </a:t>
            </a:r>
            <a:r>
              <a:rPr dirty="0"/>
              <a:t>POUR </a:t>
            </a:r>
            <a:r>
              <a:rPr spc="-8" dirty="0"/>
              <a:t>LA</a:t>
            </a:r>
            <a:r>
              <a:rPr spc="-139" dirty="0"/>
              <a:t> </a:t>
            </a:r>
            <a:r>
              <a:rPr dirty="0"/>
              <a:t>BAIGNADE</a:t>
            </a:r>
          </a:p>
          <a:p>
            <a:pPr marL="9525">
              <a:lnSpc>
                <a:spcPts val="2738"/>
              </a:lnSpc>
            </a:pPr>
            <a:r>
              <a:rPr dirty="0"/>
              <a:t>=</a:t>
            </a:r>
            <a:r>
              <a:rPr spc="-15" dirty="0"/>
              <a:t> </a:t>
            </a:r>
            <a:r>
              <a:rPr dirty="0"/>
              <a:t>26</a:t>
            </a:r>
            <a:r>
              <a:rPr spc="-26" dirty="0"/>
              <a:t> </a:t>
            </a:r>
            <a:r>
              <a:rPr spc="-34" dirty="0"/>
              <a:t>SIGNATAIRES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732494" y="1715643"/>
            <a:ext cx="7540943" cy="3712845"/>
            <a:chOff x="976659" y="1144524"/>
            <a:chExt cx="10054590" cy="49504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94091" y="1144524"/>
              <a:ext cx="3436620" cy="49499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6659" y="1447800"/>
              <a:ext cx="6617432" cy="43815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pc="-4" dirty="0">
                <a:solidFill>
                  <a:prstClr val="black"/>
                </a:solidFill>
              </a:rPr>
              <a:t>28</a:t>
            </a:r>
            <a:r>
              <a:rPr dirty="0">
                <a:solidFill>
                  <a:prstClr val="black"/>
                </a:solidFill>
              </a:rPr>
              <a:t> mai</a:t>
            </a:r>
            <a:r>
              <a:rPr spc="-1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2021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Classe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d’eau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du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SMBVB</a:t>
            </a:r>
            <a:r>
              <a:rPr spc="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Présentation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SIAAP</a:t>
            </a:r>
            <a:r>
              <a:rPr spc="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Eaux usées et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Baignade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Seine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et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en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Marne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6407443" y="5686164"/>
            <a:ext cx="115015" cy="209192"/>
          </a:xfrm>
          <a:prstGeom prst="rect">
            <a:avLst/>
          </a:prstGeom>
        </p:spPr>
        <p:txBody>
          <a:bodyPr vert="horz" wrap="square" lIns="0" tIns="1429" rIns="0" bIns="0" rtlCol="0">
            <a:spAutoFit/>
          </a:bodyPr>
          <a:lstStyle/>
          <a:p>
            <a:pPr marL="28575" defTabSz="685800">
              <a:spcBef>
                <a:spcPts val="11"/>
              </a:spcBef>
            </a:pPr>
            <a:fld id="{81D60167-4931-47E6-BA6A-407CBD079E47}" type="slidenum">
              <a:rPr spc="-4" dirty="0">
                <a:solidFill>
                  <a:prstClr val="black"/>
                </a:solidFill>
              </a:rPr>
              <a:pPr marL="28575" defTabSz="685800">
                <a:spcBef>
                  <a:spcPts val="11"/>
                </a:spcBef>
              </a:pPr>
              <a:t>34</a:t>
            </a:fld>
            <a:endParaRPr spc="-4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5896" y="1037425"/>
            <a:ext cx="4204811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pc="-30" dirty="0"/>
              <a:t>L’ANIMATION</a:t>
            </a:r>
            <a:r>
              <a:rPr spc="-105" dirty="0"/>
              <a:t> </a:t>
            </a:r>
            <a:r>
              <a:rPr spc="-4" dirty="0"/>
              <a:t>TERRITORIALE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5896" y="1598199"/>
            <a:ext cx="7575709" cy="4717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 defTabSz="685800">
              <a:spcBef>
                <a:spcPts val="79"/>
              </a:spcBef>
            </a:pPr>
            <a:r>
              <a:rPr sz="1500" spc="-4" dirty="0">
                <a:solidFill>
                  <a:prstClr val="black"/>
                </a:solidFill>
                <a:latin typeface="Arial MT"/>
                <a:cs typeface="Arial MT"/>
              </a:rPr>
              <a:t>Deux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sujets </a:t>
            </a:r>
            <a:r>
              <a:rPr sz="1500" spc="-4" dirty="0">
                <a:solidFill>
                  <a:prstClr val="black"/>
                </a:solidFill>
                <a:latin typeface="Arial MT"/>
                <a:cs typeface="Arial MT"/>
              </a:rPr>
              <a:t>soulevés dans le SDA et le plan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d’action </a:t>
            </a:r>
            <a:r>
              <a:rPr sz="1500" spc="-4" dirty="0">
                <a:solidFill>
                  <a:prstClr val="black"/>
                </a:solidFill>
                <a:latin typeface="Arial MT"/>
                <a:cs typeface="Arial MT"/>
              </a:rPr>
              <a:t>baignade puis amplifiés par la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Prime </a:t>
            </a:r>
            <a:r>
              <a:rPr sz="1500" spc="-40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solidaire</a:t>
            </a:r>
            <a:r>
              <a:rPr sz="1500" spc="-1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:</a:t>
            </a:r>
            <a:endParaRPr sz="15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88815" y="2032711"/>
            <a:ext cx="3795236" cy="726481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marL="224314" indent="-215265" defTabSz="685800">
              <a:spcBef>
                <a:spcPts val="1065"/>
              </a:spcBef>
              <a:buFont typeface="Arial MT"/>
              <a:buChar char="-"/>
              <a:tabLst>
                <a:tab pos="224314" algn="l"/>
                <a:tab pos="224790" algn="l"/>
              </a:tabLst>
            </a:pPr>
            <a:r>
              <a:rPr sz="1500" b="1" dirty="0">
                <a:solidFill>
                  <a:srgbClr val="006FC0"/>
                </a:solidFill>
                <a:latin typeface="Arial"/>
                <a:cs typeface="Arial"/>
              </a:rPr>
              <a:t>Gestion</a:t>
            </a:r>
            <a:r>
              <a:rPr sz="1500" b="1" spc="-23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Arial"/>
                <a:cs typeface="Arial"/>
              </a:rPr>
              <a:t>à</a:t>
            </a:r>
            <a:r>
              <a:rPr sz="1500" b="1" spc="-1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Arial"/>
                <a:cs typeface="Arial"/>
              </a:rPr>
              <a:t>la</a:t>
            </a:r>
            <a:r>
              <a:rPr sz="1500" b="1" spc="-8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Arial"/>
                <a:cs typeface="Arial"/>
              </a:rPr>
              <a:t>source</a:t>
            </a:r>
            <a:r>
              <a:rPr sz="1500" b="1" spc="-23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Arial"/>
                <a:cs typeface="Arial"/>
              </a:rPr>
              <a:t>des</a:t>
            </a:r>
            <a:r>
              <a:rPr sz="1500" b="1" spc="-4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Arial"/>
                <a:cs typeface="Arial"/>
              </a:rPr>
              <a:t>eaux</a:t>
            </a:r>
            <a:r>
              <a:rPr sz="1500" b="1" spc="-11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500" b="1" spc="-4" dirty="0">
                <a:solidFill>
                  <a:srgbClr val="006FC0"/>
                </a:solidFill>
                <a:latin typeface="Arial"/>
                <a:cs typeface="Arial"/>
              </a:rPr>
              <a:t>pluviales</a:t>
            </a:r>
            <a:endParaRPr sz="1500">
              <a:solidFill>
                <a:prstClr val="black"/>
              </a:solidFill>
              <a:latin typeface="Arial"/>
              <a:cs typeface="Arial"/>
            </a:endParaRPr>
          </a:p>
          <a:p>
            <a:pPr marL="224314" indent="-215265" defTabSz="685800">
              <a:spcBef>
                <a:spcPts val="994"/>
              </a:spcBef>
              <a:buFont typeface="Arial MT"/>
              <a:buChar char="-"/>
              <a:tabLst>
                <a:tab pos="224314" algn="l"/>
                <a:tab pos="224790" algn="l"/>
              </a:tabLst>
            </a:pPr>
            <a:r>
              <a:rPr sz="1500" b="1" dirty="0">
                <a:solidFill>
                  <a:srgbClr val="549285"/>
                </a:solidFill>
                <a:latin typeface="Arial"/>
                <a:cs typeface="Arial"/>
              </a:rPr>
              <a:t>Résorption</a:t>
            </a:r>
            <a:r>
              <a:rPr sz="1500" b="1" spc="-19" dirty="0">
                <a:solidFill>
                  <a:srgbClr val="549285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549285"/>
                </a:solidFill>
                <a:latin typeface="Arial"/>
                <a:cs typeface="Arial"/>
              </a:rPr>
              <a:t>des</a:t>
            </a:r>
            <a:r>
              <a:rPr sz="1500" b="1" spc="-11" dirty="0">
                <a:solidFill>
                  <a:srgbClr val="549285"/>
                </a:solidFill>
                <a:latin typeface="Arial"/>
                <a:cs typeface="Arial"/>
              </a:rPr>
              <a:t> </a:t>
            </a:r>
            <a:r>
              <a:rPr sz="1500" b="1" spc="-4" dirty="0">
                <a:solidFill>
                  <a:srgbClr val="549285"/>
                </a:solidFill>
                <a:latin typeface="Arial"/>
                <a:cs typeface="Arial"/>
              </a:rPr>
              <a:t>mauvais</a:t>
            </a:r>
            <a:r>
              <a:rPr sz="1500" b="1" dirty="0">
                <a:solidFill>
                  <a:srgbClr val="549285"/>
                </a:solidFill>
                <a:latin typeface="Arial"/>
                <a:cs typeface="Arial"/>
              </a:rPr>
              <a:t> branchements</a:t>
            </a:r>
            <a:endParaRPr sz="1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63184" y="2144077"/>
            <a:ext cx="2918936" cy="70259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146685" marR="3810" indent="-137160" defTabSz="685800">
              <a:spcBef>
                <a:spcPts val="79"/>
              </a:spcBef>
            </a:pPr>
            <a:r>
              <a:rPr sz="1500" b="1" dirty="0">
                <a:solidFill>
                  <a:srgbClr val="006FC0"/>
                </a:solidFill>
                <a:latin typeface="Arial"/>
                <a:cs typeface="Arial"/>
              </a:rPr>
              <a:t>Mutualisation</a:t>
            </a:r>
            <a:r>
              <a:rPr sz="1500" b="1" spc="-41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006FC0"/>
                </a:solidFill>
                <a:latin typeface="Arial"/>
                <a:cs typeface="Arial"/>
              </a:rPr>
              <a:t>des</a:t>
            </a:r>
            <a:r>
              <a:rPr sz="1500" b="1" spc="-19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500" b="1" spc="-8" dirty="0">
                <a:solidFill>
                  <a:srgbClr val="006FC0"/>
                </a:solidFill>
                <a:latin typeface="Arial"/>
                <a:cs typeface="Arial"/>
              </a:rPr>
              <a:t>moyens</a:t>
            </a:r>
            <a:r>
              <a:rPr sz="1500" b="1" spc="8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prstClr val="black"/>
                </a:solidFill>
                <a:latin typeface="Arial"/>
                <a:cs typeface="Arial"/>
              </a:rPr>
              <a:t>entre </a:t>
            </a:r>
            <a:r>
              <a:rPr sz="1500" b="1" spc="-40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00" b="1" spc="-4" dirty="0">
                <a:solidFill>
                  <a:prstClr val="black"/>
                </a:solidFill>
                <a:latin typeface="Arial"/>
                <a:cs typeface="Arial"/>
              </a:rPr>
              <a:t>collectivités, </a:t>
            </a:r>
            <a:r>
              <a:rPr sz="1500" b="1" spc="-4" dirty="0">
                <a:solidFill>
                  <a:srgbClr val="FF7575"/>
                </a:solidFill>
                <a:latin typeface="Arial"/>
                <a:cs typeface="Arial"/>
              </a:rPr>
              <a:t>inter-service </a:t>
            </a:r>
            <a:r>
              <a:rPr sz="1500" b="1" dirty="0">
                <a:solidFill>
                  <a:srgbClr val="FF7575"/>
                </a:solidFill>
                <a:latin typeface="Arial"/>
                <a:cs typeface="Arial"/>
              </a:rPr>
              <a:t>et </a:t>
            </a:r>
            <a:r>
              <a:rPr sz="1500" b="1" spc="4" dirty="0">
                <a:solidFill>
                  <a:srgbClr val="FF7575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F7575"/>
                </a:solidFill>
                <a:latin typeface="Arial"/>
                <a:cs typeface="Arial"/>
              </a:rPr>
              <a:t>articulation</a:t>
            </a:r>
            <a:r>
              <a:rPr sz="1500" b="1" spc="-45" dirty="0">
                <a:solidFill>
                  <a:srgbClr val="FF7575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F7575"/>
                </a:solidFill>
                <a:latin typeface="Arial"/>
                <a:cs typeface="Arial"/>
              </a:rPr>
              <a:t>de</a:t>
            </a:r>
            <a:r>
              <a:rPr sz="1500" b="1" spc="-19" dirty="0">
                <a:solidFill>
                  <a:srgbClr val="FF7575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F7575"/>
                </a:solidFill>
                <a:latin typeface="Arial"/>
                <a:cs typeface="Arial"/>
              </a:rPr>
              <a:t>compétences</a:t>
            </a:r>
            <a:endParaRPr sz="15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095494" y="2401443"/>
            <a:ext cx="507683" cy="208121"/>
            <a:chOff x="6793992" y="2058923"/>
            <a:chExt cx="676910" cy="277495"/>
          </a:xfrm>
        </p:grpSpPr>
        <p:sp>
          <p:nvSpPr>
            <p:cNvPr id="7" name="object 7"/>
            <p:cNvSpPr/>
            <p:nvPr/>
          </p:nvSpPr>
          <p:spPr>
            <a:xfrm>
              <a:off x="6798564" y="2063495"/>
              <a:ext cx="668020" cy="268605"/>
            </a:xfrm>
            <a:custGeom>
              <a:avLst/>
              <a:gdLst/>
              <a:ahLst/>
              <a:cxnLst/>
              <a:rect l="l" t="t" r="r" b="b"/>
              <a:pathLst>
                <a:path w="668020" h="268605">
                  <a:moveTo>
                    <a:pt x="533400" y="0"/>
                  </a:moveTo>
                  <a:lnTo>
                    <a:pt x="533400" y="67055"/>
                  </a:lnTo>
                  <a:lnTo>
                    <a:pt x="0" y="67055"/>
                  </a:lnTo>
                  <a:lnTo>
                    <a:pt x="0" y="201167"/>
                  </a:lnTo>
                  <a:lnTo>
                    <a:pt x="533400" y="201167"/>
                  </a:lnTo>
                  <a:lnTo>
                    <a:pt x="533400" y="268224"/>
                  </a:lnTo>
                  <a:lnTo>
                    <a:pt x="667511" y="134112"/>
                  </a:lnTo>
                  <a:lnTo>
                    <a:pt x="5334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6798564" y="2063495"/>
              <a:ext cx="668020" cy="268605"/>
            </a:xfrm>
            <a:custGeom>
              <a:avLst/>
              <a:gdLst/>
              <a:ahLst/>
              <a:cxnLst/>
              <a:rect l="l" t="t" r="r" b="b"/>
              <a:pathLst>
                <a:path w="668020" h="268605">
                  <a:moveTo>
                    <a:pt x="0" y="67055"/>
                  </a:moveTo>
                  <a:lnTo>
                    <a:pt x="533400" y="67055"/>
                  </a:lnTo>
                  <a:lnTo>
                    <a:pt x="533400" y="0"/>
                  </a:lnTo>
                  <a:lnTo>
                    <a:pt x="667511" y="134112"/>
                  </a:lnTo>
                  <a:lnTo>
                    <a:pt x="533400" y="268224"/>
                  </a:lnTo>
                  <a:lnTo>
                    <a:pt x="533400" y="201167"/>
                  </a:lnTo>
                  <a:lnTo>
                    <a:pt x="0" y="201167"/>
                  </a:lnTo>
                  <a:lnTo>
                    <a:pt x="0" y="67055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769239" y="2979801"/>
            <a:ext cx="7861935" cy="2505551"/>
            <a:chOff x="1025652" y="2830067"/>
            <a:chExt cx="10482580" cy="3340735"/>
          </a:xfrm>
        </p:grpSpPr>
        <p:sp>
          <p:nvSpPr>
            <p:cNvPr id="10" name="object 10"/>
            <p:cNvSpPr/>
            <p:nvPr/>
          </p:nvSpPr>
          <p:spPr>
            <a:xfrm>
              <a:off x="1209941" y="2994659"/>
              <a:ext cx="10292080" cy="3169920"/>
            </a:xfrm>
            <a:custGeom>
              <a:avLst/>
              <a:gdLst/>
              <a:ahLst/>
              <a:cxnLst/>
              <a:rect l="l" t="t" r="r" b="b"/>
              <a:pathLst>
                <a:path w="10292080" h="3169920">
                  <a:moveTo>
                    <a:pt x="3432670" y="0"/>
                  </a:moveTo>
                  <a:lnTo>
                    <a:pt x="3432670" y="3169564"/>
                  </a:lnTo>
                </a:path>
                <a:path w="10292080" h="3169920">
                  <a:moveTo>
                    <a:pt x="6944601" y="0"/>
                  </a:moveTo>
                  <a:lnTo>
                    <a:pt x="6944601" y="3169564"/>
                  </a:lnTo>
                </a:path>
                <a:path w="10292080" h="3169920">
                  <a:moveTo>
                    <a:pt x="6350" y="0"/>
                  </a:moveTo>
                  <a:lnTo>
                    <a:pt x="6350" y="3169564"/>
                  </a:lnTo>
                </a:path>
                <a:path w="10292080" h="3169920">
                  <a:moveTo>
                    <a:pt x="10285463" y="0"/>
                  </a:moveTo>
                  <a:lnTo>
                    <a:pt x="10285463" y="3169564"/>
                  </a:lnTo>
                </a:path>
                <a:path w="10292080" h="3169920">
                  <a:moveTo>
                    <a:pt x="0" y="6350"/>
                  </a:moveTo>
                  <a:lnTo>
                    <a:pt x="10291813" y="6350"/>
                  </a:lnTo>
                </a:path>
                <a:path w="10292080" h="3169920">
                  <a:moveTo>
                    <a:pt x="0" y="3163214"/>
                  </a:moveTo>
                  <a:lnTo>
                    <a:pt x="10291813" y="3163214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40469" y="3044951"/>
              <a:ext cx="2298375" cy="18105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3647" y="3171443"/>
              <a:ext cx="2013203" cy="198577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63811" y="3637787"/>
              <a:ext cx="711707" cy="92354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22280" y="3121151"/>
              <a:ext cx="477012" cy="44653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47604" y="3712463"/>
              <a:ext cx="638555" cy="59740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36370" y="4480085"/>
              <a:ext cx="561606" cy="40023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71600" y="3561587"/>
              <a:ext cx="2990088" cy="93116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25652" y="2830067"/>
              <a:ext cx="541020" cy="521334"/>
            </a:xfrm>
            <a:custGeom>
              <a:avLst/>
              <a:gdLst/>
              <a:ahLst/>
              <a:cxnLst/>
              <a:rect l="l" t="t" r="r" b="b"/>
              <a:pathLst>
                <a:path w="541019" h="521335">
                  <a:moveTo>
                    <a:pt x="270509" y="0"/>
                  </a:moveTo>
                  <a:lnTo>
                    <a:pt x="221884" y="4199"/>
                  </a:lnTo>
                  <a:lnTo>
                    <a:pt x="176118" y="16308"/>
                  </a:lnTo>
                  <a:lnTo>
                    <a:pt x="133976" y="35588"/>
                  </a:lnTo>
                  <a:lnTo>
                    <a:pt x="96222" y="61302"/>
                  </a:lnTo>
                  <a:lnTo>
                    <a:pt x="63619" y="92715"/>
                  </a:lnTo>
                  <a:lnTo>
                    <a:pt x="36931" y="129088"/>
                  </a:lnTo>
                  <a:lnTo>
                    <a:pt x="16923" y="169685"/>
                  </a:lnTo>
                  <a:lnTo>
                    <a:pt x="4358" y="213769"/>
                  </a:lnTo>
                  <a:lnTo>
                    <a:pt x="0" y="260604"/>
                  </a:lnTo>
                  <a:lnTo>
                    <a:pt x="4358" y="307438"/>
                  </a:lnTo>
                  <a:lnTo>
                    <a:pt x="16923" y="351522"/>
                  </a:lnTo>
                  <a:lnTo>
                    <a:pt x="36931" y="392119"/>
                  </a:lnTo>
                  <a:lnTo>
                    <a:pt x="63619" y="428492"/>
                  </a:lnTo>
                  <a:lnTo>
                    <a:pt x="96222" y="459905"/>
                  </a:lnTo>
                  <a:lnTo>
                    <a:pt x="133976" y="485619"/>
                  </a:lnTo>
                  <a:lnTo>
                    <a:pt x="176118" y="504899"/>
                  </a:lnTo>
                  <a:lnTo>
                    <a:pt x="221884" y="517008"/>
                  </a:lnTo>
                  <a:lnTo>
                    <a:pt x="270509" y="521208"/>
                  </a:lnTo>
                  <a:lnTo>
                    <a:pt x="319122" y="517008"/>
                  </a:lnTo>
                  <a:lnTo>
                    <a:pt x="364880" y="504899"/>
                  </a:lnTo>
                  <a:lnTo>
                    <a:pt x="407020" y="485619"/>
                  </a:lnTo>
                  <a:lnTo>
                    <a:pt x="444776" y="459905"/>
                  </a:lnTo>
                  <a:lnTo>
                    <a:pt x="477384" y="428492"/>
                  </a:lnTo>
                  <a:lnTo>
                    <a:pt x="504077" y="392119"/>
                  </a:lnTo>
                  <a:lnTo>
                    <a:pt x="524090" y="351522"/>
                  </a:lnTo>
                  <a:lnTo>
                    <a:pt x="536660" y="307438"/>
                  </a:lnTo>
                  <a:lnTo>
                    <a:pt x="541019" y="260604"/>
                  </a:lnTo>
                  <a:lnTo>
                    <a:pt x="536660" y="213769"/>
                  </a:lnTo>
                  <a:lnTo>
                    <a:pt x="524090" y="169685"/>
                  </a:lnTo>
                  <a:lnTo>
                    <a:pt x="504077" y="129088"/>
                  </a:lnTo>
                  <a:lnTo>
                    <a:pt x="477384" y="92715"/>
                  </a:lnTo>
                  <a:lnTo>
                    <a:pt x="444776" y="61302"/>
                  </a:lnTo>
                  <a:lnTo>
                    <a:pt x="407020" y="35588"/>
                  </a:lnTo>
                  <a:lnTo>
                    <a:pt x="364880" y="16308"/>
                  </a:lnTo>
                  <a:lnTo>
                    <a:pt x="319122" y="4199"/>
                  </a:lnTo>
                  <a:lnTo>
                    <a:pt x="270509" y="0"/>
                  </a:lnTo>
                  <a:close/>
                </a:path>
              </a:pathLst>
            </a:custGeom>
            <a:solidFill>
              <a:srgbClr val="639F95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4196620" y="4628103"/>
            <a:ext cx="113204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defTabSz="685800">
              <a:spcBef>
                <a:spcPts val="75"/>
              </a:spcBef>
            </a:pPr>
            <a:r>
              <a:rPr sz="1350" spc="-4" dirty="0">
                <a:solidFill>
                  <a:srgbClr val="006FC0"/>
                </a:solidFill>
                <a:latin typeface="Arial MT"/>
                <a:cs typeface="Arial MT"/>
              </a:rPr>
              <a:t>Outil</a:t>
            </a:r>
            <a:r>
              <a:rPr sz="1350" spc="-41" dirty="0">
                <a:solidFill>
                  <a:srgbClr val="006FC0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srgbClr val="006FC0"/>
                </a:solidFill>
                <a:latin typeface="Arial MT"/>
                <a:cs typeface="Arial MT"/>
              </a:rPr>
              <a:t>Parapluie</a:t>
            </a:r>
            <a:endParaRPr sz="135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721132" y="5040935"/>
            <a:ext cx="2081689" cy="37846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315278" marR="3810" indent="-315754" defTabSz="685800">
              <a:spcBef>
                <a:spcPts val="71"/>
              </a:spcBef>
            </a:pPr>
            <a:r>
              <a:rPr sz="1200" spc="-4" dirty="0">
                <a:solidFill>
                  <a:srgbClr val="006FC0"/>
                </a:solidFill>
                <a:latin typeface="Arial MT"/>
                <a:cs typeface="Arial MT"/>
              </a:rPr>
              <a:t>Finalisation en petite couronne </a:t>
            </a:r>
            <a:r>
              <a:rPr sz="1200" spc="-323" dirty="0">
                <a:solidFill>
                  <a:srgbClr val="006FC0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006FC0"/>
                </a:solidFill>
                <a:latin typeface="Arial MT"/>
                <a:cs typeface="Arial MT"/>
              </a:rPr>
              <a:t>et</a:t>
            </a:r>
            <a:r>
              <a:rPr sz="1200" spc="4" dirty="0">
                <a:solidFill>
                  <a:srgbClr val="006FC0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006FC0"/>
                </a:solidFill>
                <a:latin typeface="Arial MT"/>
                <a:cs typeface="Arial MT"/>
              </a:rPr>
              <a:t>à étendre</a:t>
            </a:r>
            <a:r>
              <a:rPr sz="1200" spc="11" dirty="0">
                <a:solidFill>
                  <a:srgbClr val="006FC0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006FC0"/>
                </a:solidFill>
                <a:latin typeface="Arial MT"/>
                <a:cs typeface="Arial MT"/>
              </a:rPr>
              <a:t>à</a:t>
            </a:r>
            <a:r>
              <a:rPr sz="1200" spc="-8" dirty="0">
                <a:solidFill>
                  <a:srgbClr val="006FC0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006FC0"/>
                </a:solidFill>
                <a:latin typeface="Arial MT"/>
                <a:cs typeface="Arial MT"/>
              </a:rPr>
              <a:t>la</a:t>
            </a:r>
            <a:r>
              <a:rPr sz="1200" spc="-8" dirty="0">
                <a:solidFill>
                  <a:srgbClr val="006FC0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006FC0"/>
                </a:solidFill>
                <a:latin typeface="Arial MT"/>
                <a:cs typeface="Arial MT"/>
              </a:rPr>
              <a:t>ZAP</a:t>
            </a:r>
            <a:endParaRPr sz="12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290405" y="4801838"/>
            <a:ext cx="2095500" cy="63286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3810" algn="ctr" defTabSz="685800">
              <a:spcBef>
                <a:spcPts val="75"/>
              </a:spcBef>
            </a:pPr>
            <a:r>
              <a:rPr sz="1350" spc="-4" dirty="0">
                <a:solidFill>
                  <a:srgbClr val="E67864"/>
                </a:solidFill>
                <a:latin typeface="Arial MT"/>
                <a:cs typeface="Arial MT"/>
              </a:rPr>
              <a:t>Un</a:t>
            </a:r>
            <a:r>
              <a:rPr sz="1350" spc="-15" dirty="0">
                <a:solidFill>
                  <a:srgbClr val="E67864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srgbClr val="E67864"/>
                </a:solidFill>
                <a:latin typeface="Arial MT"/>
                <a:cs typeface="Arial MT"/>
              </a:rPr>
              <a:t>nouveau</a:t>
            </a:r>
            <a:r>
              <a:rPr sz="1350" spc="4" dirty="0">
                <a:solidFill>
                  <a:srgbClr val="E67864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E67864"/>
                </a:solidFill>
                <a:latin typeface="Arial MT"/>
                <a:cs typeface="Arial MT"/>
              </a:rPr>
              <a:t>GT</a:t>
            </a:r>
            <a:r>
              <a:rPr sz="1350" spc="-11" dirty="0">
                <a:solidFill>
                  <a:srgbClr val="E67864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srgbClr val="E67864"/>
                </a:solidFill>
                <a:latin typeface="Arial MT"/>
                <a:cs typeface="Arial MT"/>
              </a:rPr>
              <a:t>«</a:t>
            </a:r>
            <a:r>
              <a:rPr sz="1350" spc="-8" dirty="0">
                <a:solidFill>
                  <a:srgbClr val="E67864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srgbClr val="E67864"/>
                </a:solidFill>
                <a:latin typeface="Arial MT"/>
                <a:cs typeface="Arial MT"/>
              </a:rPr>
              <a:t>Stratégie </a:t>
            </a:r>
            <a:r>
              <a:rPr sz="1350" spc="-363" dirty="0">
                <a:solidFill>
                  <a:srgbClr val="E67864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srgbClr val="E67864"/>
                </a:solidFill>
                <a:latin typeface="Arial MT"/>
                <a:cs typeface="Arial MT"/>
              </a:rPr>
              <a:t>de communication </a:t>
            </a:r>
            <a:r>
              <a:rPr sz="1350" dirty="0">
                <a:solidFill>
                  <a:srgbClr val="E67864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srgbClr val="E67864"/>
                </a:solidFill>
                <a:latin typeface="Arial MT"/>
                <a:cs typeface="Arial MT"/>
              </a:rPr>
              <a:t>commune</a:t>
            </a:r>
            <a:r>
              <a:rPr sz="1350" dirty="0">
                <a:solidFill>
                  <a:srgbClr val="E67864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srgbClr val="E67864"/>
                </a:solidFill>
                <a:latin typeface="Arial MT"/>
                <a:cs typeface="Arial MT"/>
              </a:rPr>
              <a:t>»</a:t>
            </a:r>
            <a:endParaRPr sz="135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72826" y="4599241"/>
            <a:ext cx="1835944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defTabSz="685800">
              <a:spcBef>
                <a:spcPts val="75"/>
              </a:spcBef>
            </a:pPr>
            <a:r>
              <a:rPr sz="1350" spc="-4" dirty="0">
                <a:solidFill>
                  <a:srgbClr val="549285"/>
                </a:solidFill>
                <a:latin typeface="Arial MT"/>
                <a:cs typeface="Arial MT"/>
              </a:rPr>
              <a:t>Site</a:t>
            </a:r>
            <a:r>
              <a:rPr sz="1350" spc="-30" dirty="0">
                <a:solidFill>
                  <a:srgbClr val="549285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srgbClr val="549285"/>
                </a:solidFill>
                <a:latin typeface="Arial MT"/>
                <a:cs typeface="Arial MT"/>
              </a:rPr>
              <a:t>monbranchement.fr</a:t>
            </a:r>
            <a:endParaRPr sz="135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39094" y="4989042"/>
            <a:ext cx="2102644" cy="37846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818198" marR="3810" indent="-818674" defTabSz="685800">
              <a:spcBef>
                <a:spcPts val="71"/>
              </a:spcBef>
            </a:pPr>
            <a:r>
              <a:rPr sz="1200" spc="-4" dirty="0">
                <a:solidFill>
                  <a:srgbClr val="549285"/>
                </a:solidFill>
                <a:latin typeface="Arial MT"/>
                <a:cs typeface="Arial MT"/>
              </a:rPr>
              <a:t>Lancé</a:t>
            </a:r>
            <a:r>
              <a:rPr sz="1200" spc="-8" dirty="0">
                <a:solidFill>
                  <a:srgbClr val="549285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549285"/>
                </a:solidFill>
                <a:latin typeface="Arial MT"/>
                <a:cs typeface="Arial MT"/>
              </a:rPr>
              <a:t>le 12</a:t>
            </a:r>
            <a:r>
              <a:rPr sz="1200" spc="-8" dirty="0">
                <a:solidFill>
                  <a:srgbClr val="549285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549285"/>
                </a:solidFill>
                <a:latin typeface="Arial MT"/>
                <a:cs typeface="Arial MT"/>
              </a:rPr>
              <a:t>avril</a:t>
            </a:r>
            <a:r>
              <a:rPr sz="1200" spc="-8" dirty="0">
                <a:solidFill>
                  <a:srgbClr val="549285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549285"/>
                </a:solidFill>
                <a:latin typeface="Arial MT"/>
                <a:cs typeface="Arial MT"/>
              </a:rPr>
              <a:t>et</a:t>
            </a:r>
            <a:r>
              <a:rPr sz="1200" spc="4" dirty="0">
                <a:solidFill>
                  <a:srgbClr val="549285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549285"/>
                </a:solidFill>
                <a:latin typeface="Arial MT"/>
                <a:cs typeface="Arial MT"/>
              </a:rPr>
              <a:t>à</a:t>
            </a:r>
            <a:r>
              <a:rPr sz="1200" spc="8" dirty="0">
                <a:solidFill>
                  <a:srgbClr val="549285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549285"/>
                </a:solidFill>
                <a:latin typeface="Arial MT"/>
                <a:cs typeface="Arial MT"/>
              </a:rPr>
              <a:t>étendre</a:t>
            </a:r>
            <a:r>
              <a:rPr sz="1200" spc="11" dirty="0">
                <a:solidFill>
                  <a:srgbClr val="549285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549285"/>
                </a:solidFill>
                <a:latin typeface="Arial MT"/>
                <a:cs typeface="Arial MT"/>
              </a:rPr>
              <a:t>à </a:t>
            </a:r>
            <a:r>
              <a:rPr sz="1200" spc="-323" dirty="0">
                <a:solidFill>
                  <a:srgbClr val="549285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srgbClr val="549285"/>
                </a:solidFill>
                <a:latin typeface="Arial MT"/>
                <a:cs typeface="Arial MT"/>
              </a:rPr>
              <a:t>la ZAP</a:t>
            </a:r>
            <a:endParaRPr sz="12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00456" y="3058725"/>
            <a:ext cx="151924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defTabSz="685800">
              <a:spcBef>
                <a:spcPts val="75"/>
              </a:spcBef>
            </a:pPr>
            <a:r>
              <a:rPr sz="1350" b="1" spc="-8" dirty="0">
                <a:solidFill>
                  <a:srgbClr val="FFFFFF"/>
                </a:solidFill>
                <a:latin typeface="Arial"/>
                <a:cs typeface="Arial"/>
              </a:rPr>
              <a:t>1.</a:t>
            </a:r>
            <a:endParaRPr sz="13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360419" y="2967228"/>
            <a:ext cx="405765" cy="390049"/>
          </a:xfrm>
          <a:custGeom>
            <a:avLst/>
            <a:gdLst/>
            <a:ahLst/>
            <a:cxnLst/>
            <a:rect l="l" t="t" r="r" b="b"/>
            <a:pathLst>
              <a:path w="541020" h="520064">
                <a:moveTo>
                  <a:pt x="270510" y="0"/>
                </a:moveTo>
                <a:lnTo>
                  <a:pt x="221897" y="4186"/>
                </a:lnTo>
                <a:lnTo>
                  <a:pt x="176139" y="16255"/>
                </a:lnTo>
                <a:lnTo>
                  <a:pt x="133999" y="35475"/>
                </a:lnTo>
                <a:lnTo>
                  <a:pt x="96243" y="61110"/>
                </a:lnTo>
                <a:lnTo>
                  <a:pt x="63635" y="92427"/>
                </a:lnTo>
                <a:lnTo>
                  <a:pt x="36942" y="128693"/>
                </a:lnTo>
                <a:lnTo>
                  <a:pt x="16929" y="169173"/>
                </a:lnTo>
                <a:lnTo>
                  <a:pt x="4359" y="213134"/>
                </a:lnTo>
                <a:lnTo>
                  <a:pt x="0" y="259842"/>
                </a:lnTo>
                <a:lnTo>
                  <a:pt x="4359" y="306549"/>
                </a:lnTo>
                <a:lnTo>
                  <a:pt x="16929" y="350510"/>
                </a:lnTo>
                <a:lnTo>
                  <a:pt x="36942" y="390990"/>
                </a:lnTo>
                <a:lnTo>
                  <a:pt x="63635" y="427256"/>
                </a:lnTo>
                <a:lnTo>
                  <a:pt x="96243" y="458573"/>
                </a:lnTo>
                <a:lnTo>
                  <a:pt x="133999" y="484208"/>
                </a:lnTo>
                <a:lnTo>
                  <a:pt x="176139" y="503428"/>
                </a:lnTo>
                <a:lnTo>
                  <a:pt x="221897" y="515497"/>
                </a:lnTo>
                <a:lnTo>
                  <a:pt x="270510" y="519684"/>
                </a:lnTo>
                <a:lnTo>
                  <a:pt x="319122" y="515497"/>
                </a:lnTo>
                <a:lnTo>
                  <a:pt x="364880" y="503428"/>
                </a:lnTo>
                <a:lnTo>
                  <a:pt x="407020" y="484208"/>
                </a:lnTo>
                <a:lnTo>
                  <a:pt x="444776" y="458573"/>
                </a:lnTo>
                <a:lnTo>
                  <a:pt x="477384" y="427256"/>
                </a:lnTo>
                <a:lnTo>
                  <a:pt x="504077" y="390990"/>
                </a:lnTo>
                <a:lnTo>
                  <a:pt x="524090" y="350510"/>
                </a:lnTo>
                <a:lnTo>
                  <a:pt x="536660" y="306549"/>
                </a:lnTo>
                <a:lnTo>
                  <a:pt x="541019" y="259842"/>
                </a:lnTo>
                <a:lnTo>
                  <a:pt x="536660" y="213134"/>
                </a:lnTo>
                <a:lnTo>
                  <a:pt x="524090" y="169173"/>
                </a:lnTo>
                <a:lnTo>
                  <a:pt x="504077" y="128693"/>
                </a:lnTo>
                <a:lnTo>
                  <a:pt x="477384" y="92427"/>
                </a:lnTo>
                <a:lnTo>
                  <a:pt x="444776" y="61110"/>
                </a:lnTo>
                <a:lnTo>
                  <a:pt x="407020" y="35475"/>
                </a:lnTo>
                <a:lnTo>
                  <a:pt x="364880" y="16255"/>
                </a:lnTo>
                <a:lnTo>
                  <a:pt x="319122" y="4186"/>
                </a:lnTo>
                <a:lnTo>
                  <a:pt x="270510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492055" y="3045904"/>
            <a:ext cx="151924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defTabSz="685800">
              <a:spcBef>
                <a:spcPts val="75"/>
              </a:spcBef>
            </a:pPr>
            <a:r>
              <a:rPr sz="1350" b="1" spc="-4" dirty="0">
                <a:solidFill>
                  <a:srgbClr val="FFFFFF"/>
                </a:solidFill>
                <a:latin typeface="Arial"/>
                <a:cs typeface="Arial"/>
              </a:rPr>
              <a:t>2.</a:t>
            </a:r>
            <a:endParaRPr sz="13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011037" y="2975229"/>
            <a:ext cx="405765" cy="390049"/>
          </a:xfrm>
          <a:custGeom>
            <a:avLst/>
            <a:gdLst/>
            <a:ahLst/>
            <a:cxnLst/>
            <a:rect l="l" t="t" r="r" b="b"/>
            <a:pathLst>
              <a:path w="541020" h="520064">
                <a:moveTo>
                  <a:pt x="270509" y="0"/>
                </a:moveTo>
                <a:lnTo>
                  <a:pt x="221897" y="4186"/>
                </a:lnTo>
                <a:lnTo>
                  <a:pt x="176139" y="16255"/>
                </a:lnTo>
                <a:lnTo>
                  <a:pt x="133999" y="35475"/>
                </a:lnTo>
                <a:lnTo>
                  <a:pt x="96243" y="61110"/>
                </a:lnTo>
                <a:lnTo>
                  <a:pt x="63635" y="92427"/>
                </a:lnTo>
                <a:lnTo>
                  <a:pt x="36942" y="128693"/>
                </a:lnTo>
                <a:lnTo>
                  <a:pt x="16929" y="169173"/>
                </a:lnTo>
                <a:lnTo>
                  <a:pt x="4359" y="213134"/>
                </a:lnTo>
                <a:lnTo>
                  <a:pt x="0" y="259841"/>
                </a:lnTo>
                <a:lnTo>
                  <a:pt x="4359" y="306549"/>
                </a:lnTo>
                <a:lnTo>
                  <a:pt x="16929" y="350510"/>
                </a:lnTo>
                <a:lnTo>
                  <a:pt x="36942" y="390990"/>
                </a:lnTo>
                <a:lnTo>
                  <a:pt x="63635" y="427256"/>
                </a:lnTo>
                <a:lnTo>
                  <a:pt x="96243" y="458573"/>
                </a:lnTo>
                <a:lnTo>
                  <a:pt x="133999" y="484208"/>
                </a:lnTo>
                <a:lnTo>
                  <a:pt x="176139" y="503427"/>
                </a:lnTo>
                <a:lnTo>
                  <a:pt x="221897" y="515497"/>
                </a:lnTo>
                <a:lnTo>
                  <a:pt x="270509" y="519683"/>
                </a:lnTo>
                <a:lnTo>
                  <a:pt x="319122" y="515497"/>
                </a:lnTo>
                <a:lnTo>
                  <a:pt x="364880" y="503428"/>
                </a:lnTo>
                <a:lnTo>
                  <a:pt x="407020" y="484208"/>
                </a:lnTo>
                <a:lnTo>
                  <a:pt x="444776" y="458573"/>
                </a:lnTo>
                <a:lnTo>
                  <a:pt x="477384" y="427256"/>
                </a:lnTo>
                <a:lnTo>
                  <a:pt x="504077" y="390990"/>
                </a:lnTo>
                <a:lnTo>
                  <a:pt x="524090" y="350510"/>
                </a:lnTo>
                <a:lnTo>
                  <a:pt x="536660" y="306549"/>
                </a:lnTo>
                <a:lnTo>
                  <a:pt x="541019" y="259841"/>
                </a:lnTo>
                <a:lnTo>
                  <a:pt x="536660" y="213134"/>
                </a:lnTo>
                <a:lnTo>
                  <a:pt x="524090" y="169173"/>
                </a:lnTo>
                <a:lnTo>
                  <a:pt x="504077" y="128693"/>
                </a:lnTo>
                <a:lnTo>
                  <a:pt x="477384" y="92427"/>
                </a:lnTo>
                <a:lnTo>
                  <a:pt x="444776" y="61110"/>
                </a:lnTo>
                <a:lnTo>
                  <a:pt x="407020" y="35475"/>
                </a:lnTo>
                <a:lnTo>
                  <a:pt x="364880" y="16255"/>
                </a:lnTo>
                <a:lnTo>
                  <a:pt x="319122" y="4186"/>
                </a:lnTo>
                <a:lnTo>
                  <a:pt x="270509" y="0"/>
                </a:lnTo>
                <a:close/>
              </a:path>
            </a:pathLst>
          </a:custGeom>
          <a:solidFill>
            <a:srgbClr val="EB9283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143149" y="3053905"/>
            <a:ext cx="151924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defTabSz="685800">
              <a:spcBef>
                <a:spcPts val="75"/>
              </a:spcBef>
            </a:pPr>
            <a:r>
              <a:rPr sz="1350" b="1" spc="-4" dirty="0">
                <a:solidFill>
                  <a:srgbClr val="FFFFFF"/>
                </a:solidFill>
                <a:latin typeface="Arial"/>
                <a:cs typeface="Arial"/>
              </a:rPr>
              <a:t>3.</a:t>
            </a:r>
            <a:endParaRPr sz="135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2481452" y="2910078"/>
            <a:ext cx="3529965" cy="647224"/>
            <a:chOff x="3308603" y="2737104"/>
            <a:chExt cx="4706620" cy="862965"/>
          </a:xfrm>
        </p:grpSpPr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08603" y="2802636"/>
              <a:ext cx="914400" cy="77114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02423" y="2737104"/>
              <a:ext cx="812292" cy="862584"/>
            </a:xfrm>
            <a:prstGeom prst="rect">
              <a:avLst/>
            </a:prstGeom>
          </p:spPr>
        </p:pic>
      </p:grpSp>
      <p:sp>
        <p:nvSpPr>
          <p:cNvPr id="32" name="object 3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pc="-4" dirty="0">
                <a:solidFill>
                  <a:prstClr val="black"/>
                </a:solidFill>
              </a:rPr>
              <a:t>28</a:t>
            </a:r>
            <a:r>
              <a:rPr dirty="0">
                <a:solidFill>
                  <a:prstClr val="black"/>
                </a:solidFill>
              </a:rPr>
              <a:t> mai</a:t>
            </a:r>
            <a:r>
              <a:rPr spc="-1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2021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Classe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d’eau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du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SMBVB</a:t>
            </a:r>
            <a:r>
              <a:rPr spc="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Présentation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SIAAP</a:t>
            </a:r>
            <a:r>
              <a:rPr spc="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Eaux usées et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Baignade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Seine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et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en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Marne</a:t>
            </a:r>
          </a:p>
        </p:txBody>
      </p:sp>
      <p:sp>
        <p:nvSpPr>
          <p:cNvPr id="33" name="object 33"/>
          <p:cNvSpPr txBox="1">
            <a:spLocks noGrp="1"/>
          </p:cNvSpPr>
          <p:nvPr>
            <p:ph type="sldNum" sz="quarter" idx="7"/>
          </p:nvPr>
        </p:nvSpPr>
        <p:spPr>
          <a:xfrm>
            <a:off x="6407443" y="5686164"/>
            <a:ext cx="115015" cy="209192"/>
          </a:xfrm>
          <a:prstGeom prst="rect">
            <a:avLst/>
          </a:prstGeom>
        </p:spPr>
        <p:txBody>
          <a:bodyPr vert="horz" wrap="square" lIns="0" tIns="1429" rIns="0" bIns="0" rtlCol="0">
            <a:spAutoFit/>
          </a:bodyPr>
          <a:lstStyle/>
          <a:p>
            <a:pPr marL="28575" defTabSz="685800">
              <a:spcBef>
                <a:spcPts val="11"/>
              </a:spcBef>
            </a:pPr>
            <a:fld id="{81D60167-4931-47E6-BA6A-407CBD079E47}" type="slidenum">
              <a:rPr spc="-4" dirty="0">
                <a:solidFill>
                  <a:prstClr val="black"/>
                </a:solidFill>
              </a:rPr>
              <a:pPr marL="28575" defTabSz="685800">
                <a:spcBef>
                  <a:spcPts val="11"/>
                </a:spcBef>
              </a:pPr>
              <a:t>35</a:t>
            </a:fld>
            <a:endParaRPr spc="-4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2536" y="941926"/>
            <a:ext cx="6819900" cy="718306"/>
          </a:xfrm>
          <a:prstGeom prst="rect">
            <a:avLst/>
          </a:prstGeom>
        </p:spPr>
        <p:txBody>
          <a:bodyPr vert="horz" wrap="square" lIns="0" tIns="50959" rIns="0" bIns="0" rtlCol="0">
            <a:spAutoFit/>
          </a:bodyPr>
          <a:lstStyle/>
          <a:p>
            <a:pPr marL="1302067" marR="3810" indent="-1293019">
              <a:lnSpc>
                <a:spcPts val="2595"/>
              </a:lnSpc>
              <a:spcBef>
                <a:spcPts val="401"/>
              </a:spcBef>
            </a:pPr>
            <a:r>
              <a:rPr spc="-4" dirty="0"/>
              <a:t>L</a:t>
            </a:r>
            <a:r>
              <a:rPr dirty="0"/>
              <a:t>E </a:t>
            </a:r>
            <a:r>
              <a:rPr spc="-4" dirty="0"/>
              <a:t>CONT</a:t>
            </a:r>
            <a:r>
              <a:rPr spc="4" dirty="0"/>
              <a:t>R</a:t>
            </a:r>
            <a:r>
              <a:rPr spc="-184" dirty="0"/>
              <a:t>A</a:t>
            </a:r>
            <a:r>
              <a:rPr dirty="0"/>
              <a:t>T</a:t>
            </a:r>
            <a:r>
              <a:rPr spc="-64" dirty="0"/>
              <a:t> </a:t>
            </a:r>
            <a:r>
              <a:rPr dirty="0"/>
              <a:t>BIÈVRE </a:t>
            </a:r>
            <a:r>
              <a:rPr spc="-311" dirty="0"/>
              <a:t>″EAU,</a:t>
            </a:r>
            <a:r>
              <a:rPr dirty="0"/>
              <a:t> </a:t>
            </a:r>
            <a:r>
              <a:rPr spc="-4" dirty="0"/>
              <a:t>CLIM</a:t>
            </a:r>
            <a:r>
              <a:rPr spc="-188" dirty="0"/>
              <a:t>A</a:t>
            </a:r>
            <a:r>
              <a:rPr dirty="0"/>
              <a:t>T</a:t>
            </a:r>
            <a:r>
              <a:rPr spc="-56" dirty="0"/>
              <a:t> </a:t>
            </a:r>
            <a:r>
              <a:rPr dirty="0"/>
              <a:t>ET</a:t>
            </a:r>
            <a:r>
              <a:rPr spc="-98" dirty="0"/>
              <a:t> </a:t>
            </a:r>
            <a:r>
              <a:rPr dirty="0"/>
              <a:t>TRAME  </a:t>
            </a:r>
            <a:r>
              <a:rPr spc="-8" dirty="0"/>
              <a:t>VERTE</a:t>
            </a:r>
            <a:r>
              <a:rPr spc="-4" dirty="0"/>
              <a:t> ET</a:t>
            </a:r>
            <a:r>
              <a:rPr spc="-60" dirty="0"/>
              <a:t> </a:t>
            </a:r>
            <a:r>
              <a:rPr dirty="0"/>
              <a:t>BLEUE</a:t>
            </a:r>
            <a:r>
              <a:rPr spc="-4" dirty="0"/>
              <a:t> </a:t>
            </a:r>
            <a:r>
              <a:rPr spc="-161" dirty="0"/>
              <a:t>2020-2024″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5896" y="2104072"/>
            <a:ext cx="6793706" cy="1155605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defTabSz="685800">
              <a:spcBef>
                <a:spcPts val="71"/>
              </a:spcBef>
            </a:pP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Le SIAAP</a:t>
            </a:r>
            <a:r>
              <a:rPr sz="1650" spc="-38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a</a:t>
            </a:r>
            <a:r>
              <a:rPr sz="1650" spc="4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signé</a:t>
            </a:r>
            <a:r>
              <a:rPr sz="1650" spc="-8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le Contrat</a:t>
            </a:r>
            <a:r>
              <a:rPr sz="1650" spc="11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Bièvre</a:t>
            </a:r>
            <a:endParaRPr sz="1650">
              <a:solidFill>
                <a:prstClr val="black"/>
              </a:solidFill>
              <a:latin typeface="Arial MT"/>
              <a:cs typeface="Arial MT"/>
            </a:endParaRPr>
          </a:p>
          <a:p>
            <a:pPr defTabSz="685800"/>
            <a:endParaRPr>
              <a:solidFill>
                <a:prstClr val="black"/>
              </a:solidFill>
              <a:latin typeface="Arial MT"/>
              <a:cs typeface="Arial MT"/>
            </a:endParaRPr>
          </a:p>
          <a:p>
            <a:pPr marL="9525" marR="3810" defTabSz="685800">
              <a:lnSpc>
                <a:spcPts val="1785"/>
              </a:lnSpc>
              <a:spcBef>
                <a:spcPts val="1238"/>
              </a:spcBef>
            </a:pP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Parmi</a:t>
            </a:r>
            <a:r>
              <a:rPr sz="1650" spc="8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les</a:t>
            </a:r>
            <a:r>
              <a:rPr sz="1650" spc="4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actions, le</a:t>
            </a:r>
            <a:r>
              <a:rPr sz="1650" spc="4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SIAAP</a:t>
            </a:r>
            <a:r>
              <a:rPr sz="1650" spc="-34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s’est engagé</a:t>
            </a:r>
            <a:r>
              <a:rPr sz="1650" spc="15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à mettre</a:t>
            </a:r>
            <a:r>
              <a:rPr sz="1650" spc="26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à</a:t>
            </a:r>
            <a:r>
              <a:rPr sz="1650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disposition</a:t>
            </a:r>
            <a:r>
              <a:rPr sz="1650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ces</a:t>
            </a:r>
            <a:r>
              <a:rPr sz="1650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outils </a:t>
            </a:r>
            <a:r>
              <a:rPr sz="1650" spc="-446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d’animation</a:t>
            </a:r>
            <a:r>
              <a:rPr sz="1650" spc="8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territoriale</a:t>
            </a:r>
            <a:r>
              <a:rPr sz="1650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(MonBranchement.fr</a:t>
            </a:r>
            <a:r>
              <a:rPr sz="1650" spc="38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et</a:t>
            </a:r>
            <a:r>
              <a:rPr sz="1650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Outil</a:t>
            </a:r>
            <a:r>
              <a:rPr sz="1650" spc="11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Parapluie).</a:t>
            </a:r>
            <a:endParaRPr sz="1650">
              <a:solidFill>
                <a:prstClr val="black"/>
              </a:solidFill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1659" y="3974211"/>
            <a:ext cx="2242566" cy="69837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668709" y="4902174"/>
            <a:ext cx="114109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350" spc="-4" dirty="0">
                <a:solidFill>
                  <a:srgbClr val="006FC0"/>
                </a:solidFill>
                <a:latin typeface="Arial MT"/>
                <a:cs typeface="Arial MT"/>
              </a:rPr>
              <a:t>Outil</a:t>
            </a:r>
            <a:r>
              <a:rPr sz="1350" spc="-41" dirty="0">
                <a:solidFill>
                  <a:srgbClr val="006FC0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srgbClr val="006FC0"/>
                </a:solidFill>
                <a:latin typeface="Arial MT"/>
                <a:cs typeface="Arial MT"/>
              </a:rPr>
              <a:t>Parapluie</a:t>
            </a:r>
            <a:endParaRPr sz="1350">
              <a:solidFill>
                <a:prstClr val="black"/>
              </a:solidFill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98402" y="3461003"/>
            <a:ext cx="1723781" cy="1359027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pc="-4" dirty="0">
                <a:solidFill>
                  <a:prstClr val="black"/>
                </a:solidFill>
              </a:rPr>
              <a:t>28</a:t>
            </a:r>
            <a:r>
              <a:rPr dirty="0">
                <a:solidFill>
                  <a:prstClr val="black"/>
                </a:solidFill>
              </a:rPr>
              <a:t> mai</a:t>
            </a:r>
            <a:r>
              <a:rPr spc="-1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2021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Classe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d’eau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du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SMBVB</a:t>
            </a:r>
            <a:r>
              <a:rPr spc="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Présentation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SIAAP</a:t>
            </a:r>
            <a:r>
              <a:rPr spc="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Eaux usées et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Baignade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Seine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et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en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Marne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407443" y="5686164"/>
            <a:ext cx="115015" cy="209192"/>
          </a:xfrm>
          <a:prstGeom prst="rect">
            <a:avLst/>
          </a:prstGeom>
        </p:spPr>
        <p:txBody>
          <a:bodyPr vert="horz" wrap="square" lIns="0" tIns="1429" rIns="0" bIns="0" rtlCol="0">
            <a:spAutoFit/>
          </a:bodyPr>
          <a:lstStyle/>
          <a:p>
            <a:pPr marL="28575" defTabSz="685800">
              <a:spcBef>
                <a:spcPts val="11"/>
              </a:spcBef>
            </a:pPr>
            <a:fld id="{81D60167-4931-47E6-BA6A-407CBD079E47}" type="slidenum">
              <a:rPr spc="-4" dirty="0">
                <a:solidFill>
                  <a:prstClr val="black"/>
                </a:solidFill>
              </a:rPr>
              <a:pPr marL="28575" defTabSz="685800">
                <a:spcBef>
                  <a:spcPts val="11"/>
                </a:spcBef>
              </a:pPr>
              <a:t>36</a:t>
            </a:fld>
            <a:endParaRPr spc="-4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27574" y="2961512"/>
            <a:ext cx="413765" cy="20459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36458" y="2987801"/>
            <a:ext cx="274319" cy="35661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64056" y="1904457"/>
            <a:ext cx="601630" cy="23200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22742" y="2398013"/>
            <a:ext cx="515493" cy="2777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49489" y="2889505"/>
            <a:ext cx="462915" cy="25374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615558" y="3541014"/>
            <a:ext cx="371475" cy="18288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99558" y="1909952"/>
            <a:ext cx="358901" cy="18630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363206" y="1893950"/>
            <a:ext cx="561212" cy="18745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349490" y="3459860"/>
            <a:ext cx="389762" cy="39890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992874" y="1881377"/>
            <a:ext cx="280034" cy="26060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571331" y="2438851"/>
            <a:ext cx="503361" cy="16750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075754" y="2342347"/>
            <a:ext cx="228575" cy="298786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470819" y="2331266"/>
            <a:ext cx="277157" cy="270446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433946" y="3016376"/>
            <a:ext cx="717804" cy="18859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137017" y="1949958"/>
            <a:ext cx="513207" cy="17145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544693" y="2339720"/>
            <a:ext cx="642365" cy="27774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798565" y="3551300"/>
            <a:ext cx="339470" cy="21717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213348" y="3453002"/>
            <a:ext cx="440055" cy="385191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127873" y="3620643"/>
            <a:ext cx="635508" cy="18459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38962" y="1568196"/>
            <a:ext cx="4317111" cy="2594609"/>
          </a:xfrm>
          <a:prstGeom prst="rect">
            <a:avLst/>
          </a:prstGeom>
        </p:spPr>
      </p:pic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845896" y="1037425"/>
            <a:ext cx="3545681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dirty="0"/>
              <a:t>MONBRANCHE</a:t>
            </a:r>
            <a:r>
              <a:rPr spc="-11" dirty="0"/>
              <a:t>M</a:t>
            </a:r>
            <a:r>
              <a:rPr dirty="0"/>
              <a:t>EN</a:t>
            </a:r>
            <a:r>
              <a:rPr spc="-278" dirty="0"/>
              <a:t>T</a:t>
            </a:r>
            <a:r>
              <a:rPr dirty="0"/>
              <a:t>.FR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pc="-4" dirty="0">
                <a:solidFill>
                  <a:prstClr val="black"/>
                </a:solidFill>
              </a:rPr>
              <a:t>28</a:t>
            </a:r>
            <a:r>
              <a:rPr dirty="0">
                <a:solidFill>
                  <a:prstClr val="black"/>
                </a:solidFill>
              </a:rPr>
              <a:t> mai</a:t>
            </a:r>
            <a:r>
              <a:rPr spc="-1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2021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Classe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d’eau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du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SMBVB</a:t>
            </a:r>
            <a:r>
              <a:rPr spc="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Présentation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SIAAP</a:t>
            </a:r>
            <a:r>
              <a:rPr spc="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Eaux usées et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Baignade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Seine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et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en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Marne</a:t>
            </a:r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xfrm>
            <a:off x="6407443" y="5686164"/>
            <a:ext cx="115015" cy="209192"/>
          </a:xfrm>
          <a:prstGeom prst="rect">
            <a:avLst/>
          </a:prstGeom>
        </p:spPr>
        <p:txBody>
          <a:bodyPr vert="horz" wrap="square" lIns="0" tIns="1429" rIns="0" bIns="0" rtlCol="0">
            <a:spAutoFit/>
          </a:bodyPr>
          <a:lstStyle/>
          <a:p>
            <a:pPr marL="28575" defTabSz="685800">
              <a:spcBef>
                <a:spcPts val="11"/>
              </a:spcBef>
            </a:pPr>
            <a:fld id="{81D60167-4931-47E6-BA6A-407CBD079E47}" type="slidenum">
              <a:rPr spc="-4" dirty="0">
                <a:solidFill>
                  <a:prstClr val="black"/>
                </a:solidFill>
              </a:rPr>
              <a:pPr marL="28575" defTabSz="685800">
                <a:spcBef>
                  <a:spcPts val="11"/>
                </a:spcBef>
              </a:pPr>
              <a:t>37</a:t>
            </a:fld>
            <a:endParaRPr spc="-4" dirty="0">
              <a:solidFill>
                <a:prstClr val="black"/>
              </a:solidFill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11675" y="4270820"/>
            <a:ext cx="6840379" cy="96372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050" b="1" u="heavy" spc="-4" dirty="0">
                <a:solidFill>
                  <a:srgbClr val="1F76B8"/>
                </a:solidFill>
                <a:uFill>
                  <a:solidFill>
                    <a:srgbClr val="1F76B8"/>
                  </a:solidFill>
                </a:uFill>
                <a:latin typeface="Arial"/>
                <a:cs typeface="Arial"/>
              </a:rPr>
              <a:t>Objectifs</a:t>
            </a:r>
            <a:r>
              <a:rPr sz="1050" b="1" u="heavy" spc="-56" dirty="0">
                <a:solidFill>
                  <a:srgbClr val="1F76B8"/>
                </a:solidFill>
                <a:uFill>
                  <a:solidFill>
                    <a:srgbClr val="1F76B8"/>
                  </a:solidFill>
                </a:uFill>
                <a:latin typeface="Arial"/>
                <a:cs typeface="Arial"/>
              </a:rPr>
              <a:t> </a:t>
            </a:r>
            <a:r>
              <a:rPr sz="1050" b="1" u="heavy" dirty="0">
                <a:solidFill>
                  <a:srgbClr val="1F76B8"/>
                </a:solidFill>
                <a:uFill>
                  <a:solidFill>
                    <a:srgbClr val="1F76B8"/>
                  </a:solidFill>
                </a:uFill>
                <a:latin typeface="Arial"/>
                <a:cs typeface="Arial"/>
              </a:rPr>
              <a:t>: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  <a:p>
            <a:pPr marL="116205" indent="-107156" defTabSz="685800">
              <a:spcBef>
                <a:spcPts val="776"/>
              </a:spcBef>
              <a:buSzPct val="92857"/>
              <a:buFont typeface="Wingdings"/>
              <a:buChar char=""/>
              <a:tabLst>
                <a:tab pos="116681" algn="l"/>
              </a:tabLst>
            </a:pPr>
            <a:r>
              <a:rPr sz="1050" dirty="0">
                <a:solidFill>
                  <a:prstClr val="black"/>
                </a:solidFill>
                <a:latin typeface="Arial MT"/>
                <a:cs typeface="Arial MT"/>
              </a:rPr>
              <a:t>Accélérer</a:t>
            </a:r>
            <a:r>
              <a:rPr sz="1050" spc="-3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prstClr val="black"/>
                </a:solidFill>
                <a:latin typeface="Arial MT"/>
                <a:cs typeface="Arial MT"/>
              </a:rPr>
              <a:t>les</a:t>
            </a:r>
            <a:r>
              <a:rPr sz="1050" spc="-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prstClr val="black"/>
                </a:solidFill>
                <a:latin typeface="Arial MT"/>
                <a:cs typeface="Arial MT"/>
              </a:rPr>
              <a:t>mises</a:t>
            </a:r>
            <a:r>
              <a:rPr sz="1050" spc="-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prstClr val="black"/>
                </a:solidFill>
                <a:latin typeface="Arial MT"/>
                <a:cs typeface="Arial MT"/>
              </a:rPr>
              <a:t>en</a:t>
            </a:r>
            <a:r>
              <a:rPr sz="1050" spc="-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50" spc="-4" dirty="0">
                <a:solidFill>
                  <a:prstClr val="black"/>
                </a:solidFill>
                <a:latin typeface="Arial MT"/>
                <a:cs typeface="Arial MT"/>
              </a:rPr>
              <a:t>conformité</a:t>
            </a:r>
            <a:r>
              <a:rPr sz="1050" spc="-26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prstClr val="black"/>
                </a:solidFill>
                <a:latin typeface="Arial MT"/>
                <a:cs typeface="Arial MT"/>
              </a:rPr>
              <a:t>par</a:t>
            </a:r>
            <a:r>
              <a:rPr sz="1050" spc="-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prstClr val="black"/>
                </a:solidFill>
                <a:latin typeface="Arial MT"/>
                <a:cs typeface="Arial MT"/>
              </a:rPr>
              <a:t>la </a:t>
            </a:r>
            <a:r>
              <a:rPr sz="1050" spc="-4" dirty="0">
                <a:solidFill>
                  <a:prstClr val="black"/>
                </a:solidFill>
                <a:latin typeface="Arial MT"/>
                <a:cs typeface="Arial MT"/>
              </a:rPr>
              <a:t>mise</a:t>
            </a:r>
            <a:r>
              <a:rPr sz="1050" spc="-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prstClr val="black"/>
                </a:solidFill>
                <a:latin typeface="Arial MT"/>
                <a:cs typeface="Arial MT"/>
              </a:rPr>
              <a:t>en lumière</a:t>
            </a:r>
            <a:r>
              <a:rPr sz="1050" spc="-1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prstClr val="black"/>
                </a:solidFill>
                <a:latin typeface="Arial MT"/>
                <a:cs typeface="Arial MT"/>
              </a:rPr>
              <a:t>de cette</a:t>
            </a:r>
            <a:r>
              <a:rPr sz="1050" spc="-26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50" spc="-4" dirty="0">
                <a:solidFill>
                  <a:prstClr val="black"/>
                </a:solidFill>
                <a:latin typeface="Arial MT"/>
                <a:cs typeface="Arial MT"/>
              </a:rPr>
              <a:t>problématique</a:t>
            </a:r>
            <a:r>
              <a:rPr sz="1050" spc="-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50" spc="-4" dirty="0">
                <a:solidFill>
                  <a:srgbClr val="008075"/>
                </a:solidFill>
                <a:latin typeface="Arial MT"/>
                <a:cs typeface="Arial MT"/>
              </a:rPr>
              <a:t>invisible</a:t>
            </a:r>
            <a:r>
              <a:rPr sz="1050" dirty="0">
                <a:solidFill>
                  <a:srgbClr val="008075"/>
                </a:solidFill>
                <a:latin typeface="Arial MT"/>
                <a:cs typeface="Arial MT"/>
              </a:rPr>
              <a:t> et</a:t>
            </a:r>
            <a:r>
              <a:rPr sz="1050" spc="-4" dirty="0">
                <a:solidFill>
                  <a:srgbClr val="008075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008075"/>
                </a:solidFill>
                <a:latin typeface="Arial MT"/>
                <a:cs typeface="Arial MT"/>
              </a:rPr>
              <a:t>inconnue</a:t>
            </a:r>
            <a:endParaRPr sz="1050">
              <a:solidFill>
                <a:prstClr val="black"/>
              </a:solidFill>
              <a:latin typeface="Arial MT"/>
              <a:cs typeface="Arial MT"/>
            </a:endParaRPr>
          </a:p>
          <a:p>
            <a:pPr marL="152400" indent="-142875" defTabSz="685800">
              <a:spcBef>
                <a:spcPts val="773"/>
              </a:spcBef>
              <a:buSzPct val="92857"/>
              <a:buFont typeface="Wingdings"/>
              <a:buChar char=""/>
              <a:tabLst>
                <a:tab pos="152400" algn="l"/>
              </a:tabLst>
            </a:pPr>
            <a:r>
              <a:rPr sz="1050" dirty="0">
                <a:solidFill>
                  <a:prstClr val="black"/>
                </a:solidFill>
                <a:latin typeface="Arial MT"/>
                <a:cs typeface="Arial MT"/>
              </a:rPr>
              <a:t>Faciliter</a:t>
            </a:r>
            <a:r>
              <a:rPr sz="1050" spc="-26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50" spc="-4" dirty="0">
                <a:solidFill>
                  <a:srgbClr val="008075"/>
                </a:solidFill>
                <a:latin typeface="Arial MT"/>
                <a:cs typeface="Arial MT"/>
              </a:rPr>
              <a:t>l’identification</a:t>
            </a:r>
            <a:r>
              <a:rPr sz="1050" spc="-26" dirty="0">
                <a:solidFill>
                  <a:srgbClr val="008075"/>
                </a:solidFill>
                <a:latin typeface="Arial MT"/>
                <a:cs typeface="Arial MT"/>
              </a:rPr>
              <a:t> </a:t>
            </a:r>
            <a:r>
              <a:rPr sz="1050" spc="-4" dirty="0">
                <a:solidFill>
                  <a:prstClr val="black"/>
                </a:solidFill>
                <a:latin typeface="Arial MT"/>
                <a:cs typeface="Arial MT"/>
              </a:rPr>
              <a:t>des</a:t>
            </a:r>
            <a:r>
              <a:rPr sz="1050" spc="-1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50" spc="-4" dirty="0">
                <a:solidFill>
                  <a:prstClr val="black"/>
                </a:solidFill>
                <a:latin typeface="Arial MT"/>
                <a:cs typeface="Arial MT"/>
              </a:rPr>
              <a:t>gestionnaires</a:t>
            </a:r>
            <a:r>
              <a:rPr sz="1050" spc="-3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50" spc="-4" dirty="0">
                <a:solidFill>
                  <a:prstClr val="black"/>
                </a:solidFill>
                <a:latin typeface="Arial MT"/>
                <a:cs typeface="Arial MT"/>
              </a:rPr>
              <a:t>d’assainissement</a:t>
            </a:r>
            <a:endParaRPr sz="1050">
              <a:solidFill>
                <a:prstClr val="black"/>
              </a:solidFill>
              <a:latin typeface="Arial MT"/>
              <a:cs typeface="Arial MT"/>
            </a:endParaRPr>
          </a:p>
          <a:p>
            <a:pPr marL="152400" indent="-142875" defTabSz="685800">
              <a:spcBef>
                <a:spcPts val="776"/>
              </a:spcBef>
              <a:buSzPct val="92857"/>
              <a:buFont typeface="Wingdings"/>
              <a:buChar char=""/>
              <a:tabLst>
                <a:tab pos="152400" algn="l"/>
              </a:tabLst>
            </a:pPr>
            <a:r>
              <a:rPr sz="1050" spc="-4" dirty="0">
                <a:solidFill>
                  <a:prstClr val="black"/>
                </a:solidFill>
                <a:latin typeface="Arial MT"/>
                <a:cs typeface="Arial MT"/>
              </a:rPr>
              <a:t>Développer</a:t>
            </a:r>
            <a:r>
              <a:rPr sz="1050" spc="-1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prstClr val="black"/>
                </a:solidFill>
                <a:latin typeface="Arial MT"/>
                <a:cs typeface="Arial MT"/>
              </a:rPr>
              <a:t>une</a:t>
            </a:r>
            <a:r>
              <a:rPr sz="1050" spc="-1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prstClr val="black"/>
                </a:solidFill>
                <a:latin typeface="Arial MT"/>
                <a:cs typeface="Arial MT"/>
              </a:rPr>
              <a:t>communication</a:t>
            </a:r>
            <a:r>
              <a:rPr sz="1050" spc="-3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prstClr val="black"/>
                </a:solidFill>
                <a:latin typeface="Arial MT"/>
                <a:cs typeface="Arial MT"/>
              </a:rPr>
              <a:t>et</a:t>
            </a:r>
            <a:r>
              <a:rPr sz="1050" spc="-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prstClr val="black"/>
                </a:solidFill>
                <a:latin typeface="Arial MT"/>
                <a:cs typeface="Arial MT"/>
              </a:rPr>
              <a:t>une</a:t>
            </a:r>
            <a:r>
              <a:rPr sz="1050" spc="-1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prstClr val="black"/>
                </a:solidFill>
                <a:latin typeface="Arial MT"/>
                <a:cs typeface="Arial MT"/>
              </a:rPr>
              <a:t>stratégie</a:t>
            </a:r>
            <a:r>
              <a:rPr sz="1050" spc="-3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008075"/>
                </a:solidFill>
                <a:latin typeface="Arial MT"/>
                <a:cs typeface="Arial MT"/>
              </a:rPr>
              <a:t>commune</a:t>
            </a:r>
            <a:r>
              <a:rPr sz="1050" spc="-23" dirty="0">
                <a:solidFill>
                  <a:srgbClr val="008075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prstClr val="black"/>
                </a:solidFill>
                <a:latin typeface="Arial MT"/>
                <a:cs typeface="Arial MT"/>
              </a:rPr>
              <a:t>pour</a:t>
            </a:r>
            <a:r>
              <a:rPr sz="1050" spc="-1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prstClr val="black"/>
                </a:solidFill>
                <a:latin typeface="Arial MT"/>
                <a:cs typeface="Arial MT"/>
              </a:rPr>
              <a:t>des</a:t>
            </a:r>
            <a:r>
              <a:rPr sz="1050" spc="-1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prstClr val="black"/>
                </a:solidFill>
                <a:latin typeface="Arial MT"/>
                <a:cs typeface="Arial MT"/>
              </a:rPr>
              <a:t>profils</a:t>
            </a:r>
            <a:r>
              <a:rPr sz="1050" spc="-2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prstClr val="black"/>
                </a:solidFill>
                <a:latin typeface="Arial MT"/>
                <a:cs typeface="Arial MT"/>
              </a:rPr>
              <a:t>ciblés</a:t>
            </a:r>
            <a:r>
              <a:rPr sz="1050" spc="-1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prstClr val="black"/>
                </a:solidFill>
                <a:latin typeface="Arial MT"/>
                <a:cs typeface="Arial MT"/>
              </a:rPr>
              <a:t>:</a:t>
            </a:r>
            <a:r>
              <a:rPr sz="1050" spc="-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prstClr val="black"/>
                </a:solidFill>
                <a:latin typeface="Arial MT"/>
                <a:cs typeface="Arial MT"/>
              </a:rPr>
              <a:t>notaires,</a:t>
            </a:r>
            <a:r>
              <a:rPr sz="1050" spc="-26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prstClr val="black"/>
                </a:solidFill>
                <a:latin typeface="Arial MT"/>
                <a:cs typeface="Arial MT"/>
              </a:rPr>
              <a:t>propriétaires,</a:t>
            </a:r>
            <a:r>
              <a:rPr sz="1050" spc="-3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prstClr val="black"/>
                </a:solidFill>
                <a:latin typeface="Arial MT"/>
                <a:cs typeface="Arial MT"/>
              </a:rPr>
              <a:t>syndics</a:t>
            </a:r>
            <a:endParaRPr sz="1050">
              <a:solidFill>
                <a:prstClr val="black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5896" y="935660"/>
            <a:ext cx="4181951" cy="800380"/>
          </a:xfrm>
          <a:prstGeom prst="rect">
            <a:avLst/>
          </a:prstGeom>
        </p:spPr>
        <p:txBody>
          <a:bodyPr vert="horz" wrap="square" lIns="0" tIns="111919" rIns="0" bIns="0" rtlCol="0">
            <a:spAutoFit/>
          </a:bodyPr>
          <a:lstStyle/>
          <a:p>
            <a:pPr marL="9525">
              <a:spcBef>
                <a:spcPts val="881"/>
              </a:spcBef>
            </a:pPr>
            <a:r>
              <a:rPr spc="-15" dirty="0"/>
              <a:t>MONBRANCHEMENT.FR</a:t>
            </a:r>
          </a:p>
          <a:p>
            <a:pPr marL="9525">
              <a:spcBef>
                <a:spcPts val="544"/>
              </a:spcBef>
            </a:pPr>
            <a:r>
              <a:rPr sz="1650" spc="-4" dirty="0"/>
              <a:t>Explication</a:t>
            </a:r>
            <a:r>
              <a:rPr sz="1650" dirty="0"/>
              <a:t> </a:t>
            </a:r>
            <a:r>
              <a:rPr sz="1650" spc="-4" dirty="0"/>
              <a:t>et</a:t>
            </a:r>
            <a:r>
              <a:rPr sz="1650" spc="11" dirty="0"/>
              <a:t> </a:t>
            </a:r>
            <a:r>
              <a:rPr sz="1650" spc="-4" dirty="0"/>
              <a:t>communication</a:t>
            </a:r>
            <a:r>
              <a:rPr sz="1650" spc="11" dirty="0"/>
              <a:t> </a:t>
            </a:r>
            <a:r>
              <a:rPr sz="1650" spc="-4" dirty="0"/>
              <a:t>+</a:t>
            </a:r>
            <a:r>
              <a:rPr sz="1650" dirty="0"/>
              <a:t> </a:t>
            </a:r>
            <a:r>
              <a:rPr sz="1650" spc="-4" dirty="0"/>
              <a:t>Cartographie</a:t>
            </a:r>
            <a:endParaRPr sz="165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3801" y="1960245"/>
            <a:ext cx="2242565" cy="1694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26664" y="1945386"/>
            <a:ext cx="2205990" cy="168175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93868" y="1845617"/>
            <a:ext cx="2732035" cy="194468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11579" y="3893058"/>
            <a:ext cx="1501902" cy="150190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67811" y="3890813"/>
            <a:ext cx="1061847" cy="143095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780151" y="3966209"/>
            <a:ext cx="2234565" cy="1485900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pc="-4" dirty="0">
                <a:solidFill>
                  <a:prstClr val="black"/>
                </a:solidFill>
              </a:rPr>
              <a:t>28</a:t>
            </a:r>
            <a:r>
              <a:rPr dirty="0">
                <a:solidFill>
                  <a:prstClr val="black"/>
                </a:solidFill>
              </a:rPr>
              <a:t> mai</a:t>
            </a:r>
            <a:r>
              <a:rPr spc="-1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2021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Classe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d’eau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du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SMBVB</a:t>
            </a:r>
            <a:r>
              <a:rPr spc="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Présentation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SIAAP</a:t>
            </a:r>
            <a:r>
              <a:rPr spc="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Eaux usées et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Baignade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Seine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et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en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Marne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6407443" y="5686164"/>
            <a:ext cx="115015" cy="209192"/>
          </a:xfrm>
          <a:prstGeom prst="rect">
            <a:avLst/>
          </a:prstGeom>
        </p:spPr>
        <p:txBody>
          <a:bodyPr vert="horz" wrap="square" lIns="0" tIns="1429" rIns="0" bIns="0" rtlCol="0">
            <a:spAutoFit/>
          </a:bodyPr>
          <a:lstStyle/>
          <a:p>
            <a:pPr marL="28575" defTabSz="685800">
              <a:spcBef>
                <a:spcPts val="11"/>
              </a:spcBef>
            </a:pPr>
            <a:fld id="{81D60167-4931-47E6-BA6A-407CBD079E47}" type="slidenum">
              <a:rPr spc="-4" dirty="0">
                <a:solidFill>
                  <a:prstClr val="black"/>
                </a:solidFill>
              </a:rPr>
              <a:pPr marL="28575" defTabSz="685800">
                <a:spcBef>
                  <a:spcPts val="11"/>
                </a:spcBef>
              </a:pPr>
              <a:t>38</a:t>
            </a:fld>
            <a:endParaRPr spc="-4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5896" y="1037425"/>
            <a:ext cx="2677953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dirty="0"/>
              <a:t>OUTIL</a:t>
            </a:r>
            <a:r>
              <a:rPr spc="-146" dirty="0"/>
              <a:t> </a:t>
            </a:r>
            <a:r>
              <a:rPr spc="-23" dirty="0"/>
              <a:t>PARAPLUIE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5896" y="1473613"/>
            <a:ext cx="6987540" cy="90938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defTabSz="685800">
              <a:spcBef>
                <a:spcPts val="71"/>
              </a:spcBef>
            </a:pP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pour</a:t>
            </a:r>
            <a:r>
              <a:rPr sz="1650" spc="11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une</a:t>
            </a:r>
            <a:r>
              <a:rPr sz="1650" spc="11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systématisation</a:t>
            </a:r>
            <a:r>
              <a:rPr sz="1650" spc="11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de</a:t>
            </a:r>
            <a:r>
              <a:rPr sz="1650" spc="8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la</a:t>
            </a:r>
            <a:r>
              <a:rPr sz="1650" spc="8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gestion à</a:t>
            </a:r>
            <a:r>
              <a:rPr sz="1650" spc="4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dirty="0">
                <a:solidFill>
                  <a:srgbClr val="459DD0"/>
                </a:solidFill>
                <a:latin typeface="Arial MT"/>
                <a:cs typeface="Arial MT"/>
              </a:rPr>
              <a:t>la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source</a:t>
            </a:r>
            <a:r>
              <a:rPr sz="1650" spc="11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des</a:t>
            </a:r>
            <a:r>
              <a:rPr sz="1650" spc="4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eaux</a:t>
            </a:r>
            <a:r>
              <a:rPr sz="1650" spc="8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pluviales</a:t>
            </a:r>
            <a:endParaRPr sz="1650">
              <a:solidFill>
                <a:prstClr val="black"/>
              </a:solidFill>
              <a:latin typeface="Arial MT"/>
              <a:cs typeface="Arial MT"/>
            </a:endParaRPr>
          </a:p>
          <a:p>
            <a:pPr defTabSz="685800">
              <a:spcBef>
                <a:spcPts val="41"/>
              </a:spcBef>
            </a:pPr>
            <a:endParaRPr sz="1500">
              <a:solidFill>
                <a:prstClr val="black"/>
              </a:solidFill>
              <a:latin typeface="Arial MT"/>
              <a:cs typeface="Arial MT"/>
            </a:endParaRPr>
          </a:p>
          <a:p>
            <a:pPr marL="54293" marR="3810" defTabSz="685800"/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Fournir</a:t>
            </a:r>
            <a:r>
              <a:rPr sz="1350" spc="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aux</a:t>
            </a:r>
            <a:r>
              <a:rPr sz="1350" spc="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porteurs</a:t>
            </a:r>
            <a:r>
              <a:rPr sz="1350" spc="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de projets</a:t>
            </a:r>
            <a:r>
              <a:rPr sz="1350" spc="1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un</a:t>
            </a:r>
            <a:r>
              <a:rPr sz="1350" spc="-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Arial MT"/>
                <a:cs typeface="Arial MT"/>
              </a:rPr>
              <a:t>outil</a:t>
            </a:r>
            <a:r>
              <a:rPr sz="1350" spc="19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350" b="1" dirty="0">
                <a:solidFill>
                  <a:srgbClr val="2A78A6"/>
                </a:solidFill>
                <a:latin typeface="Arial"/>
                <a:cs typeface="Arial"/>
              </a:rPr>
              <a:t>en</a:t>
            </a:r>
            <a:r>
              <a:rPr sz="1350" b="1" spc="-4" dirty="0">
                <a:solidFill>
                  <a:srgbClr val="2A78A6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2A78A6"/>
                </a:solidFill>
                <a:latin typeface="Arial"/>
                <a:cs typeface="Arial"/>
              </a:rPr>
              <a:t>ligne,</a:t>
            </a:r>
            <a:r>
              <a:rPr sz="1350" b="1" spc="-4" dirty="0">
                <a:solidFill>
                  <a:srgbClr val="2A78A6"/>
                </a:solidFill>
                <a:latin typeface="Arial"/>
                <a:cs typeface="Arial"/>
              </a:rPr>
              <a:t> simple, </a:t>
            </a:r>
            <a:r>
              <a:rPr sz="1350" b="1" dirty="0">
                <a:solidFill>
                  <a:srgbClr val="2A78A6"/>
                </a:solidFill>
                <a:latin typeface="Arial"/>
                <a:cs typeface="Arial"/>
              </a:rPr>
              <a:t>gratuit,</a:t>
            </a:r>
            <a:r>
              <a:rPr sz="1350" b="1" spc="-4" dirty="0">
                <a:solidFill>
                  <a:srgbClr val="2A78A6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2A78A6"/>
                </a:solidFill>
                <a:latin typeface="Arial"/>
                <a:cs typeface="Arial"/>
              </a:rPr>
              <a:t>libre</a:t>
            </a:r>
            <a:r>
              <a:rPr sz="1350" b="1" spc="-8" dirty="0">
                <a:solidFill>
                  <a:srgbClr val="2A78A6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2A78A6"/>
                </a:solidFill>
                <a:latin typeface="Arial"/>
                <a:cs typeface="Arial"/>
              </a:rPr>
              <a:t>et</a:t>
            </a:r>
            <a:r>
              <a:rPr sz="1350" b="1" spc="4" dirty="0">
                <a:solidFill>
                  <a:srgbClr val="2A78A6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2A78A6"/>
                </a:solidFill>
                <a:latin typeface="Arial"/>
                <a:cs typeface="Arial"/>
              </a:rPr>
              <a:t>pédagogique</a:t>
            </a:r>
            <a:r>
              <a:rPr sz="1350" b="1" spc="-15" dirty="0">
                <a:solidFill>
                  <a:srgbClr val="2A78A6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2A78A6"/>
                </a:solidFill>
                <a:latin typeface="Arial"/>
                <a:cs typeface="Arial"/>
              </a:rPr>
              <a:t>de </a:t>
            </a:r>
            <a:r>
              <a:rPr sz="1350" b="1" spc="-363" dirty="0">
                <a:solidFill>
                  <a:srgbClr val="2A78A6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2A78A6"/>
                </a:solidFill>
                <a:latin typeface="Arial"/>
                <a:cs typeface="Arial"/>
              </a:rPr>
              <a:t>dimensionnement</a:t>
            </a:r>
            <a:r>
              <a:rPr sz="1350" b="1" spc="-8" dirty="0">
                <a:solidFill>
                  <a:srgbClr val="2A78A6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2A78A6"/>
                </a:solidFill>
                <a:latin typeface="Arial"/>
                <a:cs typeface="Arial"/>
              </a:rPr>
              <a:t>de la</a:t>
            </a:r>
            <a:r>
              <a:rPr sz="1350" b="1" spc="-11" dirty="0">
                <a:solidFill>
                  <a:srgbClr val="2A78A6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2A78A6"/>
                </a:solidFill>
                <a:latin typeface="Arial"/>
                <a:cs typeface="Arial"/>
              </a:rPr>
              <a:t>gestion</a:t>
            </a:r>
            <a:r>
              <a:rPr sz="1350" b="1" dirty="0">
                <a:solidFill>
                  <a:srgbClr val="2A78A6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2A78A6"/>
                </a:solidFill>
                <a:latin typeface="Arial"/>
                <a:cs typeface="Arial"/>
              </a:rPr>
              <a:t>à </a:t>
            </a:r>
            <a:r>
              <a:rPr sz="1350" b="1" dirty="0">
                <a:solidFill>
                  <a:srgbClr val="2A78A6"/>
                </a:solidFill>
                <a:latin typeface="Arial"/>
                <a:cs typeface="Arial"/>
              </a:rPr>
              <a:t>la </a:t>
            </a:r>
            <a:r>
              <a:rPr sz="1350" b="1" spc="-4" dirty="0">
                <a:solidFill>
                  <a:srgbClr val="2A78A6"/>
                </a:solidFill>
                <a:latin typeface="Arial"/>
                <a:cs typeface="Arial"/>
              </a:rPr>
              <a:t>source</a:t>
            </a:r>
            <a:r>
              <a:rPr sz="1350" b="1" dirty="0">
                <a:solidFill>
                  <a:srgbClr val="2A78A6"/>
                </a:solidFill>
                <a:latin typeface="Arial"/>
                <a:cs typeface="Arial"/>
              </a:rPr>
              <a:t> des</a:t>
            </a:r>
            <a:r>
              <a:rPr sz="1350" b="1" spc="-8" dirty="0">
                <a:solidFill>
                  <a:srgbClr val="2A78A6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2A78A6"/>
                </a:solidFill>
                <a:latin typeface="Arial"/>
                <a:cs typeface="Arial"/>
              </a:rPr>
              <a:t>eaux</a:t>
            </a:r>
            <a:r>
              <a:rPr sz="1350" b="1" spc="8" dirty="0">
                <a:solidFill>
                  <a:srgbClr val="2A78A6"/>
                </a:solidFill>
                <a:latin typeface="Arial"/>
                <a:cs typeface="Arial"/>
              </a:rPr>
              <a:t> </a:t>
            </a:r>
            <a:r>
              <a:rPr sz="1350" b="1" spc="-4" dirty="0">
                <a:solidFill>
                  <a:srgbClr val="2A78A6"/>
                </a:solidFill>
                <a:latin typeface="Arial"/>
                <a:cs typeface="Arial"/>
              </a:rPr>
              <a:t>pluviales</a:t>
            </a:r>
            <a:endParaRPr sz="13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96162" y="2642616"/>
            <a:ext cx="2257425" cy="40011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86678" marR="81915" indent="67151" defTabSz="685800">
              <a:spcBef>
                <a:spcPts val="240"/>
              </a:spcBef>
            </a:pP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Entrer</a:t>
            </a:r>
            <a:r>
              <a:rPr sz="1200" spc="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les</a:t>
            </a:r>
            <a:r>
              <a:rPr sz="1200" spc="-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surfaces</a:t>
            </a:r>
            <a:r>
              <a:rPr sz="1200" spc="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du</a:t>
            </a:r>
            <a:r>
              <a:rPr sz="1200" spc="-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projet, </a:t>
            </a:r>
            <a:r>
              <a:rPr sz="120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ses volontés</a:t>
            </a:r>
            <a:r>
              <a:rPr sz="1200" spc="-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et</a:t>
            </a:r>
            <a:r>
              <a:rPr sz="1200" spc="4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ses contraintes</a:t>
            </a:r>
            <a:endParaRPr sz="12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15483" y="2671191"/>
            <a:ext cx="3507105" cy="424339"/>
          </a:xfrm>
          <a:custGeom>
            <a:avLst/>
            <a:gdLst/>
            <a:ahLst/>
            <a:cxnLst/>
            <a:rect l="l" t="t" r="r" b="b"/>
            <a:pathLst>
              <a:path w="4676140" h="565785">
                <a:moveTo>
                  <a:pt x="0" y="565403"/>
                </a:moveTo>
                <a:lnTo>
                  <a:pt x="4675632" y="565403"/>
                </a:lnTo>
                <a:lnTo>
                  <a:pt x="4675632" y="0"/>
                </a:lnTo>
                <a:lnTo>
                  <a:pt x="0" y="0"/>
                </a:lnTo>
                <a:lnTo>
                  <a:pt x="0" y="56540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59204" y="2685478"/>
            <a:ext cx="3433763" cy="37846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algn="ctr" defTabSz="685800">
              <a:spcBef>
                <a:spcPts val="71"/>
              </a:spcBef>
            </a:pP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Proposition</a:t>
            </a:r>
            <a:r>
              <a:rPr sz="1200" spc="-1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de</a:t>
            </a:r>
            <a:r>
              <a:rPr sz="1200" spc="11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00" b="1" spc="-4" dirty="0">
                <a:solidFill>
                  <a:srgbClr val="2A78A6"/>
                </a:solidFill>
                <a:latin typeface="Arial"/>
                <a:cs typeface="Arial"/>
              </a:rPr>
              <a:t>«</a:t>
            </a:r>
            <a:r>
              <a:rPr sz="1200" b="1" dirty="0">
                <a:solidFill>
                  <a:srgbClr val="2A78A6"/>
                </a:solidFill>
                <a:latin typeface="Arial"/>
                <a:cs typeface="Arial"/>
              </a:rPr>
              <a:t> </a:t>
            </a:r>
            <a:r>
              <a:rPr sz="1200" b="1" spc="-4" dirty="0">
                <a:solidFill>
                  <a:srgbClr val="2A78A6"/>
                </a:solidFill>
                <a:latin typeface="Arial"/>
                <a:cs typeface="Arial"/>
              </a:rPr>
              <a:t>dimensionnement</a:t>
            </a:r>
            <a:r>
              <a:rPr sz="1200" b="1" spc="34" dirty="0">
                <a:solidFill>
                  <a:srgbClr val="2A78A6"/>
                </a:solidFill>
                <a:latin typeface="Arial"/>
                <a:cs typeface="Arial"/>
              </a:rPr>
              <a:t> </a:t>
            </a:r>
            <a:r>
              <a:rPr sz="1200" b="1" spc="-4" dirty="0">
                <a:solidFill>
                  <a:srgbClr val="2A78A6"/>
                </a:solidFill>
                <a:latin typeface="Arial"/>
                <a:cs typeface="Arial"/>
              </a:rPr>
              <a:t>à</a:t>
            </a:r>
            <a:r>
              <a:rPr sz="1200" b="1" spc="8" dirty="0">
                <a:solidFill>
                  <a:srgbClr val="2A78A6"/>
                </a:solidFill>
                <a:latin typeface="Arial"/>
                <a:cs typeface="Arial"/>
              </a:rPr>
              <a:t> </a:t>
            </a:r>
            <a:r>
              <a:rPr sz="1200" b="1" spc="-4" dirty="0">
                <a:solidFill>
                  <a:srgbClr val="2A78A6"/>
                </a:solidFill>
                <a:latin typeface="Arial"/>
                <a:cs typeface="Arial"/>
              </a:rPr>
              <a:t>la</a:t>
            </a:r>
            <a:r>
              <a:rPr sz="1200" b="1" spc="4" dirty="0">
                <a:solidFill>
                  <a:srgbClr val="2A78A6"/>
                </a:solidFill>
                <a:latin typeface="Arial"/>
                <a:cs typeface="Arial"/>
              </a:rPr>
              <a:t> </a:t>
            </a:r>
            <a:r>
              <a:rPr sz="1200" b="1" spc="-4" dirty="0">
                <a:solidFill>
                  <a:srgbClr val="2A78A6"/>
                </a:solidFill>
                <a:latin typeface="Arial"/>
                <a:cs typeface="Arial"/>
              </a:rPr>
              <a:t>source</a:t>
            </a:r>
            <a:r>
              <a:rPr sz="1200" b="1" spc="15" dirty="0">
                <a:solidFill>
                  <a:srgbClr val="2A78A6"/>
                </a:solidFill>
                <a:latin typeface="Arial"/>
                <a:cs typeface="Arial"/>
              </a:rPr>
              <a:t> </a:t>
            </a:r>
            <a:r>
              <a:rPr sz="1200" b="1" spc="-4" dirty="0">
                <a:solidFill>
                  <a:srgbClr val="2A78A6"/>
                </a:solidFill>
                <a:latin typeface="Arial"/>
                <a:cs typeface="Arial"/>
              </a:rPr>
              <a:t>»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algn="ctr" defTabSz="685800"/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Notées,</a:t>
            </a:r>
            <a:r>
              <a:rPr sz="1200" spc="15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200" spc="-4" dirty="0">
                <a:solidFill>
                  <a:prstClr val="black"/>
                </a:solidFill>
                <a:latin typeface="Arial MT"/>
                <a:cs typeface="Arial MT"/>
              </a:rPr>
              <a:t>classées, avantages/inconvénients</a:t>
            </a:r>
            <a:endParaRPr sz="12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999357" y="3937634"/>
            <a:ext cx="1041559" cy="240030"/>
          </a:xfrm>
          <a:custGeom>
            <a:avLst/>
            <a:gdLst/>
            <a:ahLst/>
            <a:cxnLst/>
            <a:rect l="l" t="t" r="r" b="b"/>
            <a:pathLst>
              <a:path w="1388745" h="320039">
                <a:moveTo>
                  <a:pt x="1228344" y="0"/>
                </a:moveTo>
                <a:lnTo>
                  <a:pt x="1228344" y="80010"/>
                </a:lnTo>
                <a:lnTo>
                  <a:pt x="0" y="80010"/>
                </a:lnTo>
                <a:lnTo>
                  <a:pt x="0" y="240030"/>
                </a:lnTo>
                <a:lnTo>
                  <a:pt x="1228344" y="240030"/>
                </a:lnTo>
                <a:lnTo>
                  <a:pt x="1228344" y="320040"/>
                </a:lnTo>
                <a:lnTo>
                  <a:pt x="1388364" y="160020"/>
                </a:lnTo>
                <a:lnTo>
                  <a:pt x="12283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90397" y="2654045"/>
            <a:ext cx="405765" cy="391001"/>
          </a:xfrm>
          <a:custGeom>
            <a:avLst/>
            <a:gdLst/>
            <a:ahLst/>
            <a:cxnLst/>
            <a:rect l="l" t="t" r="r" b="b"/>
            <a:pathLst>
              <a:path w="541019" h="521335">
                <a:moveTo>
                  <a:pt x="270509" y="0"/>
                </a:moveTo>
                <a:lnTo>
                  <a:pt x="221897" y="4199"/>
                </a:lnTo>
                <a:lnTo>
                  <a:pt x="176139" y="16308"/>
                </a:lnTo>
                <a:lnTo>
                  <a:pt x="133999" y="35588"/>
                </a:lnTo>
                <a:lnTo>
                  <a:pt x="96243" y="61302"/>
                </a:lnTo>
                <a:lnTo>
                  <a:pt x="63635" y="92715"/>
                </a:lnTo>
                <a:lnTo>
                  <a:pt x="36942" y="129088"/>
                </a:lnTo>
                <a:lnTo>
                  <a:pt x="16929" y="169685"/>
                </a:lnTo>
                <a:lnTo>
                  <a:pt x="4359" y="213769"/>
                </a:lnTo>
                <a:lnTo>
                  <a:pt x="0" y="260604"/>
                </a:lnTo>
                <a:lnTo>
                  <a:pt x="4359" y="307438"/>
                </a:lnTo>
                <a:lnTo>
                  <a:pt x="16929" y="351522"/>
                </a:lnTo>
                <a:lnTo>
                  <a:pt x="36942" y="392119"/>
                </a:lnTo>
                <a:lnTo>
                  <a:pt x="63635" y="428492"/>
                </a:lnTo>
                <a:lnTo>
                  <a:pt x="96243" y="459905"/>
                </a:lnTo>
                <a:lnTo>
                  <a:pt x="133999" y="485619"/>
                </a:lnTo>
                <a:lnTo>
                  <a:pt x="176139" y="504899"/>
                </a:lnTo>
                <a:lnTo>
                  <a:pt x="221897" y="517008"/>
                </a:lnTo>
                <a:lnTo>
                  <a:pt x="270509" y="521208"/>
                </a:lnTo>
                <a:lnTo>
                  <a:pt x="319122" y="517008"/>
                </a:lnTo>
                <a:lnTo>
                  <a:pt x="364880" y="504899"/>
                </a:lnTo>
                <a:lnTo>
                  <a:pt x="407020" y="485619"/>
                </a:lnTo>
                <a:lnTo>
                  <a:pt x="444776" y="459905"/>
                </a:lnTo>
                <a:lnTo>
                  <a:pt x="477384" y="428492"/>
                </a:lnTo>
                <a:lnTo>
                  <a:pt x="504077" y="392119"/>
                </a:lnTo>
                <a:lnTo>
                  <a:pt x="524090" y="351522"/>
                </a:lnTo>
                <a:lnTo>
                  <a:pt x="536660" y="307438"/>
                </a:lnTo>
                <a:lnTo>
                  <a:pt x="541020" y="260604"/>
                </a:lnTo>
                <a:lnTo>
                  <a:pt x="536660" y="213769"/>
                </a:lnTo>
                <a:lnTo>
                  <a:pt x="524090" y="169685"/>
                </a:lnTo>
                <a:lnTo>
                  <a:pt x="504077" y="129088"/>
                </a:lnTo>
                <a:lnTo>
                  <a:pt x="477384" y="92715"/>
                </a:lnTo>
                <a:lnTo>
                  <a:pt x="444776" y="61302"/>
                </a:lnTo>
                <a:lnTo>
                  <a:pt x="407020" y="35588"/>
                </a:lnTo>
                <a:lnTo>
                  <a:pt x="364880" y="16308"/>
                </a:lnTo>
                <a:lnTo>
                  <a:pt x="319122" y="4199"/>
                </a:lnTo>
                <a:lnTo>
                  <a:pt x="270509" y="0"/>
                </a:lnTo>
                <a:close/>
              </a:path>
            </a:pathLst>
          </a:custGeom>
          <a:solidFill>
            <a:srgbClr val="459DD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6607" y="2755640"/>
            <a:ext cx="93821" cy="17168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defTabSz="685800">
              <a:spcBef>
                <a:spcPts val="79"/>
              </a:spcBef>
            </a:pP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633722" y="2690622"/>
            <a:ext cx="407194" cy="390049"/>
          </a:xfrm>
          <a:custGeom>
            <a:avLst/>
            <a:gdLst/>
            <a:ahLst/>
            <a:cxnLst/>
            <a:rect l="l" t="t" r="r" b="b"/>
            <a:pathLst>
              <a:path w="542925" h="520064">
                <a:moveTo>
                  <a:pt x="271271" y="0"/>
                </a:moveTo>
                <a:lnTo>
                  <a:pt x="222499" y="4186"/>
                </a:lnTo>
                <a:lnTo>
                  <a:pt x="176600" y="16255"/>
                </a:lnTo>
                <a:lnTo>
                  <a:pt x="134337" y="35475"/>
                </a:lnTo>
                <a:lnTo>
                  <a:pt x="96478" y="61110"/>
                </a:lnTo>
                <a:lnTo>
                  <a:pt x="63786" y="92427"/>
                </a:lnTo>
                <a:lnTo>
                  <a:pt x="37027" y="128693"/>
                </a:lnTo>
                <a:lnTo>
                  <a:pt x="16966" y="169173"/>
                </a:lnTo>
                <a:lnTo>
                  <a:pt x="4369" y="213134"/>
                </a:lnTo>
                <a:lnTo>
                  <a:pt x="0" y="259841"/>
                </a:lnTo>
                <a:lnTo>
                  <a:pt x="4369" y="306549"/>
                </a:lnTo>
                <a:lnTo>
                  <a:pt x="16966" y="350510"/>
                </a:lnTo>
                <a:lnTo>
                  <a:pt x="37027" y="390990"/>
                </a:lnTo>
                <a:lnTo>
                  <a:pt x="63786" y="427256"/>
                </a:lnTo>
                <a:lnTo>
                  <a:pt x="96478" y="458573"/>
                </a:lnTo>
                <a:lnTo>
                  <a:pt x="134337" y="484208"/>
                </a:lnTo>
                <a:lnTo>
                  <a:pt x="176600" y="503427"/>
                </a:lnTo>
                <a:lnTo>
                  <a:pt x="222499" y="515497"/>
                </a:lnTo>
                <a:lnTo>
                  <a:pt x="271271" y="519683"/>
                </a:lnTo>
                <a:lnTo>
                  <a:pt x="320044" y="515497"/>
                </a:lnTo>
                <a:lnTo>
                  <a:pt x="365943" y="503428"/>
                </a:lnTo>
                <a:lnTo>
                  <a:pt x="408206" y="484208"/>
                </a:lnTo>
                <a:lnTo>
                  <a:pt x="446065" y="458573"/>
                </a:lnTo>
                <a:lnTo>
                  <a:pt x="478757" y="427256"/>
                </a:lnTo>
                <a:lnTo>
                  <a:pt x="505516" y="390990"/>
                </a:lnTo>
                <a:lnTo>
                  <a:pt x="525577" y="350510"/>
                </a:lnTo>
                <a:lnTo>
                  <a:pt x="538174" y="306549"/>
                </a:lnTo>
                <a:lnTo>
                  <a:pt x="542544" y="259841"/>
                </a:lnTo>
                <a:lnTo>
                  <a:pt x="538174" y="213134"/>
                </a:lnTo>
                <a:lnTo>
                  <a:pt x="525577" y="169173"/>
                </a:lnTo>
                <a:lnTo>
                  <a:pt x="505516" y="128693"/>
                </a:lnTo>
                <a:lnTo>
                  <a:pt x="478757" y="92427"/>
                </a:lnTo>
                <a:lnTo>
                  <a:pt x="446065" y="61110"/>
                </a:lnTo>
                <a:lnTo>
                  <a:pt x="408206" y="35475"/>
                </a:lnTo>
                <a:lnTo>
                  <a:pt x="365943" y="16255"/>
                </a:lnTo>
                <a:lnTo>
                  <a:pt x="320044" y="4186"/>
                </a:lnTo>
                <a:lnTo>
                  <a:pt x="271271" y="0"/>
                </a:lnTo>
                <a:close/>
              </a:path>
            </a:pathLst>
          </a:custGeom>
          <a:solidFill>
            <a:srgbClr val="459DD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91076" y="2791968"/>
            <a:ext cx="93821" cy="17168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defTabSz="685800">
              <a:spcBef>
                <a:spcPts val="79"/>
              </a:spcBef>
            </a:pP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05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925830" y="3175254"/>
            <a:ext cx="2841784" cy="1764983"/>
            <a:chOff x="1234439" y="3090672"/>
            <a:chExt cx="3789045" cy="2353310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3583" y="3170566"/>
              <a:ext cx="3770376" cy="226401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239011" y="3095244"/>
              <a:ext cx="3779520" cy="2344420"/>
            </a:xfrm>
            <a:custGeom>
              <a:avLst/>
              <a:gdLst/>
              <a:ahLst/>
              <a:cxnLst/>
              <a:rect l="l" t="t" r="r" b="b"/>
              <a:pathLst>
                <a:path w="3779520" h="2344420">
                  <a:moveTo>
                    <a:pt x="0" y="2343911"/>
                  </a:moveTo>
                  <a:lnTo>
                    <a:pt x="3779520" y="2343911"/>
                  </a:lnTo>
                  <a:lnTo>
                    <a:pt x="3779520" y="0"/>
                  </a:lnTo>
                  <a:lnTo>
                    <a:pt x="0" y="0"/>
                  </a:lnTo>
                  <a:lnTo>
                    <a:pt x="0" y="2343911"/>
                  </a:lnTo>
                  <a:close/>
                </a:path>
              </a:pathLst>
            </a:custGeom>
            <a:ln w="9144">
              <a:solidFill>
                <a:srgbClr val="459DD0"/>
              </a:solidFill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31001" y="3233547"/>
            <a:ext cx="1641348" cy="2228849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7455598" y="3243700"/>
            <a:ext cx="1054894" cy="561532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defTabSz="685800">
              <a:spcBef>
                <a:spcPts val="79"/>
              </a:spcBef>
            </a:pPr>
            <a:r>
              <a:rPr sz="1050" spc="-4" dirty="0">
                <a:solidFill>
                  <a:prstClr val="black"/>
                </a:solidFill>
                <a:latin typeface="Arial MT"/>
                <a:cs typeface="Arial MT"/>
              </a:rPr>
              <a:t>Exemple</a:t>
            </a:r>
            <a:r>
              <a:rPr sz="1050" spc="-38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050" spc="-4" dirty="0">
                <a:solidFill>
                  <a:prstClr val="black"/>
                </a:solidFill>
                <a:latin typeface="Arial MT"/>
                <a:cs typeface="Arial MT"/>
              </a:rPr>
              <a:t>ouvrage</a:t>
            </a:r>
            <a:endParaRPr sz="1050">
              <a:solidFill>
                <a:prstClr val="black"/>
              </a:solidFill>
              <a:latin typeface="Arial MT"/>
              <a:cs typeface="Arial MT"/>
            </a:endParaRPr>
          </a:p>
          <a:p>
            <a:pPr marL="9525" defTabSz="685800"/>
            <a:r>
              <a:rPr sz="1050" dirty="0">
                <a:solidFill>
                  <a:prstClr val="black"/>
                </a:solidFill>
                <a:latin typeface="Arial MT"/>
                <a:cs typeface="Arial MT"/>
              </a:rPr>
              <a:t>multifonction</a:t>
            </a:r>
            <a:endParaRPr sz="1050">
              <a:solidFill>
                <a:prstClr val="black"/>
              </a:solidFill>
              <a:latin typeface="Arial MT"/>
              <a:cs typeface="Arial MT"/>
            </a:endParaRPr>
          </a:p>
          <a:p>
            <a:pPr marL="60484" defTabSz="685800">
              <a:spcBef>
                <a:spcPts val="679"/>
              </a:spcBef>
            </a:pPr>
            <a:r>
              <a:rPr sz="900" spc="-94" dirty="0">
                <a:solidFill>
                  <a:srgbClr val="2A78A6"/>
                </a:solidFill>
                <a:latin typeface="Arial MT"/>
                <a:cs typeface="Arial MT"/>
              </a:rPr>
              <a:t>T</a:t>
            </a:r>
            <a:r>
              <a:rPr sz="900" dirty="0">
                <a:solidFill>
                  <a:srgbClr val="2A78A6"/>
                </a:solidFill>
                <a:latin typeface="Arial MT"/>
                <a:cs typeface="Arial MT"/>
              </a:rPr>
              <a:t>e</a:t>
            </a:r>
            <a:r>
              <a:rPr sz="900" spc="4" dirty="0">
                <a:solidFill>
                  <a:srgbClr val="2A78A6"/>
                </a:solidFill>
                <a:latin typeface="Arial MT"/>
                <a:cs typeface="Arial MT"/>
              </a:rPr>
              <a:t>m</a:t>
            </a:r>
            <a:r>
              <a:rPr sz="900" dirty="0">
                <a:solidFill>
                  <a:srgbClr val="2A78A6"/>
                </a:solidFill>
                <a:latin typeface="Arial MT"/>
                <a:cs typeface="Arial MT"/>
              </a:rPr>
              <a:t>ps</a:t>
            </a:r>
            <a:r>
              <a:rPr sz="900" spc="-26" dirty="0">
                <a:solidFill>
                  <a:srgbClr val="2A78A6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2A78A6"/>
                </a:solidFill>
                <a:latin typeface="Arial MT"/>
                <a:cs typeface="Arial MT"/>
              </a:rPr>
              <a:t>sec</a:t>
            </a:r>
            <a:endParaRPr sz="9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pc="-4" dirty="0">
                <a:solidFill>
                  <a:prstClr val="black"/>
                </a:solidFill>
              </a:rPr>
              <a:t>28</a:t>
            </a:r>
            <a:r>
              <a:rPr dirty="0">
                <a:solidFill>
                  <a:prstClr val="black"/>
                </a:solidFill>
              </a:rPr>
              <a:t> mai</a:t>
            </a:r>
            <a:r>
              <a:rPr spc="-1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2021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Classe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d’eau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du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SMBVB</a:t>
            </a:r>
            <a:r>
              <a:rPr spc="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Présentation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SIAAP</a:t>
            </a:r>
            <a:r>
              <a:rPr spc="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Eaux usées et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Baignade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Seine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et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en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Marne</a:t>
            </a: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xfrm>
            <a:off x="6407443" y="5686164"/>
            <a:ext cx="115015" cy="209192"/>
          </a:xfrm>
          <a:prstGeom prst="rect">
            <a:avLst/>
          </a:prstGeom>
        </p:spPr>
        <p:txBody>
          <a:bodyPr vert="horz" wrap="square" lIns="0" tIns="1429" rIns="0" bIns="0" rtlCol="0">
            <a:spAutoFit/>
          </a:bodyPr>
          <a:lstStyle/>
          <a:p>
            <a:pPr marL="28575" defTabSz="685800">
              <a:spcBef>
                <a:spcPts val="11"/>
              </a:spcBef>
            </a:pPr>
            <a:fld id="{81D60167-4931-47E6-BA6A-407CBD079E47}" type="slidenum">
              <a:rPr spc="-4" dirty="0">
                <a:solidFill>
                  <a:prstClr val="black"/>
                </a:solidFill>
              </a:rPr>
              <a:pPr marL="28575" defTabSz="685800">
                <a:spcBef>
                  <a:spcPts val="11"/>
                </a:spcBef>
              </a:pPr>
              <a:t>39</a:t>
            </a:fld>
            <a:endParaRPr spc="-4" dirty="0">
              <a:solidFill>
                <a:prstClr val="black"/>
              </a:solidFill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506842" y="4336161"/>
            <a:ext cx="75533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900" spc="-4" dirty="0">
                <a:solidFill>
                  <a:srgbClr val="2A78A6"/>
                </a:solidFill>
                <a:latin typeface="Arial MT"/>
                <a:cs typeface="Arial MT"/>
              </a:rPr>
              <a:t>Pluie</a:t>
            </a:r>
            <a:r>
              <a:rPr sz="900" spc="-45" dirty="0">
                <a:solidFill>
                  <a:srgbClr val="2A78A6"/>
                </a:solidFill>
                <a:latin typeface="Arial MT"/>
                <a:cs typeface="Arial MT"/>
              </a:rPr>
              <a:t> </a:t>
            </a:r>
            <a:r>
              <a:rPr sz="900" spc="-4" dirty="0">
                <a:solidFill>
                  <a:srgbClr val="2A78A6"/>
                </a:solidFill>
                <a:latin typeface="Arial MT"/>
                <a:cs typeface="Arial MT"/>
              </a:rPr>
              <a:t>modérée</a:t>
            </a:r>
            <a:endParaRPr sz="9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523321" y="5075225"/>
            <a:ext cx="533876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900" spc="-4" dirty="0">
                <a:solidFill>
                  <a:srgbClr val="2A78A6"/>
                </a:solidFill>
                <a:latin typeface="Arial MT"/>
                <a:cs typeface="Arial MT"/>
              </a:rPr>
              <a:t>Pluie</a:t>
            </a:r>
            <a:r>
              <a:rPr sz="900" spc="-53" dirty="0">
                <a:solidFill>
                  <a:srgbClr val="2A78A6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2A78A6"/>
                </a:solidFill>
                <a:latin typeface="Arial MT"/>
                <a:cs typeface="Arial MT"/>
              </a:rPr>
              <a:t>forte</a:t>
            </a:r>
            <a:endParaRPr sz="900">
              <a:solidFill>
                <a:prstClr val="black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Titr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604176" cy="1116360"/>
          </a:xfrm>
        </p:spPr>
        <p:txBody>
          <a:bodyPr/>
          <a:lstStyle/>
          <a:p>
            <a:pPr eaLnBrk="1" hangingPunct="1"/>
            <a:r>
              <a:rPr lang="fr-FR" altLang="fr-FR" sz="2800" dirty="0"/>
              <a:t>1 – Introduction – Les eaux potables - vidéo de conso </a:t>
            </a:r>
            <a:r>
              <a:rPr lang="fr-FR" altLang="fr-FR" sz="2800" dirty="0" err="1"/>
              <a:t>mag</a:t>
            </a:r>
            <a:endParaRPr lang="fr-FR" altLang="fr-FR" sz="1800" cap="all" dirty="0">
              <a:solidFill>
                <a:schemeClr val="tx2"/>
              </a:solidFill>
              <a:latin typeface="Barlow Condensed SemiBold"/>
            </a:endParaRPr>
          </a:p>
        </p:txBody>
      </p:sp>
      <p:pic>
        <p:nvPicPr>
          <p:cNvPr id="3" name="Média en ligne 2">
            <a:hlinkClick r:id="" action="ppaction://media"/>
            <a:extLst>
              <a:ext uri="{FF2B5EF4-FFF2-40B4-BE49-F238E27FC236}">
                <a16:creationId xmlns:a16="http://schemas.microsoft.com/office/drawing/2014/main" id="{58BF9916-0AF7-4055-A837-876269DC22C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11560" y="1700808"/>
            <a:ext cx="7416824" cy="417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796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5896" y="1037425"/>
            <a:ext cx="4560570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dirty="0"/>
              <a:t>AMÉNAGEONS</a:t>
            </a:r>
            <a:r>
              <a:rPr spc="-38" dirty="0"/>
              <a:t> </a:t>
            </a:r>
            <a:r>
              <a:rPr dirty="0"/>
              <a:t>SOUS</a:t>
            </a:r>
            <a:r>
              <a:rPr spc="-11" dirty="0"/>
              <a:t> </a:t>
            </a:r>
            <a:r>
              <a:rPr spc="-4" dirty="0"/>
              <a:t>LA</a:t>
            </a:r>
            <a:r>
              <a:rPr spc="-146" dirty="0"/>
              <a:t> </a:t>
            </a:r>
            <a:r>
              <a:rPr dirty="0"/>
              <a:t>PLUIE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656" y="2306574"/>
            <a:ext cx="3431286" cy="228714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45896" y="1473613"/>
            <a:ext cx="7234238" cy="115817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defTabSz="685800">
              <a:spcBef>
                <a:spcPts val="71"/>
              </a:spcBef>
            </a:pP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Séminaire</a:t>
            </a:r>
            <a:r>
              <a:rPr sz="1650" spc="8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pluvial</a:t>
            </a:r>
            <a:r>
              <a:rPr sz="1650" spc="4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(19</a:t>
            </a:r>
            <a:r>
              <a:rPr sz="1650" spc="8" dirty="0">
                <a:solidFill>
                  <a:srgbClr val="459DD0"/>
                </a:solidFill>
                <a:latin typeface="Arial MT"/>
                <a:cs typeface="Arial MT"/>
              </a:rPr>
              <a:t> </a:t>
            </a:r>
            <a:r>
              <a:rPr sz="1650" spc="-4" dirty="0">
                <a:solidFill>
                  <a:srgbClr val="459DD0"/>
                </a:solidFill>
                <a:latin typeface="Arial MT"/>
                <a:cs typeface="Arial MT"/>
              </a:rPr>
              <a:t>déc. 2019)</a:t>
            </a:r>
            <a:endParaRPr sz="1650">
              <a:solidFill>
                <a:prstClr val="black"/>
              </a:solidFill>
              <a:latin typeface="Arial MT"/>
              <a:cs typeface="Arial MT"/>
            </a:endParaRPr>
          </a:p>
          <a:p>
            <a:pPr marL="9525" defTabSz="685800">
              <a:spcBef>
                <a:spcPts val="1470"/>
              </a:spcBef>
            </a:pPr>
            <a:r>
              <a:rPr sz="1500" spc="-4" dirty="0">
                <a:solidFill>
                  <a:prstClr val="black"/>
                </a:solidFill>
                <a:latin typeface="Arial MT"/>
                <a:cs typeface="Arial MT"/>
              </a:rPr>
              <a:t>Organisation</a:t>
            </a:r>
            <a:r>
              <a:rPr sz="1500" spc="-3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500" spc="-4" dirty="0">
                <a:solidFill>
                  <a:prstClr val="black"/>
                </a:solidFill>
                <a:latin typeface="Arial MT"/>
                <a:cs typeface="Arial MT"/>
              </a:rPr>
              <a:t>d’un </a:t>
            </a:r>
            <a:r>
              <a:rPr sz="1500" dirty="0">
                <a:solidFill>
                  <a:prstClr val="black"/>
                </a:solidFill>
                <a:latin typeface="Arial MT"/>
                <a:cs typeface="Arial MT"/>
              </a:rPr>
              <a:t>séminaire </a:t>
            </a:r>
            <a:r>
              <a:rPr sz="1500" b="1" spc="-4" dirty="0">
                <a:solidFill>
                  <a:srgbClr val="055CA8"/>
                </a:solidFill>
                <a:latin typeface="Arial"/>
                <a:cs typeface="Arial"/>
              </a:rPr>
              <a:t>invitant</a:t>
            </a:r>
            <a:r>
              <a:rPr sz="1500" b="1" dirty="0">
                <a:solidFill>
                  <a:srgbClr val="055CA8"/>
                </a:solidFill>
                <a:latin typeface="Arial"/>
                <a:cs typeface="Arial"/>
              </a:rPr>
              <a:t> </a:t>
            </a:r>
            <a:r>
              <a:rPr sz="1500" b="1" spc="-4" dirty="0">
                <a:solidFill>
                  <a:srgbClr val="055CA8"/>
                </a:solidFill>
                <a:latin typeface="Arial"/>
                <a:cs typeface="Arial"/>
              </a:rPr>
              <a:t>l’ensemble</a:t>
            </a:r>
            <a:r>
              <a:rPr sz="1500" b="1" spc="-8" dirty="0">
                <a:solidFill>
                  <a:srgbClr val="055CA8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055CA8"/>
                </a:solidFill>
                <a:latin typeface="Arial"/>
                <a:cs typeface="Arial"/>
              </a:rPr>
              <a:t>des</a:t>
            </a:r>
            <a:r>
              <a:rPr sz="1500" b="1" spc="-4" dirty="0">
                <a:solidFill>
                  <a:srgbClr val="055CA8"/>
                </a:solidFill>
                <a:latin typeface="Arial"/>
                <a:cs typeface="Arial"/>
              </a:rPr>
              <a:t> aménageurs</a:t>
            </a:r>
            <a:r>
              <a:rPr sz="1500" b="1" spc="-8" dirty="0">
                <a:solidFill>
                  <a:srgbClr val="055CA8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055CA8"/>
                </a:solidFill>
                <a:latin typeface="Arial"/>
                <a:cs typeface="Arial"/>
              </a:rPr>
              <a:t>d’Île-de-France</a:t>
            </a:r>
            <a:r>
              <a:rPr sz="1500" b="1" spc="-30" dirty="0">
                <a:solidFill>
                  <a:srgbClr val="055CA8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055CA8"/>
                </a:solidFill>
                <a:latin typeface="Arial"/>
                <a:cs typeface="Arial"/>
              </a:rPr>
              <a:t>:</a:t>
            </a:r>
            <a:endParaRPr sz="1500">
              <a:solidFill>
                <a:prstClr val="black"/>
              </a:solidFill>
              <a:latin typeface="Arial"/>
              <a:cs typeface="Arial"/>
            </a:endParaRPr>
          </a:p>
          <a:p>
            <a:pPr marL="3783806" defTabSz="685800">
              <a:spcBef>
                <a:spcPts val="761"/>
              </a:spcBef>
            </a:pPr>
            <a:r>
              <a:rPr sz="1500" b="1" dirty="0">
                <a:solidFill>
                  <a:srgbClr val="055CA8"/>
                </a:solidFill>
                <a:latin typeface="Arial"/>
                <a:cs typeface="Arial"/>
              </a:rPr>
              <a:t>Actes</a:t>
            </a:r>
            <a:r>
              <a:rPr sz="1500" b="1" spc="-30" dirty="0">
                <a:solidFill>
                  <a:srgbClr val="055CA8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055CA8"/>
                </a:solidFill>
                <a:latin typeface="Arial"/>
                <a:cs typeface="Arial"/>
              </a:rPr>
              <a:t>et</a:t>
            </a:r>
            <a:r>
              <a:rPr sz="1500" b="1" spc="-19" dirty="0">
                <a:solidFill>
                  <a:srgbClr val="055CA8"/>
                </a:solidFill>
                <a:latin typeface="Arial"/>
                <a:cs typeface="Arial"/>
              </a:rPr>
              <a:t> </a:t>
            </a:r>
            <a:r>
              <a:rPr sz="1500" b="1" spc="-4" dirty="0">
                <a:solidFill>
                  <a:srgbClr val="055CA8"/>
                </a:solidFill>
                <a:latin typeface="Arial"/>
                <a:cs typeface="Arial"/>
              </a:rPr>
              <a:t>vidéos</a:t>
            </a:r>
            <a:r>
              <a:rPr sz="1500" b="1" spc="-19" dirty="0">
                <a:solidFill>
                  <a:srgbClr val="055CA8"/>
                </a:solidFill>
                <a:latin typeface="Arial"/>
                <a:cs typeface="Arial"/>
              </a:rPr>
              <a:t> </a:t>
            </a:r>
            <a:r>
              <a:rPr sz="1500" b="1" spc="-15" dirty="0">
                <a:solidFill>
                  <a:srgbClr val="055CA8"/>
                </a:solidFill>
                <a:latin typeface="Arial"/>
                <a:cs typeface="Arial"/>
              </a:rPr>
              <a:t>Youtube</a:t>
            </a:r>
            <a:r>
              <a:rPr sz="1500" b="1" spc="-19" dirty="0">
                <a:solidFill>
                  <a:srgbClr val="055CA8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055CA8"/>
                </a:solidFill>
                <a:latin typeface="Arial"/>
                <a:cs typeface="Arial"/>
              </a:rPr>
              <a:t>en</a:t>
            </a:r>
            <a:r>
              <a:rPr sz="1500" b="1" spc="-4" dirty="0">
                <a:solidFill>
                  <a:srgbClr val="055CA8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055CA8"/>
                </a:solidFill>
                <a:latin typeface="Arial"/>
                <a:cs typeface="Arial"/>
              </a:rPr>
              <a:t>ligne</a:t>
            </a:r>
            <a:r>
              <a:rPr sz="1500" b="1" spc="-26" dirty="0">
                <a:solidFill>
                  <a:srgbClr val="055CA8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055CA8"/>
                </a:solidFill>
                <a:latin typeface="Arial"/>
                <a:cs typeface="Arial"/>
              </a:rPr>
              <a:t>:</a:t>
            </a:r>
            <a:endParaRPr sz="1500">
              <a:solidFill>
                <a:prstClr val="black"/>
              </a:solidFill>
              <a:latin typeface="Arial"/>
              <a:cs typeface="Arial"/>
            </a:endParaRPr>
          </a:p>
          <a:p>
            <a:pPr marL="3783806" defTabSz="685800">
              <a:spcBef>
                <a:spcPts val="15"/>
              </a:spcBef>
            </a:pPr>
            <a:r>
              <a:rPr sz="900" u="sng" spc="-4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 MT"/>
                <a:cs typeface="Arial MT"/>
                <a:hlinkClick r:id="rId3"/>
              </a:rPr>
              <a:t>https://www.f--s.fr/siaap/retour-seminaire.php</a:t>
            </a:r>
            <a:endParaRPr sz="900">
              <a:solidFill>
                <a:prstClr val="black"/>
              </a:solidFill>
              <a:latin typeface="Arial MT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16551" y="2785491"/>
            <a:ext cx="4336542" cy="2673477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pc="-4" dirty="0">
                <a:solidFill>
                  <a:prstClr val="black"/>
                </a:solidFill>
              </a:rPr>
              <a:t>28</a:t>
            </a:r>
            <a:r>
              <a:rPr dirty="0">
                <a:solidFill>
                  <a:prstClr val="black"/>
                </a:solidFill>
              </a:rPr>
              <a:t> mai</a:t>
            </a:r>
            <a:r>
              <a:rPr spc="-1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2021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Classe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d’eau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du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SMBVB</a:t>
            </a:r>
            <a:r>
              <a:rPr spc="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Présentation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SIAAP</a:t>
            </a:r>
            <a:r>
              <a:rPr spc="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Eaux usées et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Baignade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Seine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et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en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Marne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6407443" y="5686164"/>
            <a:ext cx="115015" cy="209192"/>
          </a:xfrm>
          <a:prstGeom prst="rect">
            <a:avLst/>
          </a:prstGeom>
        </p:spPr>
        <p:txBody>
          <a:bodyPr vert="horz" wrap="square" lIns="0" tIns="1429" rIns="0" bIns="0" rtlCol="0">
            <a:spAutoFit/>
          </a:bodyPr>
          <a:lstStyle/>
          <a:p>
            <a:pPr marL="28575" defTabSz="685800">
              <a:spcBef>
                <a:spcPts val="11"/>
              </a:spcBef>
            </a:pPr>
            <a:fld id="{81D60167-4931-47E6-BA6A-407CBD079E47}" type="slidenum">
              <a:rPr spc="-4" dirty="0">
                <a:solidFill>
                  <a:prstClr val="black"/>
                </a:solidFill>
              </a:rPr>
              <a:pPr marL="28575" defTabSz="685800">
                <a:spcBef>
                  <a:spcPts val="11"/>
                </a:spcBef>
              </a:pPr>
              <a:t>40</a:t>
            </a:fld>
            <a:endParaRPr spc="-4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96072" y="2795207"/>
            <a:ext cx="1042988" cy="97863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indent="-1905" algn="ctr">
              <a:spcBef>
                <a:spcPts val="71"/>
              </a:spcBef>
            </a:pPr>
            <a:r>
              <a:rPr sz="2100" i="1" spc="-4" dirty="0">
                <a:solidFill>
                  <a:srgbClr val="006FC0"/>
                </a:solidFill>
                <a:latin typeface="Arial"/>
                <a:cs typeface="Arial"/>
              </a:rPr>
              <a:t>Merci</a:t>
            </a:r>
            <a:r>
              <a:rPr sz="2100" i="1" spc="-53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100" i="1" spc="-4" dirty="0">
                <a:solidFill>
                  <a:srgbClr val="006FC0"/>
                </a:solidFill>
                <a:latin typeface="Arial"/>
                <a:cs typeface="Arial"/>
              </a:rPr>
              <a:t>de </a:t>
            </a:r>
            <a:r>
              <a:rPr sz="2100" i="1" spc="-57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100" i="1" spc="-4" dirty="0">
                <a:solidFill>
                  <a:srgbClr val="006FC0"/>
                </a:solidFill>
                <a:latin typeface="Arial"/>
                <a:cs typeface="Arial"/>
              </a:rPr>
              <a:t>votre </a:t>
            </a:r>
            <a:r>
              <a:rPr sz="2100" i="1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100" i="1" spc="-4" dirty="0">
                <a:solidFill>
                  <a:srgbClr val="006FC0"/>
                </a:solidFill>
                <a:latin typeface="Arial"/>
                <a:cs typeface="Arial"/>
              </a:rPr>
              <a:t>att</a:t>
            </a:r>
            <a:r>
              <a:rPr sz="2100" i="1" dirty="0">
                <a:solidFill>
                  <a:srgbClr val="006FC0"/>
                </a:solidFill>
                <a:latin typeface="Arial"/>
                <a:cs typeface="Arial"/>
              </a:rPr>
              <a:t>e</a:t>
            </a:r>
            <a:r>
              <a:rPr sz="2100" i="1" spc="-4" dirty="0">
                <a:solidFill>
                  <a:srgbClr val="006FC0"/>
                </a:solidFill>
                <a:latin typeface="Arial"/>
                <a:cs typeface="Arial"/>
              </a:rPr>
              <a:t>nt</a:t>
            </a:r>
            <a:r>
              <a:rPr sz="2100" i="1" dirty="0">
                <a:solidFill>
                  <a:srgbClr val="006FC0"/>
                </a:solidFill>
                <a:latin typeface="Arial"/>
                <a:cs typeface="Arial"/>
              </a:rPr>
              <a:t>i</a:t>
            </a:r>
            <a:r>
              <a:rPr sz="2100" i="1" spc="-4" dirty="0">
                <a:solidFill>
                  <a:srgbClr val="006FC0"/>
                </a:solidFill>
                <a:latin typeface="Arial"/>
                <a:cs typeface="Arial"/>
              </a:rPr>
              <a:t>on</a:t>
            </a:r>
            <a:endParaRPr sz="21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567053" y="1265301"/>
            <a:ext cx="6536055" cy="4221480"/>
            <a:chOff x="2089404" y="544068"/>
            <a:chExt cx="8714740" cy="56286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34527" y="544068"/>
              <a:ext cx="2769107" cy="184403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96839" y="544068"/>
              <a:ext cx="2837688" cy="17754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89404" y="544068"/>
              <a:ext cx="3147060" cy="20909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96839" y="4073652"/>
              <a:ext cx="5603748" cy="209092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34527" y="2319528"/>
              <a:ext cx="2769107" cy="176174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89404" y="2319528"/>
              <a:ext cx="3166872" cy="3852672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/>
            <a:r>
              <a:rPr spc="-4" dirty="0">
                <a:solidFill>
                  <a:prstClr val="black"/>
                </a:solidFill>
              </a:rPr>
              <a:t>28</a:t>
            </a:r>
            <a:r>
              <a:rPr dirty="0">
                <a:solidFill>
                  <a:prstClr val="black"/>
                </a:solidFill>
              </a:rPr>
              <a:t> mai</a:t>
            </a:r>
            <a:r>
              <a:rPr spc="-19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2021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Classe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d’eau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du</a:t>
            </a:r>
            <a:r>
              <a:rPr spc="4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SMBVB</a:t>
            </a:r>
            <a:r>
              <a:rPr spc="8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Présentation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SIAAP</a:t>
            </a:r>
            <a:r>
              <a:rPr spc="11"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–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Eaux usées et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Baignade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en</a:t>
            </a:r>
            <a:r>
              <a:rPr spc="-11" dirty="0">
                <a:solidFill>
                  <a:prstClr val="black"/>
                </a:solidFill>
              </a:rPr>
              <a:t> </a:t>
            </a:r>
            <a:r>
              <a:rPr spc="-8" dirty="0">
                <a:solidFill>
                  <a:prstClr val="black"/>
                </a:solidFill>
              </a:rPr>
              <a:t>Seine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et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en</a:t>
            </a:r>
            <a:r>
              <a:rPr dirty="0">
                <a:solidFill>
                  <a:prstClr val="black"/>
                </a:solidFill>
              </a:rPr>
              <a:t> </a:t>
            </a:r>
            <a:r>
              <a:rPr spc="-4" dirty="0">
                <a:solidFill>
                  <a:prstClr val="black"/>
                </a:solidFill>
              </a:rPr>
              <a:t>Marne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6407443" y="5686164"/>
            <a:ext cx="115015" cy="209192"/>
          </a:xfrm>
          <a:prstGeom prst="rect">
            <a:avLst/>
          </a:prstGeom>
        </p:spPr>
        <p:txBody>
          <a:bodyPr vert="horz" wrap="square" lIns="0" tIns="1429" rIns="0" bIns="0" rtlCol="0">
            <a:spAutoFit/>
          </a:bodyPr>
          <a:lstStyle/>
          <a:p>
            <a:pPr marL="28575" defTabSz="685800">
              <a:spcBef>
                <a:spcPts val="11"/>
              </a:spcBef>
            </a:pPr>
            <a:fld id="{81D60167-4931-47E6-BA6A-407CBD079E47}" type="slidenum">
              <a:rPr spc="-4" dirty="0">
                <a:solidFill>
                  <a:prstClr val="black"/>
                </a:solidFill>
              </a:rPr>
              <a:pPr marL="28575" defTabSz="685800">
                <a:spcBef>
                  <a:spcPts val="11"/>
                </a:spcBef>
              </a:pPr>
              <a:t>41</a:t>
            </a:fld>
            <a:endParaRPr spc="-4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Titr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476400"/>
          </a:xfrm>
        </p:spPr>
        <p:txBody>
          <a:bodyPr/>
          <a:lstStyle/>
          <a:p>
            <a:r>
              <a:rPr lang="fr-FR" altLang="fr-FR" sz="2800" dirty="0"/>
              <a:t>4- </a:t>
            </a:r>
            <a:r>
              <a:rPr lang="fr-FR" sz="2800" dirty="0"/>
              <a:t>Amélioration de la sélectivité du bassin de la Bièvre dans les Hauts-de-Seine</a:t>
            </a:r>
            <a:endParaRPr lang="fr-FR" altLang="fr-FR" sz="1800" cap="all" dirty="0">
              <a:solidFill>
                <a:schemeClr val="tx2"/>
              </a:solidFill>
              <a:latin typeface="Barlow Condensed SemiBold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2B140CB-58E0-457B-8BA6-921D25F82D43}"/>
              </a:ext>
            </a:extLst>
          </p:cNvPr>
          <p:cNvSpPr txBox="1"/>
          <p:nvPr/>
        </p:nvSpPr>
        <p:spPr>
          <a:xfrm>
            <a:off x="1403648" y="2492896"/>
            <a:ext cx="58116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cap="all" dirty="0">
                <a:solidFill>
                  <a:schemeClr val="tx2"/>
                </a:solidFill>
                <a:latin typeface="Barlow Condensed SemiBold"/>
              </a:rPr>
              <a:t>M. LEHOUCQ</a:t>
            </a:r>
          </a:p>
          <a:p>
            <a:pPr algn="ctr"/>
            <a:endParaRPr lang="fr-FR" altLang="fr-FR" cap="all" dirty="0">
              <a:solidFill>
                <a:schemeClr val="tx2"/>
              </a:solidFill>
              <a:latin typeface="Barlow Condensed SemiBold"/>
            </a:endParaRPr>
          </a:p>
          <a:p>
            <a:pPr algn="ctr"/>
            <a:r>
              <a:rPr lang="fr-FR" altLang="fr-FR" dirty="0">
                <a:solidFill>
                  <a:schemeClr val="tx2"/>
                </a:solidFill>
                <a:latin typeface="Barlow Condensed SemiBold"/>
              </a:rPr>
              <a:t>Chef du service exploitation et politique de l’eau de la Direction de l’eau du CD92</a:t>
            </a:r>
          </a:p>
        </p:txBody>
      </p:sp>
    </p:spTree>
    <p:extLst>
      <p:ext uri="{BB962C8B-B14F-4D97-AF65-F5344CB8AC3E}">
        <p14:creationId xmlns:p14="http://schemas.microsoft.com/office/powerpoint/2010/main" val="24098311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 3" descr="Fond Power.psd">
            <a:extLst>
              <a:ext uri="{FF2B5EF4-FFF2-40B4-BE49-F238E27FC236}">
                <a16:creationId xmlns:a16="http://schemas.microsoft.com/office/drawing/2014/main" id="{21C58F17-C024-4DF1-A669-2E31C5D41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ZoneTexte 5">
            <a:extLst>
              <a:ext uri="{FF2B5EF4-FFF2-40B4-BE49-F238E27FC236}">
                <a16:creationId xmlns:a16="http://schemas.microsoft.com/office/drawing/2014/main" id="{8D6DCF14-DBE8-475B-9B4D-C7F83C25C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13" y="2325688"/>
            <a:ext cx="7815262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Amélioration de la sélectivité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du bassin versant de la Bièvre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dans les Hauts-de-Seine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				</a:t>
            </a:r>
            <a:endParaRPr kumimoji="0" lang="fr-FR" altLang="fr-F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076" name="ZoneTexte 6">
            <a:extLst>
              <a:ext uri="{FF2B5EF4-FFF2-40B4-BE49-F238E27FC236}">
                <a16:creationId xmlns:a16="http://schemas.microsoft.com/office/drawing/2014/main" id="{1A9DBD99-1DF1-42D1-A4F3-643CA05BB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38900"/>
            <a:ext cx="3422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+mn-cs"/>
              </a:rPr>
              <a:t>www.hauts-de-seine.fr</a:t>
            </a:r>
          </a:p>
        </p:txBody>
      </p:sp>
      <p:pic>
        <p:nvPicPr>
          <p:cNvPr id="3077" name="Image 6" descr="Logo HdS 2014.psd">
            <a:extLst>
              <a:ext uri="{FF2B5EF4-FFF2-40B4-BE49-F238E27FC236}">
                <a16:creationId xmlns:a16="http://schemas.microsoft.com/office/drawing/2014/main" id="{C6271083-20CE-4ECB-86B7-8BBC83B239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5738813"/>
            <a:ext cx="30480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u contenu 2">
            <a:extLst>
              <a:ext uri="{FF2B5EF4-FFF2-40B4-BE49-F238E27FC236}">
                <a16:creationId xmlns:a16="http://schemas.microsoft.com/office/drawing/2014/main" id="{781469FF-7617-46B8-A443-2E12EE2E2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85938"/>
            <a:ext cx="8229600" cy="4525962"/>
          </a:xfrm>
        </p:spPr>
        <p:txBody>
          <a:bodyPr/>
          <a:lstStyle/>
          <a:p>
            <a:r>
              <a:rPr lang="fr-FR" altLang="fr-FR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Patrimoine départemental</a:t>
            </a:r>
          </a:p>
          <a:p>
            <a:endParaRPr lang="fr-FR" altLang="fr-FR" sz="180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r>
              <a:rPr lang="fr-FR" altLang="fr-FR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Domaine public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altLang="fr-FR" sz="1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Historique des études et organisation des maitres d’ouvrage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altLang="fr-FR" sz="1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Organisation des maitres d’ouvrage et travaux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altLang="fr-FR" sz="1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Etudes et travaux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altLang="fr-FR" sz="1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Travaux : optimisation des DO </a:t>
            </a:r>
          </a:p>
          <a:p>
            <a:endParaRPr lang="fr-FR" altLang="fr-FR" sz="180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r>
              <a:rPr lang="fr-FR" altLang="fr-FR" sz="24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Domaine privé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altLang="fr-FR" sz="1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Branchements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altLang="fr-FR" sz="1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Communication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altLang="fr-FR" sz="18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Premières conclusions</a:t>
            </a:r>
          </a:p>
          <a:p>
            <a:endParaRPr lang="fr-FR" altLang="fr-FR" sz="180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099" name="ZoneTexte 5">
            <a:extLst>
              <a:ext uri="{FF2B5EF4-FFF2-40B4-BE49-F238E27FC236}">
                <a16:creationId xmlns:a16="http://schemas.microsoft.com/office/drawing/2014/main" id="{796DCC5B-4628-421B-BCDD-519E21AB99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588" y="107950"/>
            <a:ext cx="9144001" cy="706438"/>
          </a:xfrm>
        </p:spPr>
        <p:txBody>
          <a:bodyPr>
            <a:spAutoFit/>
          </a:bodyPr>
          <a:lstStyle/>
          <a:p>
            <a:pPr eaLnBrk="1" hangingPunct="1"/>
            <a:r>
              <a:rPr lang="fr-FR" altLang="fr-FR" sz="4000" b="1">
                <a:solidFill>
                  <a:srgbClr val="0072BA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Sommaire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 3">
            <a:extLst>
              <a:ext uri="{FF2B5EF4-FFF2-40B4-BE49-F238E27FC236}">
                <a16:creationId xmlns:a16="http://schemas.microsoft.com/office/drawing/2014/main" id="{C1B0567A-66DE-42A3-B2C6-54403C2CD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" r="3362" b="1189"/>
          <a:stretch>
            <a:fillRect/>
          </a:stretch>
        </p:blipFill>
        <p:spPr bwMode="auto">
          <a:xfrm>
            <a:off x="-12700" y="0"/>
            <a:ext cx="4586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re 1">
            <a:extLst>
              <a:ext uri="{FF2B5EF4-FFF2-40B4-BE49-F238E27FC236}">
                <a16:creationId xmlns:a16="http://schemas.microsoft.com/office/drawing/2014/main" id="{C17F11C5-5F7F-4800-8318-F9EBBEA589E9}"/>
              </a:ext>
            </a:extLst>
          </p:cNvPr>
          <p:cNvSpPr txBox="1">
            <a:spLocks/>
          </p:cNvSpPr>
          <p:nvPr/>
        </p:nvSpPr>
        <p:spPr bwMode="auto">
          <a:xfrm>
            <a:off x="4376738" y="365125"/>
            <a:ext cx="4767262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1" i="0" u="none" strike="noStrike" kern="1200" cap="none" spc="0" normalizeH="0" baseline="0" noProof="0">
                <a:ln>
                  <a:noFill/>
                </a:ln>
                <a:solidFill>
                  <a:srgbClr val="0072B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Patrimoine départemental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6A5061D-BD0B-4CEB-8349-6178B032A5FB}"/>
              </a:ext>
            </a:extLst>
          </p:cNvPr>
          <p:cNvSpPr/>
          <p:nvPr/>
        </p:nvSpPr>
        <p:spPr>
          <a:xfrm>
            <a:off x="1933575" y="4546600"/>
            <a:ext cx="2573338" cy="20764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53C331CC-DF76-4CDD-A1C4-4D9D39300863}"/>
              </a:ext>
            </a:extLst>
          </p:cNvPr>
          <p:cNvCxnSpPr/>
          <p:nvPr/>
        </p:nvCxnSpPr>
        <p:spPr>
          <a:xfrm flipH="1">
            <a:off x="4376738" y="3709988"/>
            <a:ext cx="1919287" cy="13319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6" name="ZoneTexte 7">
            <a:extLst>
              <a:ext uri="{FF2B5EF4-FFF2-40B4-BE49-F238E27FC236}">
                <a16:creationId xmlns:a16="http://schemas.microsoft.com/office/drawing/2014/main" id="{0BC0075E-8F15-459B-8CBD-CD360C7C0E1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984625" y="2398713"/>
            <a:ext cx="515937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Secteur séparatif :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bassin versant Vallée de la Bièvre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3950</a:t>
            </a:r>
            <a:r>
              <a:rPr kumimoji="0" lang="fr-FR" altLang="fr-F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branchements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Exutoires : Bièvre &amp; Fresnes Choisy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1">
            <a:extLst>
              <a:ext uri="{FF2B5EF4-FFF2-40B4-BE49-F238E27FC236}">
                <a16:creationId xmlns:a16="http://schemas.microsoft.com/office/drawing/2014/main" id="{FEBCC358-A130-4D3C-A64B-49766A33A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03475"/>
            <a:ext cx="8229600" cy="1143000"/>
          </a:xfrm>
        </p:spPr>
        <p:txBody>
          <a:bodyPr/>
          <a:lstStyle/>
          <a:p>
            <a:r>
              <a:rPr lang="fr-FR" altLang="fr-FR" sz="5400" b="1">
                <a:solidFill>
                  <a:srgbClr val="0072BA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Domaine public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oneTexte 5">
            <a:extLst>
              <a:ext uri="{FF2B5EF4-FFF2-40B4-BE49-F238E27FC236}">
                <a16:creationId xmlns:a16="http://schemas.microsoft.com/office/drawing/2014/main" id="{FACBB82A-8D76-4B3F-8D6A-4C919E401B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588" y="230188"/>
            <a:ext cx="9144001" cy="461962"/>
          </a:xfrm>
        </p:spPr>
        <p:txBody>
          <a:bodyPr>
            <a:spAutoFit/>
          </a:bodyPr>
          <a:lstStyle/>
          <a:p>
            <a:pPr eaLnBrk="1" hangingPunct="1"/>
            <a:r>
              <a:rPr lang="fr-FR" altLang="fr-FR" sz="2400" b="1">
                <a:solidFill>
                  <a:srgbClr val="0072BA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Historique des études et organisation des maitres d’ouvrage</a:t>
            </a:r>
          </a:p>
        </p:txBody>
      </p:sp>
      <p:sp>
        <p:nvSpPr>
          <p:cNvPr id="4099" name="ZoneTexte 1">
            <a:extLst>
              <a:ext uri="{FF2B5EF4-FFF2-40B4-BE49-F238E27FC236}">
                <a16:creationId xmlns:a16="http://schemas.microsoft.com/office/drawing/2014/main" id="{546927C0-8C36-4F8A-88D6-E44DF438E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8" y="1828800"/>
            <a:ext cx="9142413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05" charset="-128"/>
                <a:cs typeface="Arial" charset="0"/>
              </a:rPr>
              <a:t>Trois premières phases d’études de sélectivité :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-105" charset="-128"/>
              <a:cs typeface="Arial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05" charset="-128"/>
                <a:cs typeface="Arial" charset="0"/>
              </a:rPr>
              <a:t>Phase 1 mars 2010 : </a:t>
            </a: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05" charset="-128"/>
                <a:cs typeface="Arial" charset="0"/>
              </a:rPr>
              <a:t>Recherche et estimation des flux EU dans les réseaux EP et des apports principaux des réseaux communaux aux réseaux départementaux par temps sec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-105" charset="-128"/>
              <a:cs typeface="Arial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05" charset="-128"/>
                <a:cs typeface="Arial" charset="0"/>
              </a:rPr>
              <a:t>Phase 2  février 2011 : </a:t>
            </a: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05" charset="-128"/>
                <a:cs typeface="Arial" charset="0"/>
              </a:rPr>
              <a:t>Caractérisation des connexions entre les réseaux EU et EP et estimation des surfaces actives raccordées sur les réseaux EU par temps de pluie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-105" charset="-128"/>
              <a:cs typeface="Arial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05" charset="-128"/>
                <a:cs typeface="Arial" charset="0"/>
              </a:rPr>
              <a:t>Phase 3 mai 2013 : </a:t>
            </a: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05" charset="-128"/>
                <a:cs typeface="Arial" charset="0"/>
              </a:rPr>
              <a:t>optimisation des connexions entre les réseaux EU et EP en vue de limiter les flux de pollution rejetés aux réseaux EP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-105" charset="-128"/>
              <a:cs typeface="Arial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-105" charset="-128"/>
              <a:cs typeface="Arial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-105" charset="-128"/>
              <a:cs typeface="Arial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-105" charset="0"/>
              <a:ea typeface="ＭＳ Ｐゴシック" pitchFamily="-105" charset="-128"/>
              <a:cs typeface="Arial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oneTexte 5">
            <a:extLst>
              <a:ext uri="{FF2B5EF4-FFF2-40B4-BE49-F238E27FC236}">
                <a16:creationId xmlns:a16="http://schemas.microsoft.com/office/drawing/2014/main" id="{EBE74B0B-772B-4710-B68D-C7127A26A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8" y="109538"/>
            <a:ext cx="9144001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0" u="none" strike="noStrike" kern="1200" cap="none" spc="0" normalizeH="0" baseline="0" noProof="0">
                <a:ln>
                  <a:noFill/>
                </a:ln>
                <a:solidFill>
                  <a:srgbClr val="0072B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Organisation des maitres d’ouvrage et travaux</a:t>
            </a:r>
          </a:p>
        </p:txBody>
      </p:sp>
      <p:sp>
        <p:nvSpPr>
          <p:cNvPr id="5" name="ZoneTexte 1">
            <a:extLst>
              <a:ext uri="{FF2B5EF4-FFF2-40B4-BE49-F238E27FC236}">
                <a16:creationId xmlns:a16="http://schemas.microsoft.com/office/drawing/2014/main" id="{09222C84-F4F7-4281-B6DD-3F42A42AA2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09650"/>
            <a:ext cx="9142413" cy="616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-105" charset="-128"/>
              <a:cs typeface="Arial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05" charset="-128"/>
                <a:cs typeface="Arial" charset="0"/>
              </a:rPr>
              <a:t>Janvier 2012 : Mise en place d’un Comité de pilotage (</a:t>
            </a:r>
            <a:r>
              <a:rPr kumimoji="0" lang="fr-FR" alt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05" charset="-128"/>
                <a:cs typeface="Arial" charset="0"/>
              </a:rPr>
              <a:t>Dept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05" charset="-128"/>
                <a:cs typeface="Arial" charset="0"/>
              </a:rPr>
              <a:t> / CAHB / CASS)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05" charset="-128"/>
                <a:cs typeface="Arial" charset="0"/>
              </a:rPr>
              <a:t>Réalisation d’opérations concertées d’amélioration de la sélectivité sur le BV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-105" charset="-128"/>
              <a:cs typeface="Arial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05" charset="-128"/>
                <a:cs typeface="+mn-cs"/>
              </a:rPr>
              <a:t>3 liaisons initialement non-conformes entre réseaux publics sur le secteur ru des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05" charset="-128"/>
                <a:cs typeface="+mn-cs"/>
              </a:rPr>
              <a:t>Blagis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05" charset="-128"/>
                <a:cs typeface="+mn-cs"/>
              </a:rPr>
              <a:t> – travaux réalisés entre 2011 et 2017 :</a:t>
            </a:r>
          </a:p>
          <a:p>
            <a:pPr marL="542925" marR="0" lvl="0" indent="-36195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05" charset="-128"/>
                <a:cs typeface="+mn-cs"/>
              </a:rPr>
              <a:t>Rue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05" charset="-128"/>
                <a:cs typeface="+mn-cs"/>
              </a:rPr>
              <a:t>Pelnard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05" charset="-128"/>
                <a:cs typeface="+mn-cs"/>
              </a:rPr>
              <a:t> à Fontenay-aux-Roses – 1 800 EH (partiellement conforme)</a:t>
            </a:r>
          </a:p>
          <a:p>
            <a:pPr marL="542925" marR="0" lvl="0" indent="-36195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05" charset="-128"/>
                <a:cs typeface="+mn-cs"/>
              </a:rPr>
              <a:t>Avenue Foch à Bagneux – 1 100 EH (conforme)</a:t>
            </a:r>
          </a:p>
          <a:p>
            <a:pPr marL="542925" marR="0" lvl="0" indent="-36195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05" charset="-128"/>
                <a:cs typeface="+mn-cs"/>
              </a:rPr>
              <a:t>Rue des Fauvettes à Fontenay-aux-Roses – 2 000 EH (partiellement conforme)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-105" charset="-128"/>
              <a:cs typeface="Arial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05" charset="-128"/>
                <a:cs typeface="Arial" charset="0"/>
              </a:rPr>
              <a:t>Novembre 2016 : bilan des travaux réalisés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05" charset="-128"/>
                <a:cs typeface="Arial" charset="0"/>
              </a:rPr>
              <a:t>Suites aux opérations de mise en conformité :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05" charset="-128"/>
                <a:cs typeface="Arial" charset="0"/>
              </a:rPr>
              <a:t> </a:t>
            </a: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05" charset="-128"/>
                <a:cs typeface="Arial" charset="0"/>
              </a:rPr>
              <a:t>bilan des principaux flux EU dans le réseau EP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-105" charset="-128"/>
              <a:cs typeface="Arial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-105" charset="-128"/>
              <a:cs typeface="Arial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-105" charset="-128"/>
              <a:cs typeface="Arial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-105" charset="-128"/>
              <a:cs typeface="Arial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fr-FR" alt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-105" charset="-128"/>
              <a:cs typeface="Arial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05" charset="-128"/>
                <a:cs typeface="Arial" charset="0"/>
              </a:rPr>
              <a:t>2018 : étude bipartite  VSGP / </a:t>
            </a:r>
            <a:r>
              <a:rPr kumimoji="0" lang="fr-FR" alt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05" charset="-128"/>
                <a:cs typeface="Arial" charset="0"/>
              </a:rPr>
              <a:t>Dept</a:t>
            </a:r>
            <a:endParaRPr kumimoji="0" lang="fr-FR" alt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-105" charset="-128"/>
              <a:cs typeface="Arial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-105" charset="-128"/>
              <a:cs typeface="Arial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-105" charset="-128"/>
              <a:cs typeface="Arial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-105" charset="0"/>
              <a:ea typeface="ＭＳ Ｐゴシック" pitchFamily="-105" charset="-128"/>
              <a:cs typeface="Arial" charset="0"/>
            </a:endParaRPr>
          </a:p>
        </p:txBody>
      </p:sp>
      <p:pic>
        <p:nvPicPr>
          <p:cNvPr id="8196" name="Picture 188">
            <a:extLst>
              <a:ext uri="{FF2B5EF4-FFF2-40B4-BE49-F238E27FC236}">
                <a16:creationId xmlns:a16="http://schemas.microsoft.com/office/drawing/2014/main" id="{B8284562-54C1-4C85-8B9A-AA6CD1AE46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975" y="4595813"/>
            <a:ext cx="8077200" cy="1003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1">
            <a:extLst>
              <a:ext uri="{FF2B5EF4-FFF2-40B4-BE49-F238E27FC236}">
                <a16:creationId xmlns:a16="http://schemas.microsoft.com/office/drawing/2014/main" id="{7AE3A6E0-5C3D-44AC-B8EE-8AF4EE258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225"/>
            <a:ext cx="9144000" cy="711200"/>
          </a:xfrm>
        </p:spPr>
        <p:txBody>
          <a:bodyPr/>
          <a:lstStyle/>
          <a:p>
            <a:r>
              <a:rPr lang="fr-FR" altLang="fr-FR" sz="2400" b="1">
                <a:solidFill>
                  <a:srgbClr val="0072BA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Etudes et travaux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D14CB9-C007-4B4C-91A0-9EF4656CBA6E}"/>
              </a:ext>
            </a:extLst>
          </p:cNvPr>
          <p:cNvSpPr/>
          <p:nvPr/>
        </p:nvSpPr>
        <p:spPr>
          <a:xfrm>
            <a:off x="0" y="990600"/>
            <a:ext cx="9144000" cy="56007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JOP 2024 - Qualité des eaux de baignades en Seine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Caractérisation de Bassins Versants prioritaires sur Antony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  <a:cs typeface="Arial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  <a:cs typeface="Arial" charset="0"/>
              </a:rPr>
              <a:t>Etudes 2018 – 2020 (Temps sec et Temps de pluie) : fermetures des liaisons entre réseaux EU/EP discriminantes pour la qualité de l’eau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  <a:cs typeface="Arial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41 liaisons « historiques » ayant pour origine : 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la surcharge des réseaux EU en EP et des délestages effectués pour éviter l’inondation de l’espace public (« trop plein »), 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des conceptions relevant de techniques anciennes de l’assainissement (« regards mixtes »), 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la surcharge de réseaux EP en EU liés aux mauvais branchements (« prise de temps secs »). 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villes concernées : Bourg-la-Reine, Fontenay-aux-Roses, Sceaux, Chatenay-Malabry, le Plessis Robinson, Antony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  <a:cs typeface="Arial" charset="0"/>
              </a:rPr>
              <a:t>Etude de faisabilité pour la création d’un collecteur à Antony, rue Labrousse (2021)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  <a:cs typeface="Arial" charset="0"/>
              </a:rPr>
              <a:t>Finalisation de la réelle séparation des réseaux EU/EP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  <a:cs typeface="Arial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  <a:cs typeface="Arial" charset="0"/>
              </a:rPr>
              <a:t>Etude de faisabilité pour la réalisation sous domaine public de branchements : habitations non conformes car non raccordées au réseau EU (2021)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  <a:cs typeface="Arial" charset="0"/>
              </a:rPr>
              <a:t>10 parcelles à ce jour concernées sur Antony, Sceaux, Fontenay, Chatenay-Malabry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anose="020B0600070205080204" pitchFamily="34" charset="-128"/>
              <a:cs typeface="Arial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Titr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604176" cy="1116360"/>
          </a:xfrm>
        </p:spPr>
        <p:txBody>
          <a:bodyPr/>
          <a:lstStyle/>
          <a:p>
            <a:pPr eaLnBrk="1" hangingPunct="1"/>
            <a:r>
              <a:rPr lang="fr-FR" altLang="fr-FR" sz="2800" dirty="0"/>
              <a:t>2 – Point sur l’eau potable (provenance, qualité, …) sur le bassin versant de la Bièvre</a:t>
            </a:r>
            <a:br>
              <a:rPr lang="fr-FR" altLang="fr-FR" sz="2800" dirty="0"/>
            </a:br>
            <a:endParaRPr lang="fr-FR" altLang="fr-FR" sz="1800" cap="all" dirty="0">
              <a:solidFill>
                <a:schemeClr val="tx2"/>
              </a:solidFill>
              <a:latin typeface="Barlow Condensed SemiBold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2B140CB-58E0-457B-8BA6-921D25F82D43}"/>
              </a:ext>
            </a:extLst>
          </p:cNvPr>
          <p:cNvSpPr txBox="1"/>
          <p:nvPr/>
        </p:nvSpPr>
        <p:spPr>
          <a:xfrm>
            <a:off x="1547664" y="2060848"/>
            <a:ext cx="58116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cap="all" dirty="0">
                <a:solidFill>
                  <a:schemeClr val="tx2"/>
                </a:solidFill>
                <a:latin typeface="Barlow Condensed SemiBold"/>
              </a:rPr>
              <a:t>Mme THIBERT</a:t>
            </a:r>
          </a:p>
          <a:p>
            <a:pPr algn="ctr"/>
            <a:endParaRPr lang="fr-FR" altLang="fr-FR" cap="all" dirty="0">
              <a:solidFill>
                <a:schemeClr val="tx2"/>
              </a:solidFill>
              <a:latin typeface="Barlow Condensed SemiBold"/>
            </a:endParaRPr>
          </a:p>
          <a:p>
            <a:pPr algn="ctr"/>
            <a:r>
              <a:rPr lang="fr-FR" altLang="fr-FR" dirty="0">
                <a:solidFill>
                  <a:schemeClr val="tx2"/>
                </a:solidFill>
                <a:latin typeface="Barlow Condensed SemiBold"/>
              </a:rPr>
              <a:t>Ingénieure Qualité de l’Eau et Gestion des Risques Sanitaires au SEDIF</a:t>
            </a:r>
          </a:p>
          <a:p>
            <a:pPr algn="ctr"/>
            <a:endParaRPr lang="fr-FR" altLang="fr-FR" dirty="0">
              <a:solidFill>
                <a:schemeClr val="tx2"/>
              </a:solidFill>
              <a:latin typeface="Barlow Condense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959936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oneTexte 1">
            <a:extLst>
              <a:ext uri="{FF2B5EF4-FFF2-40B4-BE49-F238E27FC236}">
                <a16:creationId xmlns:a16="http://schemas.microsoft.com/office/drawing/2014/main" id="{EE80B911-3A3B-406C-A5D5-2E8E57E41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0663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0" u="none" strike="noStrike" kern="1200" cap="none" spc="0" normalizeH="0" baseline="0" noProof="0">
                <a:ln>
                  <a:noFill/>
                </a:ln>
                <a:solidFill>
                  <a:srgbClr val="0072BA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+mn-cs"/>
              </a:rPr>
              <a:t>Travaux : optimisation des DO </a:t>
            </a:r>
          </a:p>
        </p:txBody>
      </p:sp>
      <p:sp>
        <p:nvSpPr>
          <p:cNvPr id="5" name="ZoneTexte 1">
            <a:extLst>
              <a:ext uri="{FF2B5EF4-FFF2-40B4-BE49-F238E27FC236}">
                <a16:creationId xmlns:a16="http://schemas.microsoft.com/office/drawing/2014/main" id="{263FD5AF-6E55-49F0-9452-99940B3C7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463" y="868363"/>
            <a:ext cx="7864475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05" charset="-128"/>
                <a:cs typeface="+mn-cs"/>
              </a:rPr>
              <a:t>Restructuration de 2 déversoirs d’orage à Sceaux en 2018: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05" charset="-128"/>
                <a:cs typeface="+mn-cs"/>
              </a:rPr>
              <a:t>DO </a:t>
            </a:r>
            <a:r>
              <a:rPr kumimoji="0" lang="fr-FR" alt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05" charset="-128"/>
                <a:cs typeface="+mn-cs"/>
              </a:rPr>
              <a:t>Blagis</a:t>
            </a: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-105" charset="-128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05" charset="-128"/>
                <a:cs typeface="+mn-cs"/>
              </a:rPr>
              <a:t>DO Ravel 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05" charset="-128"/>
                <a:cs typeface="+mn-cs"/>
              </a:rPr>
              <a:t>Objectif visé : 2 déversements / an maximum (&gt;10 auparavant)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-105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-105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-105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-105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-105" charset="-128"/>
              <a:cs typeface="+mn-cs"/>
            </a:endParaRPr>
          </a:p>
        </p:txBody>
      </p:sp>
      <p:pic>
        <p:nvPicPr>
          <p:cNvPr id="10244" name="Picture 5">
            <a:extLst>
              <a:ext uri="{FF2B5EF4-FFF2-40B4-BE49-F238E27FC236}">
                <a16:creationId xmlns:a16="http://schemas.microsoft.com/office/drawing/2014/main" id="{80102B07-FB69-4D86-991A-F5626C52E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2398713"/>
            <a:ext cx="2763838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7">
            <a:extLst>
              <a:ext uri="{FF2B5EF4-FFF2-40B4-BE49-F238E27FC236}">
                <a16:creationId xmlns:a16="http://schemas.microsoft.com/office/drawing/2014/main" id="{3EA8F554-FADF-4CFD-BC63-6F8F25762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2155825"/>
            <a:ext cx="1757363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8">
            <a:extLst>
              <a:ext uri="{FF2B5EF4-FFF2-40B4-BE49-F238E27FC236}">
                <a16:creationId xmlns:a16="http://schemas.microsoft.com/office/drawing/2014/main" id="{D5B8E0E0-08B3-48F7-8097-8A735A5BB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03"/>
          <a:stretch>
            <a:fillRect/>
          </a:stretch>
        </p:blipFill>
        <p:spPr bwMode="auto">
          <a:xfrm>
            <a:off x="344488" y="4652963"/>
            <a:ext cx="3038475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9">
            <a:extLst>
              <a:ext uri="{FF2B5EF4-FFF2-40B4-BE49-F238E27FC236}">
                <a16:creationId xmlns:a16="http://schemas.microsoft.com/office/drawing/2014/main" id="{73626BFA-DB94-4309-A3F4-01ECE07BD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5064125" y="4554538"/>
            <a:ext cx="3198813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ZoneTexte 1">
            <a:extLst>
              <a:ext uri="{FF2B5EF4-FFF2-40B4-BE49-F238E27FC236}">
                <a16:creationId xmlns:a16="http://schemas.microsoft.com/office/drawing/2014/main" id="{1BADD3D7-0303-4AA2-950E-3C20D94CB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6238" y="2743200"/>
            <a:ext cx="149225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DO Ravel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(avant travaux)</a:t>
            </a:r>
          </a:p>
        </p:txBody>
      </p:sp>
      <p:sp>
        <p:nvSpPr>
          <p:cNvPr id="10249" name="ZoneTexte 12">
            <a:extLst>
              <a:ext uri="{FF2B5EF4-FFF2-40B4-BE49-F238E27FC236}">
                <a16:creationId xmlns:a16="http://schemas.microsoft.com/office/drawing/2014/main" id="{301B2207-356D-41B4-8AA3-AB83CA28F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813" y="2857500"/>
            <a:ext cx="14922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DO Blagis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(avant travaux)</a:t>
            </a:r>
          </a:p>
        </p:txBody>
      </p:sp>
      <p:sp>
        <p:nvSpPr>
          <p:cNvPr id="10250" name="ZoneTexte 13">
            <a:extLst>
              <a:ext uri="{FF2B5EF4-FFF2-40B4-BE49-F238E27FC236}">
                <a16:creationId xmlns:a16="http://schemas.microsoft.com/office/drawing/2014/main" id="{E2210D54-4E50-484C-ABBE-ADE766B0C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1388" y="5386388"/>
            <a:ext cx="19192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Etat après travaux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Etat initial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F8C5A508-27D9-4136-AA91-9BC3064CFB46}"/>
              </a:ext>
            </a:extLst>
          </p:cNvPr>
          <p:cNvCxnSpPr/>
          <p:nvPr/>
        </p:nvCxnSpPr>
        <p:spPr>
          <a:xfrm flipH="1">
            <a:off x="2397125" y="5824538"/>
            <a:ext cx="1084263" cy="146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71BDA620-838C-45E5-9A52-35BDB3FE153F}"/>
              </a:ext>
            </a:extLst>
          </p:cNvPr>
          <p:cNvCxnSpPr/>
          <p:nvPr/>
        </p:nvCxnSpPr>
        <p:spPr>
          <a:xfrm flipH="1" flipV="1">
            <a:off x="2552700" y="5313363"/>
            <a:ext cx="1003300" cy="2809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D4FC47AC-1CE7-41B5-BD53-37FC6933564A}"/>
              </a:ext>
            </a:extLst>
          </p:cNvPr>
          <p:cNvCxnSpPr/>
          <p:nvPr/>
        </p:nvCxnSpPr>
        <p:spPr>
          <a:xfrm>
            <a:off x="4572000" y="5824538"/>
            <a:ext cx="1484313" cy="146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5EF07AB5-E122-49E9-9E16-944A28DADF1F}"/>
              </a:ext>
            </a:extLst>
          </p:cNvPr>
          <p:cNvCxnSpPr/>
          <p:nvPr/>
        </p:nvCxnSpPr>
        <p:spPr>
          <a:xfrm flipV="1">
            <a:off x="5219700" y="5097463"/>
            <a:ext cx="688975" cy="4556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oneTexte 1">
            <a:extLst>
              <a:ext uri="{FF2B5EF4-FFF2-40B4-BE49-F238E27FC236}">
                <a16:creationId xmlns:a16="http://schemas.microsoft.com/office/drawing/2014/main" id="{7861415D-F396-4277-80E3-7845572AD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0663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0" u="none" strike="noStrike" kern="1200" cap="none" spc="0" normalizeH="0" baseline="0" noProof="0">
                <a:ln>
                  <a:noFill/>
                </a:ln>
                <a:solidFill>
                  <a:srgbClr val="0072BA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+mn-cs"/>
              </a:rPr>
              <a:t>Travaux : optimisation des DO </a:t>
            </a:r>
          </a:p>
        </p:txBody>
      </p:sp>
      <p:sp>
        <p:nvSpPr>
          <p:cNvPr id="5" name="ZoneTexte 1">
            <a:extLst>
              <a:ext uri="{FF2B5EF4-FFF2-40B4-BE49-F238E27FC236}">
                <a16:creationId xmlns:a16="http://schemas.microsoft.com/office/drawing/2014/main" id="{27790892-CB46-4896-8613-E0CFEE09A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463" y="1293813"/>
            <a:ext cx="786447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05" charset="0"/>
                <a:ea typeface="ＭＳ Ｐゴシック" pitchFamily="-105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05" charset="-128"/>
                <a:cs typeface="+mn-cs"/>
              </a:rPr>
              <a:t>Rehaussement de 3 déversoirs d’orage à Antony en 2018: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05" charset="-128"/>
                <a:cs typeface="+mn-cs"/>
              </a:rPr>
              <a:t>DO Lebrun 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05" charset="-128"/>
                <a:cs typeface="+mn-cs"/>
              </a:rPr>
              <a:t>DO Providence 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05" charset="-128"/>
                <a:cs typeface="+mn-cs"/>
              </a:rPr>
              <a:t>DO </a:t>
            </a:r>
            <a:r>
              <a:rPr kumimoji="0" lang="fr-FR" alt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05" charset="-128"/>
                <a:cs typeface="+mn-cs"/>
              </a:rPr>
              <a:t>Morteaux</a:t>
            </a: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05" charset="-128"/>
                <a:cs typeface="+mn-cs"/>
              </a:rPr>
              <a:t> / Florian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-105" charset="-128"/>
              <a:cs typeface="+mn-cs"/>
            </a:endParaRPr>
          </a:p>
        </p:txBody>
      </p:sp>
      <p:pic>
        <p:nvPicPr>
          <p:cNvPr id="11268" name="Picture 2">
            <a:extLst>
              <a:ext uri="{FF2B5EF4-FFF2-40B4-BE49-F238E27FC236}">
                <a16:creationId xmlns:a16="http://schemas.microsoft.com/office/drawing/2014/main" id="{7CB9E1B5-FCE5-4026-AF16-98D6E8671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4" t="40413" r="16962" b="16264"/>
          <a:stretch>
            <a:fillRect/>
          </a:stretch>
        </p:blipFill>
        <p:spPr bwMode="auto">
          <a:xfrm>
            <a:off x="3681413" y="1797050"/>
            <a:ext cx="5314950" cy="43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328317F9-5A18-402C-BA28-4E04D71D0E88}"/>
              </a:ext>
            </a:extLst>
          </p:cNvPr>
          <p:cNvCxnSpPr/>
          <p:nvPr/>
        </p:nvCxnSpPr>
        <p:spPr>
          <a:xfrm flipV="1">
            <a:off x="6338888" y="2755900"/>
            <a:ext cx="341312" cy="4397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35BDA4DA-5C15-41AC-9F67-FF05416ED49E}"/>
              </a:ext>
            </a:extLst>
          </p:cNvPr>
          <p:cNvCxnSpPr/>
          <p:nvPr/>
        </p:nvCxnSpPr>
        <p:spPr>
          <a:xfrm flipV="1">
            <a:off x="6480175" y="3146425"/>
            <a:ext cx="401638" cy="2730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14FA3231-0085-42BF-AA8E-6082DBCC3094}"/>
              </a:ext>
            </a:extLst>
          </p:cNvPr>
          <p:cNvCxnSpPr/>
          <p:nvPr/>
        </p:nvCxnSpPr>
        <p:spPr>
          <a:xfrm>
            <a:off x="6415088" y="3633788"/>
            <a:ext cx="401637" cy="825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72" name="Rectangle 10">
            <a:extLst>
              <a:ext uri="{FF2B5EF4-FFF2-40B4-BE49-F238E27FC236}">
                <a16:creationId xmlns:a16="http://schemas.microsoft.com/office/drawing/2014/main" id="{B83C21AF-FA9B-44A3-AF2C-71525D017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3825875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Objectif visé :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 déversements / an maximum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(≈5 auparavant)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oneTexte 1">
            <a:extLst>
              <a:ext uri="{FF2B5EF4-FFF2-40B4-BE49-F238E27FC236}">
                <a16:creationId xmlns:a16="http://schemas.microsoft.com/office/drawing/2014/main" id="{31364E53-45BD-43FC-BBD2-3487C59A7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0663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0" u="none" strike="noStrike" kern="1200" cap="none" spc="0" normalizeH="0" baseline="0" noProof="0">
                <a:ln>
                  <a:noFill/>
                </a:ln>
                <a:solidFill>
                  <a:srgbClr val="0072BA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+mn-cs"/>
              </a:rPr>
              <a:t>Travaux : optimisation des DO </a:t>
            </a:r>
          </a:p>
        </p:txBody>
      </p:sp>
      <p:sp>
        <p:nvSpPr>
          <p:cNvPr id="12291" name="ZoneTexte 1">
            <a:extLst>
              <a:ext uri="{FF2B5EF4-FFF2-40B4-BE49-F238E27FC236}">
                <a16:creationId xmlns:a16="http://schemas.microsoft.com/office/drawing/2014/main" id="{C020110A-60FC-45DA-92B3-FBF82B76C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990600"/>
            <a:ext cx="85217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Restructuration du DO Versailles en amont de l’Etang Colbert en 2018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Objectif visé : 2 déversements/an maximum (</a:t>
            </a: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rPr>
              <a:t>≈10</a:t>
            </a: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auparavant)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2292" name="Picture 6" descr="Y:\DE\4_STA\0 - Opérations\Clamart - DO Versailles\réhabilitation\9- Photos\Réception\IMG_0017.JPG">
            <a:extLst>
              <a:ext uri="{FF2B5EF4-FFF2-40B4-BE49-F238E27FC236}">
                <a16:creationId xmlns:a16="http://schemas.microsoft.com/office/drawing/2014/main" id="{DFDDFF0A-2B06-4C06-8B91-DFE6782F9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38" y="2171700"/>
            <a:ext cx="39497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 descr="Y:\DE\4_STA\0 - Opérations\Clamart - DO Versailles\réhabilitation\9- Photos\Avant travaux\IMG_3235.JPG">
            <a:extLst>
              <a:ext uri="{FF2B5EF4-FFF2-40B4-BE49-F238E27FC236}">
                <a16:creationId xmlns:a16="http://schemas.microsoft.com/office/drawing/2014/main" id="{4B98958D-5DC0-4679-A9F9-0E811879A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2171700"/>
            <a:ext cx="39497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ZoneTexte 7">
            <a:extLst>
              <a:ext uri="{FF2B5EF4-FFF2-40B4-BE49-F238E27FC236}">
                <a16:creationId xmlns:a16="http://schemas.microsoft.com/office/drawing/2014/main" id="{EBD809D6-A1BE-479F-BBF7-9D525FD82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063" y="5357813"/>
            <a:ext cx="2039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Avant travaux</a:t>
            </a:r>
          </a:p>
        </p:txBody>
      </p:sp>
      <p:sp>
        <p:nvSpPr>
          <p:cNvPr id="12295" name="ZoneTexte 8">
            <a:extLst>
              <a:ext uri="{FF2B5EF4-FFF2-40B4-BE49-F238E27FC236}">
                <a16:creationId xmlns:a16="http://schemas.microsoft.com/office/drawing/2014/main" id="{49489FC2-D753-49BA-A457-946794C14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2313" y="5376863"/>
            <a:ext cx="2038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Après travaux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6EF29E2-FE8D-4EE7-B185-684C5026994B}"/>
              </a:ext>
            </a:extLst>
          </p:cNvPr>
          <p:cNvSpPr txBox="1"/>
          <p:nvPr/>
        </p:nvSpPr>
        <p:spPr>
          <a:xfrm>
            <a:off x="398463" y="736600"/>
            <a:ext cx="8397875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05" charset="-128"/>
                <a:cs typeface="+mn-cs"/>
              </a:rPr>
              <a:t>Réduction de l’ouverture de la reprise de temps sec du Parc de la Vallée aux Loups à Châtenay-Malabry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-105" charset="-128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05" charset="-128"/>
                <a:cs typeface="+mn-cs"/>
              </a:rPr>
              <a:t>Objectif : réduire la quantité d’eaux pluviales déviées vers le réseau EU.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-105" charset="-128"/>
              <a:cs typeface="+mn-cs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13315" name="ZoneTexte 1">
            <a:extLst>
              <a:ext uri="{FF2B5EF4-FFF2-40B4-BE49-F238E27FC236}">
                <a16:creationId xmlns:a16="http://schemas.microsoft.com/office/drawing/2014/main" id="{E246FADC-E1F3-4A5B-A6A3-954672240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0663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0" u="none" strike="noStrike" kern="1200" cap="none" spc="0" normalizeH="0" baseline="0" noProof="0">
                <a:ln>
                  <a:noFill/>
                </a:ln>
                <a:solidFill>
                  <a:srgbClr val="0072BA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panose="020B0600070205080204" pitchFamily="34" charset="-128"/>
                <a:cs typeface="+mn-cs"/>
              </a:rPr>
              <a:t>Travaux : optimisation des DO </a:t>
            </a:r>
          </a:p>
        </p:txBody>
      </p:sp>
      <p:pic>
        <p:nvPicPr>
          <p:cNvPr id="13316" name="Picture 2">
            <a:extLst>
              <a:ext uri="{FF2B5EF4-FFF2-40B4-BE49-F238E27FC236}">
                <a16:creationId xmlns:a16="http://schemas.microsoft.com/office/drawing/2014/main" id="{C4C8EC71-9C04-4B23-9484-EBCCF2ABD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4" t="23116" r="31087" b="30502"/>
          <a:stretch>
            <a:fillRect/>
          </a:stretch>
        </p:blipFill>
        <p:spPr bwMode="auto">
          <a:xfrm>
            <a:off x="1095375" y="2141538"/>
            <a:ext cx="7285038" cy="47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9A14C177-6DFA-42E5-9EF6-CE8BB4AE3CEC}"/>
              </a:ext>
            </a:extLst>
          </p:cNvPr>
          <p:cNvCxnSpPr/>
          <p:nvPr/>
        </p:nvCxnSpPr>
        <p:spPr>
          <a:xfrm flipV="1">
            <a:off x="3608388" y="3944938"/>
            <a:ext cx="341312" cy="4397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>
            <a:extLst>
              <a:ext uri="{FF2B5EF4-FFF2-40B4-BE49-F238E27FC236}">
                <a16:creationId xmlns:a16="http://schemas.microsoft.com/office/drawing/2014/main" id="{3164B37F-D04F-4555-B477-9D8833F97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1">
            <a:extLst>
              <a:ext uri="{FF2B5EF4-FFF2-40B4-BE49-F238E27FC236}">
                <a16:creationId xmlns:a16="http://schemas.microsoft.com/office/drawing/2014/main" id="{E6E9DCB7-AB01-4B1C-9428-065D4E344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44713"/>
            <a:ext cx="8229600" cy="1143000"/>
          </a:xfrm>
        </p:spPr>
        <p:txBody>
          <a:bodyPr/>
          <a:lstStyle/>
          <a:p>
            <a:r>
              <a:rPr lang="fr-FR" altLang="fr-FR" sz="4800" b="1">
                <a:solidFill>
                  <a:srgbClr val="0072BA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Domaine privé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EA19F6-F2A4-40DB-B6BB-741F0231E653}"/>
              </a:ext>
            </a:extLst>
          </p:cNvPr>
          <p:cNvSpPr/>
          <p:nvPr/>
        </p:nvSpPr>
        <p:spPr>
          <a:xfrm>
            <a:off x="120650" y="1812925"/>
            <a:ext cx="9144000" cy="42767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Les contrôles de conformité se divisent en trois types de visites :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les visites initiales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: premières visites effectuées sur une propriété donnant lieu à un premier diagnostic permettant de détecter les non-conformités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(2020 : 584)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les visites conseils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: réalisées suite à l’identification d’une non-conformité. Des conseils sont donnés aux riverains pour les accompagner dans les travaux de mise en conformité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(2020 : 31)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les contre-visites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: vérification après la réalisation des travaux que l’installation est conforme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(2020 : 19)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→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difficulté principale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: prise de rendez-vous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387" name="Titre 1">
            <a:extLst>
              <a:ext uri="{FF2B5EF4-FFF2-40B4-BE49-F238E27FC236}">
                <a16:creationId xmlns:a16="http://schemas.microsoft.com/office/drawing/2014/main" id="{88A5C2E4-43E5-4FDF-A0AE-C036975CAC29}"/>
              </a:ext>
            </a:extLst>
          </p:cNvPr>
          <p:cNvSpPr txBox="1">
            <a:spLocks/>
          </p:cNvSpPr>
          <p:nvPr/>
        </p:nvSpPr>
        <p:spPr bwMode="auto">
          <a:xfrm>
            <a:off x="0" y="196850"/>
            <a:ext cx="9144000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0" u="none" strike="noStrike" kern="1200" cap="none" spc="0" normalizeH="0" baseline="0" noProof="0">
                <a:ln>
                  <a:noFill/>
                </a:ln>
                <a:solidFill>
                  <a:srgbClr val="0072B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Branchements : contrôles et aides à la mise en conformité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re 1">
            <a:extLst>
              <a:ext uri="{FF2B5EF4-FFF2-40B4-BE49-F238E27FC236}">
                <a16:creationId xmlns:a16="http://schemas.microsoft.com/office/drawing/2014/main" id="{48F857EA-1C6E-42D9-A0F1-EB3A402592B0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1" i="0" u="none" strike="noStrike" kern="1200" cap="none" spc="0" normalizeH="0" baseline="0" noProof="0">
                <a:ln>
                  <a:noFill/>
                </a:ln>
                <a:solidFill>
                  <a:srgbClr val="0072B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Branchements : contrôles et mises en conformité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1" i="0" u="none" strike="noStrike" kern="1200" cap="none" spc="0" normalizeH="0" baseline="0" noProof="0">
                <a:ln>
                  <a:noFill/>
                </a:ln>
                <a:solidFill>
                  <a:srgbClr val="0072B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2006 - 2021</a:t>
            </a:r>
          </a:p>
        </p:txBody>
      </p:sp>
      <p:graphicFrame>
        <p:nvGraphicFramePr>
          <p:cNvPr id="3" name="Espace réservé du contenu 5">
            <a:extLst>
              <a:ext uri="{FF2B5EF4-FFF2-40B4-BE49-F238E27FC236}">
                <a16:creationId xmlns:a16="http://schemas.microsoft.com/office/drawing/2014/main" id="{9D0F30B5-982E-4C61-9BC3-32A7DE4856E3}"/>
              </a:ext>
            </a:extLst>
          </p:cNvPr>
          <p:cNvGraphicFramePr>
            <a:graphicFrameLocks/>
          </p:cNvGraphicFramePr>
          <p:nvPr/>
        </p:nvGraphicFramePr>
        <p:xfrm>
          <a:off x="0" y="939800"/>
          <a:ext cx="5943599" cy="59007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25922">
                  <a:extLst>
                    <a:ext uri="{9D8B030D-6E8A-4147-A177-3AD203B41FA5}">
                      <a16:colId xmlns:a16="http://schemas.microsoft.com/office/drawing/2014/main" val="3644615667"/>
                    </a:ext>
                  </a:extLst>
                </a:gridCol>
                <a:gridCol w="1757588">
                  <a:extLst>
                    <a:ext uri="{9D8B030D-6E8A-4147-A177-3AD203B41FA5}">
                      <a16:colId xmlns:a16="http://schemas.microsoft.com/office/drawing/2014/main" val="1963069381"/>
                    </a:ext>
                  </a:extLst>
                </a:gridCol>
                <a:gridCol w="724502">
                  <a:extLst>
                    <a:ext uri="{9D8B030D-6E8A-4147-A177-3AD203B41FA5}">
                      <a16:colId xmlns:a16="http://schemas.microsoft.com/office/drawing/2014/main" val="976092296"/>
                    </a:ext>
                  </a:extLst>
                </a:gridCol>
                <a:gridCol w="724502">
                  <a:extLst>
                    <a:ext uri="{9D8B030D-6E8A-4147-A177-3AD203B41FA5}">
                      <a16:colId xmlns:a16="http://schemas.microsoft.com/office/drawing/2014/main" val="2633086942"/>
                    </a:ext>
                  </a:extLst>
                </a:gridCol>
                <a:gridCol w="711085">
                  <a:extLst>
                    <a:ext uri="{9D8B030D-6E8A-4147-A177-3AD203B41FA5}">
                      <a16:colId xmlns:a16="http://schemas.microsoft.com/office/drawing/2014/main" val="2698871328"/>
                    </a:ext>
                  </a:extLst>
                </a:gridCol>
              </a:tblGrid>
              <a:tr h="83381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Action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0" marR="8970" marT="89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Unités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0" marR="8970" marT="89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Sur BV prioritaire</a:t>
                      </a:r>
                      <a:br>
                        <a:rPr lang="fr-FR" sz="900" u="none" strike="noStrike">
                          <a:effectLst/>
                        </a:rPr>
                      </a:b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0" marR="8970" marT="89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Sur BV </a:t>
                      </a:r>
                      <a:br>
                        <a:rPr lang="fr-FR" sz="900" u="none" strike="noStrike">
                          <a:effectLst/>
                        </a:rPr>
                      </a:br>
                      <a:r>
                        <a:rPr lang="fr-FR" sz="900" u="none" strike="noStrike">
                          <a:effectLst/>
                        </a:rPr>
                        <a:t>Non-prioritaire</a:t>
                      </a:r>
                      <a:br>
                        <a:rPr lang="fr-FR" sz="900" u="none" strike="noStrike">
                          <a:effectLst/>
                        </a:rPr>
                      </a:b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0" marR="8970" marT="89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Total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0" marR="8970" marT="8970" marB="0" anchor="ctr"/>
                </a:tc>
                <a:extLst>
                  <a:ext uri="{0D108BD9-81ED-4DB2-BD59-A6C34878D82A}">
                    <a16:rowId xmlns:a16="http://schemas.microsoft.com/office/drawing/2014/main" val="99548798"/>
                  </a:ext>
                </a:extLst>
              </a:tr>
              <a:tr h="58050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Nombre de contrôles faits en secteur séparatif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0" marR="8970" marT="89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 dirty="0">
                          <a:effectLst/>
                        </a:rPr>
                        <a:t>Nb de bâtiments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0" marR="8970" marT="89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414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0" marR="8970" marT="89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2567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0" marR="8970" marT="89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2981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0" marR="8970" marT="8970" marB="0" anchor="ctr"/>
                </a:tc>
                <a:extLst>
                  <a:ext uri="{0D108BD9-81ED-4DB2-BD59-A6C34878D82A}">
                    <a16:rowId xmlns:a16="http://schemas.microsoft.com/office/drawing/2014/main" val="625524371"/>
                  </a:ext>
                </a:extLst>
              </a:tr>
              <a:tr h="58050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Nombre de contrôles restant à faire en secteur séparatif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0" marR="8970" marT="89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Nb de bâtiments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0" marR="8970" marT="89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219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0" marR="8970" marT="89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748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0" marR="8970" marT="89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967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0" marR="8970" marT="8970" marB="0" anchor="ctr"/>
                </a:tc>
                <a:extLst>
                  <a:ext uri="{0D108BD9-81ED-4DB2-BD59-A6C34878D82A}">
                    <a16:rowId xmlns:a16="http://schemas.microsoft.com/office/drawing/2014/main" val="3832690673"/>
                  </a:ext>
                </a:extLst>
              </a:tr>
              <a:tr h="75993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Nombre de branchements EU non-conformes à corriger (hors bâtiments publics/collectifs)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0" marR="8970" marT="89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Nb de branchements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0" marR="8970" marT="89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2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0" marR="8970" marT="89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30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0" marR="8970" marT="89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32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0" marR="8970" marT="8970" marB="0" anchor="ctr"/>
                </a:tc>
                <a:extLst>
                  <a:ext uri="{0D108BD9-81ED-4DB2-BD59-A6C34878D82A}">
                    <a16:rowId xmlns:a16="http://schemas.microsoft.com/office/drawing/2014/main" val="3454289353"/>
                  </a:ext>
                </a:extLst>
              </a:tr>
              <a:tr h="87603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Nombre de branchements EU de bâtiments publics et bâtiments collectifs non-conformes à corriger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0" marR="8970" marT="89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Nb de branchements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0" marR="8970" marT="89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7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0" marR="8970" marT="89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26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0" marR="8970" marT="89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33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0" marR="8970" marT="8970" marB="0" anchor="ctr"/>
                </a:tc>
                <a:extLst>
                  <a:ext uri="{0D108BD9-81ED-4DB2-BD59-A6C34878D82A}">
                    <a16:rowId xmlns:a16="http://schemas.microsoft.com/office/drawing/2014/main" val="3970356979"/>
                  </a:ext>
                </a:extLst>
              </a:tr>
              <a:tr h="63890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Nombre de branchements EU non-conformes corrigés (hors bâtiments publics/collectifs)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0" marR="8970" marT="89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Nb de branchements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0" marR="8970" marT="89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4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0" marR="8970" marT="89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17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0" marR="8970" marT="89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21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0" marR="8970" marT="8970" marB="0" anchor="ctr"/>
                </a:tc>
                <a:extLst>
                  <a:ext uri="{0D108BD9-81ED-4DB2-BD59-A6C34878D82A}">
                    <a16:rowId xmlns:a16="http://schemas.microsoft.com/office/drawing/2014/main" val="3316857447"/>
                  </a:ext>
                </a:extLst>
              </a:tr>
              <a:tr h="99213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Nombre de branchements EU de bâtiments publics et bâtiments collectifs non-conformes corrigés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0" marR="8970" marT="89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Nb de branchements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0" marR="8970" marT="89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3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0" marR="8970" marT="89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28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0" marR="8970" marT="89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31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0" marR="8970" marT="8970" marB="0" anchor="ctr"/>
                </a:tc>
                <a:extLst>
                  <a:ext uri="{0D108BD9-81ED-4DB2-BD59-A6C34878D82A}">
                    <a16:rowId xmlns:a16="http://schemas.microsoft.com/office/drawing/2014/main" val="285296677"/>
                  </a:ext>
                </a:extLst>
              </a:tr>
              <a:tr h="63890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Nombre de branchements EP non-conformes corrigés sur BV prioritaire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0" marR="8970" marT="89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Nb de branchements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0" marR="8970" marT="89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9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0" marR="8970" marT="89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198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0" marR="8970" marT="89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 dirty="0">
                          <a:effectLst/>
                        </a:rPr>
                        <a:t>207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70" marR="8970" marT="8970" marB="0" anchor="ctr"/>
                </a:tc>
                <a:extLst>
                  <a:ext uri="{0D108BD9-81ED-4DB2-BD59-A6C34878D82A}">
                    <a16:rowId xmlns:a16="http://schemas.microsoft.com/office/drawing/2014/main" val="287738657"/>
                  </a:ext>
                </a:extLst>
              </a:tr>
            </a:tbl>
          </a:graphicData>
        </a:graphic>
      </p:graphicFrame>
      <p:sp>
        <p:nvSpPr>
          <p:cNvPr id="17467" name="ZoneTexte 3">
            <a:extLst>
              <a:ext uri="{FF2B5EF4-FFF2-40B4-BE49-F238E27FC236}">
                <a16:creationId xmlns:a16="http://schemas.microsoft.com/office/drawing/2014/main" id="{19320F51-E406-4388-BE55-EEE7BD376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7738" y="1085850"/>
            <a:ext cx="32004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Non-conformités de type EU dans EP </a:t>
            </a:r>
            <a:r>
              <a:rPr kumimoji="0" lang="fr-FR" alt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→ </a:t>
            </a:r>
            <a:r>
              <a:rPr kumimoji="0" lang="fr-FR" altLang="fr-FR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117 NC </a:t>
            </a:r>
            <a:r>
              <a:rPr kumimoji="0" lang="fr-FR" alt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diagnostiquées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→ environ </a:t>
            </a:r>
            <a:r>
              <a:rPr kumimoji="0" lang="fr-FR" altLang="fr-FR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4 % </a:t>
            </a:r>
            <a:r>
              <a:rPr kumimoji="0" lang="fr-FR" alt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des enquêtes réalisées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→ selon ce ratio : </a:t>
            </a:r>
            <a:r>
              <a:rPr kumimoji="0" lang="fr-FR" altLang="fr-FR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39 NC </a:t>
            </a:r>
            <a:r>
              <a:rPr kumimoji="0" lang="fr-FR" alt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EU dans EP estimées pour les contrôles restants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→ </a:t>
            </a:r>
            <a:r>
              <a:rPr kumimoji="0" lang="fr-FR" altLang="fr-FR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52 NC </a:t>
            </a:r>
            <a:r>
              <a:rPr kumimoji="0" lang="fr-FR" alt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corrigées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→ total </a:t>
            </a:r>
            <a:r>
              <a:rPr kumimoji="0" lang="fr-FR" altLang="fr-FR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NC restantes : 104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Non-conformités de type EP dans EU </a:t>
            </a:r>
            <a:r>
              <a:rPr kumimoji="0" lang="fr-FR" alt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→ </a:t>
            </a:r>
            <a:r>
              <a:rPr kumimoji="0" lang="fr-FR" altLang="fr-FR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1244 NC </a:t>
            </a:r>
            <a:r>
              <a:rPr kumimoji="0" lang="fr-FR" alt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diagnostiquées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→ environ </a:t>
            </a:r>
            <a:r>
              <a:rPr kumimoji="0" lang="fr-FR" altLang="fr-FR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42 %</a:t>
            </a:r>
            <a:r>
              <a:rPr kumimoji="0" lang="fr-FR" alt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des enquêtes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→ selon ce ratio : </a:t>
            </a:r>
            <a:r>
              <a:rPr kumimoji="0" lang="fr-FR" altLang="fr-FR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406 NC </a:t>
            </a:r>
            <a:r>
              <a:rPr kumimoji="0" lang="fr-FR" alt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EP dans EU estimées pour les contrôles restants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→ </a:t>
            </a:r>
            <a:r>
              <a:rPr kumimoji="0" lang="fr-FR" altLang="fr-FR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207 NC </a:t>
            </a:r>
            <a:r>
              <a:rPr kumimoji="0" lang="fr-FR" alt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corrigées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→ total</a:t>
            </a:r>
            <a:r>
              <a:rPr kumimoji="0" lang="fr-FR" altLang="fr-FR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NC restantes : 1443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re 1">
            <a:extLst>
              <a:ext uri="{FF2B5EF4-FFF2-40B4-BE49-F238E27FC236}">
                <a16:creationId xmlns:a16="http://schemas.microsoft.com/office/drawing/2014/main" id="{656C47DC-4EF4-4A26-BE8A-595AE53B0A27}"/>
              </a:ext>
            </a:extLst>
          </p:cNvPr>
          <p:cNvSpPr txBox="1">
            <a:spLocks/>
          </p:cNvSpPr>
          <p:nvPr/>
        </p:nvSpPr>
        <p:spPr bwMode="auto">
          <a:xfrm>
            <a:off x="39688" y="133350"/>
            <a:ext cx="8702675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0" u="none" strike="noStrike" kern="1200" cap="none" spc="0" normalizeH="0" baseline="0" noProof="0">
                <a:ln>
                  <a:noFill/>
                </a:ln>
                <a:solidFill>
                  <a:srgbClr val="0072B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Branchements : aides à la mise en conformité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889A21-BA4E-4DE9-82E6-0340300A8D54}"/>
              </a:ext>
            </a:extLst>
          </p:cNvPr>
          <p:cNvSpPr txBox="1">
            <a:spLocks/>
          </p:cNvSpPr>
          <p:nvPr/>
        </p:nvSpPr>
        <p:spPr>
          <a:xfrm>
            <a:off x="288925" y="1528763"/>
            <a:ext cx="8742363" cy="501332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Convention de mandat AESN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: signature septembre 2020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1</a:t>
            </a:r>
            <a:r>
              <a:rPr kumimoji="0" lang="fr-FR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dossier : Résidence Champagne à Antony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Hauts-de-Bièvre Habitat (société coopérative de production de HLM)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553 EH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Aide financière : 99 K€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5 dossiers de particuliers en cours d’élaboration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Département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: prise en charge de la création de branchements sous domaine public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→ recensement et étude en cours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 1">
            <a:extLst>
              <a:ext uri="{FF2B5EF4-FFF2-40B4-BE49-F238E27FC236}">
                <a16:creationId xmlns:a16="http://schemas.microsoft.com/office/drawing/2014/main" id="{AA8EAA13-2C9F-4BA8-B92C-381F5E251BEC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8" t="894" r="874"/>
          <a:stretch>
            <a:fillRect/>
          </a:stretch>
        </p:blipFill>
        <p:spPr bwMode="auto">
          <a:xfrm>
            <a:off x="0" y="1214438"/>
            <a:ext cx="2840038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FDB7558-3B23-4039-812F-AFA01D82E8C6}"/>
              </a:ext>
            </a:extLst>
          </p:cNvPr>
          <p:cNvSpPr txBox="1"/>
          <p:nvPr/>
        </p:nvSpPr>
        <p:spPr>
          <a:xfrm>
            <a:off x="3663950" y="1912938"/>
            <a:ext cx="5180013" cy="31384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De nombreuses actions :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Courriers personnalisés + relances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Appels téléphoniques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Site internet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boîtage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Panneaux d’affichage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Panneaux digitaux 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Dépliant de sensibilisation 3 volets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460" name="Titre 1">
            <a:extLst>
              <a:ext uri="{FF2B5EF4-FFF2-40B4-BE49-F238E27FC236}">
                <a16:creationId xmlns:a16="http://schemas.microsoft.com/office/drawing/2014/main" id="{F1D3F63F-7B5A-4671-A860-C4D29EF9132C}"/>
              </a:ext>
            </a:extLst>
          </p:cNvPr>
          <p:cNvSpPr txBox="1">
            <a:spLocks/>
          </p:cNvSpPr>
          <p:nvPr/>
        </p:nvSpPr>
        <p:spPr bwMode="auto">
          <a:xfrm>
            <a:off x="0" y="4763"/>
            <a:ext cx="9144000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200" b="1" i="0" u="none" strike="noStrike" kern="1200" cap="none" spc="0" normalizeH="0" baseline="0" noProof="0">
                <a:ln>
                  <a:noFill/>
                </a:ln>
                <a:solidFill>
                  <a:srgbClr val="0072B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Branchements : communication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u contenu 2">
            <a:extLst>
              <a:ext uri="{FF2B5EF4-FFF2-40B4-BE49-F238E27FC236}">
                <a16:creationId xmlns:a16="http://schemas.microsoft.com/office/drawing/2014/main" id="{373BC4CB-B8AF-40C2-87A6-7AE7D4DC6EEF}"/>
              </a:ext>
            </a:extLst>
          </p:cNvPr>
          <p:cNvSpPr>
            <a:spLocks noGrp="1"/>
          </p:cNvSpPr>
          <p:nvPr>
            <p:ph sz="quarter" idx="10"/>
          </p:nvPr>
        </p:nvSpPr>
        <p:spPr bwMode="auto">
          <a:xfrm>
            <a:off x="3278188" y="5589588"/>
            <a:ext cx="3397250" cy="92075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/>
            <a:r>
              <a:rPr altLang="fr-FR"/>
              <a:t>Syndicat Mixte de la Vallée de la Bièvre</a:t>
            </a:r>
          </a:p>
          <a:p>
            <a:pPr algn="ctr"/>
            <a:r>
              <a:rPr altLang="fr-FR"/>
              <a:t>Classe d’eau</a:t>
            </a:r>
          </a:p>
          <a:p>
            <a:pPr algn="ctr"/>
            <a:r>
              <a:rPr altLang="fr-FR"/>
              <a:t>28 mai 2021</a:t>
            </a:r>
          </a:p>
        </p:txBody>
      </p:sp>
      <p:sp>
        <p:nvSpPr>
          <p:cNvPr id="10243" name="Titre 3">
            <a:extLst>
              <a:ext uri="{FF2B5EF4-FFF2-40B4-BE49-F238E27FC236}">
                <a16:creationId xmlns:a16="http://schemas.microsoft.com/office/drawing/2014/main" id="{A599370F-8384-4ED6-BB8F-6D5FAF1E33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0413" y="1139825"/>
            <a:ext cx="4211637" cy="2366963"/>
          </a:xfrm>
        </p:spPr>
        <p:txBody>
          <a:bodyPr/>
          <a:lstStyle/>
          <a:p>
            <a:pPr eaLnBrk="1" hangingPunct="1"/>
            <a:r>
              <a:rPr altLang="fr-FR"/>
              <a:t>LA PRODUCTION ET LA DISTRIBUTION DE L'EAU POTABLE</a:t>
            </a:r>
          </a:p>
        </p:txBody>
      </p:sp>
      <p:sp>
        <p:nvSpPr>
          <p:cNvPr id="10244" name="ZoneTexte 1">
            <a:extLst>
              <a:ext uri="{FF2B5EF4-FFF2-40B4-BE49-F238E27FC236}">
                <a16:creationId xmlns:a16="http://schemas.microsoft.com/office/drawing/2014/main" id="{D2E0D052-3A0C-4155-951C-1B24CE6FB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0413" y="4292600"/>
            <a:ext cx="42116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Sylvie THIBERT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Ingénieur Qualité de l’Eau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et Gestion des Risques Sanitaires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 1">
            <a:extLst>
              <a:ext uri="{FF2B5EF4-FFF2-40B4-BE49-F238E27FC236}">
                <a16:creationId xmlns:a16="http://schemas.microsoft.com/office/drawing/2014/main" id="{A0BB4161-F133-47E1-AC76-707638701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6450"/>
            <a:ext cx="914400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re 1">
            <a:extLst>
              <a:ext uri="{FF2B5EF4-FFF2-40B4-BE49-F238E27FC236}">
                <a16:creationId xmlns:a16="http://schemas.microsoft.com/office/drawing/2014/main" id="{AF4E821A-0905-4893-A03C-78001668F7FA}"/>
              </a:ext>
            </a:extLst>
          </p:cNvPr>
          <p:cNvSpPr txBox="1">
            <a:spLocks/>
          </p:cNvSpPr>
          <p:nvPr/>
        </p:nvSpPr>
        <p:spPr bwMode="auto">
          <a:xfrm>
            <a:off x="0" y="4763"/>
            <a:ext cx="9144000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200" b="1" i="0" u="none" strike="noStrike" kern="1200" cap="none" spc="0" normalizeH="0" baseline="0" noProof="0">
                <a:ln>
                  <a:noFill/>
                </a:ln>
                <a:solidFill>
                  <a:srgbClr val="0072B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Branchements : communication 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re 1">
            <a:extLst>
              <a:ext uri="{FF2B5EF4-FFF2-40B4-BE49-F238E27FC236}">
                <a16:creationId xmlns:a16="http://schemas.microsoft.com/office/drawing/2014/main" id="{C508E349-4A45-4913-A861-907D2732C404}"/>
              </a:ext>
            </a:extLst>
          </p:cNvPr>
          <p:cNvSpPr txBox="1">
            <a:spLocks/>
          </p:cNvSpPr>
          <p:nvPr/>
        </p:nvSpPr>
        <p:spPr bwMode="auto">
          <a:xfrm>
            <a:off x="12464" y="21938"/>
            <a:ext cx="9105900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200" b="1" i="0" u="none" strike="noStrike" kern="1200" cap="none" spc="0" normalizeH="0" baseline="0" noProof="0">
                <a:ln>
                  <a:noFill/>
                </a:ln>
                <a:solidFill>
                  <a:srgbClr val="0072B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Branchements : communication </a:t>
            </a:r>
          </a:p>
        </p:txBody>
      </p:sp>
      <p:pic>
        <p:nvPicPr>
          <p:cNvPr id="21507" name="Image 2">
            <a:extLst>
              <a:ext uri="{FF2B5EF4-FFF2-40B4-BE49-F238E27FC236}">
                <a16:creationId xmlns:a16="http://schemas.microsoft.com/office/drawing/2014/main" id="{B3748188-CB15-4153-8B7C-00D9D55E2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79"/>
          <a:stretch>
            <a:fillRect/>
          </a:stretch>
        </p:blipFill>
        <p:spPr bwMode="auto">
          <a:xfrm>
            <a:off x="0" y="1327150"/>
            <a:ext cx="5510213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Image 3">
            <a:extLst>
              <a:ext uri="{FF2B5EF4-FFF2-40B4-BE49-F238E27FC236}">
                <a16:creationId xmlns:a16="http://schemas.microsoft.com/office/drawing/2014/main" id="{B2437794-9D22-42C1-80AB-021886734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1087438"/>
            <a:ext cx="3595687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ZoneTexte 4">
            <a:extLst>
              <a:ext uri="{FF2B5EF4-FFF2-40B4-BE49-F238E27FC236}">
                <a16:creationId xmlns:a16="http://schemas.microsoft.com/office/drawing/2014/main" id="{51E5A0BF-5EBB-49CD-AE40-1FCD0D479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75" y="4411663"/>
            <a:ext cx="51530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Site internet : </a:t>
            </a: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hlinkClick r:id="rId4"/>
              </a:rPr>
              <a:t>http://www.tousbienbranches-92.fr/</a:t>
            </a: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Logo sur les véhicules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édia en ligne 1">
            <a:hlinkClick r:id="" action="ppaction://media"/>
            <a:extLst>
              <a:ext uri="{FF2B5EF4-FFF2-40B4-BE49-F238E27FC236}">
                <a16:creationId xmlns:a16="http://schemas.microsoft.com/office/drawing/2014/main" id="{CF73363B-5CD8-4C53-B210-A5954108A7E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35540" y="1102241"/>
            <a:ext cx="8272919" cy="4653518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63EA9007-2828-448A-918B-4E70469D6AB2}"/>
              </a:ext>
            </a:extLst>
          </p:cNvPr>
          <p:cNvSpPr txBox="1">
            <a:spLocks/>
          </p:cNvSpPr>
          <p:nvPr/>
        </p:nvSpPr>
        <p:spPr bwMode="auto">
          <a:xfrm>
            <a:off x="12464" y="21938"/>
            <a:ext cx="9105900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200" b="1" i="0" u="none" strike="noStrike" kern="1200" cap="none" spc="0" normalizeH="0" baseline="0" noProof="0">
                <a:ln>
                  <a:noFill/>
                </a:ln>
                <a:solidFill>
                  <a:srgbClr val="0072B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Branchements : communication </a:t>
            </a:r>
          </a:p>
        </p:txBody>
      </p:sp>
    </p:spTree>
    <p:extLst>
      <p:ext uri="{BB962C8B-B14F-4D97-AF65-F5344CB8AC3E}">
        <p14:creationId xmlns:p14="http://schemas.microsoft.com/office/powerpoint/2010/main" val="40663952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63EA9007-2828-448A-918B-4E70469D6AB2}"/>
              </a:ext>
            </a:extLst>
          </p:cNvPr>
          <p:cNvSpPr txBox="1">
            <a:spLocks/>
          </p:cNvSpPr>
          <p:nvPr/>
        </p:nvSpPr>
        <p:spPr bwMode="auto">
          <a:xfrm>
            <a:off x="12464" y="21938"/>
            <a:ext cx="9105900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200" b="1" i="0" u="none" strike="noStrike" kern="1200" cap="none" spc="0" normalizeH="0" baseline="0" noProof="0">
                <a:ln>
                  <a:noFill/>
                </a:ln>
                <a:solidFill>
                  <a:srgbClr val="0072B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Branchements : communication </a:t>
            </a:r>
          </a:p>
        </p:txBody>
      </p:sp>
      <p:pic>
        <p:nvPicPr>
          <p:cNvPr id="4" name="Média en ligne 3">
            <a:hlinkClick r:id="" action="ppaction://media"/>
            <a:extLst>
              <a:ext uri="{FF2B5EF4-FFF2-40B4-BE49-F238E27FC236}">
                <a16:creationId xmlns:a16="http://schemas.microsoft.com/office/drawing/2014/main" id="{BE6BBFB9-DF8E-4CB9-AB54-BA0DCC7804B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67544" y="1120243"/>
            <a:ext cx="8200911" cy="461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585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ce réservé du contenu 2">
            <a:extLst>
              <a:ext uri="{FF2B5EF4-FFF2-40B4-BE49-F238E27FC236}">
                <a16:creationId xmlns:a16="http://schemas.microsoft.com/office/drawing/2014/main" id="{677D54B5-23F3-48D5-8C2A-FAE59A537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" y="1304925"/>
            <a:ext cx="5426075" cy="1955800"/>
          </a:xfrm>
        </p:spPr>
        <p:txBody>
          <a:bodyPr/>
          <a:lstStyle/>
          <a:p>
            <a:pPr lvl="1">
              <a:buFont typeface="Arial" charset="0"/>
              <a:buChar char="–"/>
              <a:defRPr/>
            </a:pPr>
            <a:endParaRPr lang="fr-FR" altLang="fr-FR" sz="2400" dirty="0">
              <a:ea typeface="ＭＳ Ｐゴシック" pitchFamily="-105" charset="-128"/>
            </a:endParaRPr>
          </a:p>
          <a:p>
            <a:pPr lvl="1">
              <a:buFont typeface="Arial" charset="0"/>
              <a:buChar char="–"/>
              <a:defRPr/>
            </a:pPr>
            <a:endParaRPr lang="fr-FR" altLang="fr-FR" sz="2400" dirty="0">
              <a:ea typeface="ＭＳ Ｐゴシック" pitchFamily="-105" charset="-128"/>
            </a:endParaRPr>
          </a:p>
          <a:p>
            <a:pPr marL="447675" lvl="1"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fr-FR" altLang="fr-FR" sz="1800" dirty="0">
                <a:latin typeface="Arial" charset="0"/>
                <a:ea typeface="ＭＳ Ｐゴシック" pitchFamily="-105" charset="-128"/>
                <a:cs typeface="Arial" charset="0"/>
              </a:rPr>
              <a:t>Difficultés de réaliser les programmes de visites et de mises en conformité</a:t>
            </a:r>
          </a:p>
          <a:p>
            <a:pPr marL="447675" lvl="1" algn="just">
              <a:lnSpc>
                <a:spcPct val="150000"/>
              </a:lnSpc>
              <a:buFont typeface="Wingdings" pitchFamily="2" charset="2"/>
              <a:buChar char="Ø"/>
              <a:defRPr/>
            </a:pPr>
            <a:endParaRPr lang="fr-FR" altLang="fr-FR" sz="1800" dirty="0">
              <a:latin typeface="Arial" charset="0"/>
              <a:ea typeface="ＭＳ Ｐゴシック" pitchFamily="-105" charset="-128"/>
              <a:cs typeface="Arial" charset="0"/>
            </a:endParaRPr>
          </a:p>
        </p:txBody>
      </p:sp>
      <p:sp>
        <p:nvSpPr>
          <p:cNvPr id="22531" name="ZoneTexte 5">
            <a:extLst>
              <a:ext uri="{FF2B5EF4-FFF2-40B4-BE49-F238E27FC236}">
                <a16:creationId xmlns:a16="http://schemas.microsoft.com/office/drawing/2014/main" id="{5C44E892-12ED-48AC-83EF-6D34CFFFA1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625" y="261938"/>
            <a:ext cx="5197475" cy="1076325"/>
          </a:xfrm>
        </p:spPr>
        <p:txBody>
          <a:bodyPr>
            <a:spAutoFit/>
          </a:bodyPr>
          <a:lstStyle/>
          <a:p>
            <a:pPr eaLnBrk="1" hangingPunct="1"/>
            <a:r>
              <a:rPr lang="fr-FR" altLang="fr-FR" sz="3200" b="1">
                <a:solidFill>
                  <a:srgbClr val="0072BA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Branchements :</a:t>
            </a:r>
            <a:br>
              <a:rPr lang="fr-FR" altLang="fr-FR" sz="3200" b="1">
                <a:solidFill>
                  <a:srgbClr val="0072BA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fr-FR" altLang="fr-FR" sz="3200" b="1">
                <a:solidFill>
                  <a:srgbClr val="0072BA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Premières conclusions</a:t>
            </a:r>
          </a:p>
        </p:txBody>
      </p:sp>
      <p:pic>
        <p:nvPicPr>
          <p:cNvPr id="22532" name="Image 1">
            <a:extLst>
              <a:ext uri="{FF2B5EF4-FFF2-40B4-BE49-F238E27FC236}">
                <a16:creationId xmlns:a16="http://schemas.microsoft.com/office/drawing/2014/main" id="{D04894F7-BDB2-43C2-979C-6ADD06F69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8" y="0"/>
            <a:ext cx="3776662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ZoneTexte 2">
            <a:extLst>
              <a:ext uri="{FF2B5EF4-FFF2-40B4-BE49-F238E27FC236}">
                <a16:creationId xmlns:a16="http://schemas.microsoft.com/office/drawing/2014/main" id="{25771B27-EE23-4F3A-A843-2F8D8EC06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" y="3273425"/>
            <a:ext cx="909637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4476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447675" marR="0" lvl="1" indent="0" algn="just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Intérêt de la mise à disposition de documents communs d’information pour les particuliers et les élus → Coordination avec le SIAAP : </a:t>
            </a: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hlinkClick r:id="rId3"/>
              </a:rPr>
              <a:t>https://monbranchement.fr/</a:t>
            </a: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</a:p>
          <a:p>
            <a:pPr marL="447675" marR="0" lvl="1" indent="0" algn="just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Comité de Pilotage « qualité de l’eau et baignade » : JOP 2024 + baignade en héritage → protocole d’engagement</a:t>
            </a:r>
          </a:p>
          <a:p>
            <a:pPr marL="447675" marR="0" lvl="1" indent="0" algn="just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alt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Nécessité d’obtenir une référence réglementaire, voire législative, pour encadrer plus efficacement les visites et les travaux de mise en conformité</a:t>
            </a: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D1538F-5D2E-4F8D-BE5E-8E0522CF7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10225"/>
            <a:ext cx="9144000" cy="1247775"/>
          </a:xfrm>
          <a:prstGeom prst="rect">
            <a:avLst/>
          </a:prstGeom>
          <a:solidFill>
            <a:srgbClr val="0072BA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3555" name="ZoneTexte 7">
            <a:extLst>
              <a:ext uri="{FF2B5EF4-FFF2-40B4-BE49-F238E27FC236}">
                <a16:creationId xmlns:a16="http://schemas.microsoft.com/office/drawing/2014/main" id="{5AE8D43B-AB24-4F0B-84BD-4932943F3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36788"/>
            <a:ext cx="9139238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4400" b="1" i="0" u="none" strike="noStrike" kern="1200" cap="none" spc="0" normalizeH="0" baseline="0" noProof="0">
                <a:ln>
                  <a:noFill/>
                </a:ln>
                <a:solidFill>
                  <a:srgbClr val="0072B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Merci de votre attention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1" i="0" u="none" strike="noStrike" kern="1200" cap="none" spc="0" normalizeH="0" baseline="0" noProof="0">
              <a:ln>
                <a:noFill/>
              </a:ln>
              <a:solidFill>
                <a:srgbClr val="0072BA"/>
              </a:solidFill>
              <a:effectLst/>
              <a:uLnTx/>
              <a:uFillTx/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23556" name="Image 6" descr="Logo HdS 2014.psd">
            <a:extLst>
              <a:ext uri="{FF2B5EF4-FFF2-40B4-BE49-F238E27FC236}">
                <a16:creationId xmlns:a16="http://schemas.microsoft.com/office/drawing/2014/main" id="{1D8BABEC-A035-4230-99F7-A2D9C2E90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5738813"/>
            <a:ext cx="30480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2800" dirty="0"/>
              <a:t>5- Présentation des aides de l’agence de l’eau pour les mises en conformités de branchements</a:t>
            </a:r>
            <a:endParaRPr lang="fr-FR" altLang="fr-FR" sz="1800" cap="all" dirty="0">
              <a:solidFill>
                <a:schemeClr val="tx2"/>
              </a:solidFill>
              <a:latin typeface="Barlow Condensed SemiBold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2B140CB-58E0-457B-8BA6-921D25F82D43}"/>
              </a:ext>
            </a:extLst>
          </p:cNvPr>
          <p:cNvSpPr txBox="1"/>
          <p:nvPr/>
        </p:nvSpPr>
        <p:spPr>
          <a:xfrm>
            <a:off x="1259632" y="2204864"/>
            <a:ext cx="58116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cap="all" dirty="0">
                <a:solidFill>
                  <a:schemeClr val="tx2"/>
                </a:solidFill>
                <a:latin typeface="Barlow Condensed SemiBold"/>
              </a:rPr>
              <a:t>MME BONTEMPS</a:t>
            </a:r>
          </a:p>
          <a:p>
            <a:pPr algn="ctr"/>
            <a:endParaRPr lang="fr-FR" altLang="fr-FR" cap="all" dirty="0">
              <a:solidFill>
                <a:schemeClr val="tx2"/>
              </a:solidFill>
              <a:highlight>
                <a:srgbClr val="FFFF00"/>
              </a:highlight>
              <a:latin typeface="Barlow Condensed SemiBold"/>
            </a:endParaRPr>
          </a:p>
          <a:p>
            <a:pPr algn="ctr"/>
            <a:r>
              <a:rPr lang="fr-FR" dirty="0">
                <a:solidFill>
                  <a:schemeClr val="tx2"/>
                </a:solidFill>
                <a:latin typeface="Barlow Condensed SemiBold"/>
              </a:rPr>
              <a:t>Chargée de mission « Contrat Bièvre « Eau, Climat et TVB » 2020-2024 » au SMBVB</a:t>
            </a:r>
            <a:endParaRPr lang="fr-FR" altLang="fr-FR" dirty="0">
              <a:solidFill>
                <a:schemeClr val="tx2"/>
              </a:solidFill>
              <a:latin typeface="Barlow Condense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0931695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3C8D2F2-198E-4BDF-B8E7-7703544298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4363" indent="-197832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791327" indent="-15826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07859" indent="-15826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424390" indent="-15826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740920" indent="-1582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057452" indent="-1582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373983" indent="-1582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690513" indent="-1582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33062" eaLnBrk="1" fontAlgn="base" hangingPunct="1">
              <a:spcBef>
                <a:spcPct val="0"/>
              </a:spcBef>
              <a:spcAft>
                <a:spcPct val="0"/>
              </a:spcAft>
            </a:pPr>
            <a:fld id="{68B4F355-865C-4D5F-842A-6F9EB5079060}" type="slidenum">
              <a:rPr lang="fr-FR" altLang="fr-FR">
                <a:solidFill>
                  <a:srgbClr val="0071E2"/>
                </a:solidFill>
              </a:rPr>
              <a:pPr defTabSz="633062" eaLnBrk="1" fontAlgn="base" hangingPunct="1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fr-FR" altLang="fr-FR">
              <a:solidFill>
                <a:srgbClr val="0071E2"/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F4C69F0D-8EA2-45C6-B108-39439F64E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9913" y="1683727"/>
            <a:ext cx="6021632" cy="49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9pPr>
          </a:lstStyle>
          <a:p>
            <a:pPr defTabSz="633062" eaLnBrk="1" hangingPunct="1">
              <a:defRPr/>
            </a:pPr>
            <a:r>
              <a:rPr lang="fr-FR" sz="2216" kern="0" dirty="0">
                <a:solidFill>
                  <a:srgbClr val="990033"/>
                </a:solidFill>
                <a:latin typeface="Arial"/>
              </a:rPr>
              <a:t>L’agence de l’eau Seine Normandie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EF7678BC-6A9A-4785-8D31-4C5229613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9047" y="2224323"/>
            <a:ext cx="5683128" cy="3364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rgbClr val="0071E2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71E2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71E2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71E2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71E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itchFamily="34" charset="0"/>
              </a:defRPr>
            </a:lvl9pPr>
          </a:lstStyle>
          <a:p>
            <a:pPr marL="237398" indent="-237398" algn="just" defTabSz="633062" eaLnBrk="1" fontAlgn="base" hangingPunct="1">
              <a:spcAft>
                <a:spcPts val="831"/>
              </a:spcAft>
              <a:defRPr/>
            </a:pPr>
            <a:r>
              <a:rPr lang="fr-FR" altLang="fr-FR" sz="1661" dirty="0">
                <a:solidFill>
                  <a:srgbClr val="00589A"/>
                </a:solidFill>
                <a:latin typeface="Arial"/>
              </a:rPr>
              <a:t>Etablissement public </a:t>
            </a:r>
          </a:p>
          <a:p>
            <a:pPr marL="237398" indent="-237398" algn="just" defTabSz="633062" eaLnBrk="1" fontAlgn="base" hangingPunct="1">
              <a:spcAft>
                <a:spcPts val="831"/>
              </a:spcAft>
              <a:defRPr/>
            </a:pPr>
            <a:r>
              <a:rPr lang="fr-FR" altLang="fr-FR" sz="1661" dirty="0">
                <a:solidFill>
                  <a:srgbClr val="00589A"/>
                </a:solidFill>
                <a:latin typeface="Arial"/>
              </a:rPr>
              <a:t>Créée par la loi du 16/12/1964 </a:t>
            </a:r>
          </a:p>
          <a:p>
            <a:pPr marL="237398" indent="-237398" algn="just" defTabSz="633062" eaLnBrk="1" fontAlgn="base" hangingPunct="1">
              <a:spcAft>
                <a:spcPts val="831"/>
              </a:spcAft>
              <a:defRPr/>
            </a:pPr>
            <a:r>
              <a:rPr lang="fr-FR" altLang="fr-FR" sz="1661" dirty="0">
                <a:solidFill>
                  <a:srgbClr val="00589A"/>
                </a:solidFill>
              </a:rPr>
              <a:t>Sous tutelle des ministères de l’Ecologie et des Finances</a:t>
            </a:r>
          </a:p>
          <a:p>
            <a:pPr marL="237398" indent="-237398" algn="just" defTabSz="633062" eaLnBrk="1" fontAlgn="base" hangingPunct="1">
              <a:spcAft>
                <a:spcPts val="831"/>
              </a:spcAft>
              <a:defRPr/>
            </a:pPr>
            <a:r>
              <a:rPr lang="fr-FR" altLang="fr-FR" sz="1661" dirty="0">
                <a:solidFill>
                  <a:srgbClr val="00589A"/>
                </a:solidFill>
              </a:rPr>
              <a:t>Une gestion de l’eau décentralisée au niveau des grands bassins hydrographiques</a:t>
            </a:r>
          </a:p>
          <a:p>
            <a:pPr marL="237398" indent="-237398" algn="just" defTabSz="633062" eaLnBrk="1" fontAlgn="base" hangingPunct="1">
              <a:spcAft>
                <a:spcPts val="831"/>
              </a:spcAft>
              <a:defRPr/>
            </a:pPr>
            <a:r>
              <a:rPr lang="fr-FR" altLang="fr-FR" sz="1661" dirty="0">
                <a:solidFill>
                  <a:srgbClr val="00589A"/>
                </a:solidFill>
              </a:rPr>
              <a:t>Politique de l’eau solidaire à l’échelle du bassin, et au plus près des acteurs locaux</a:t>
            </a:r>
          </a:p>
          <a:p>
            <a:pPr marL="237398" indent="-237398" algn="just" defTabSz="633062" eaLnBrk="1" fontAlgn="base" hangingPunct="1">
              <a:spcAft>
                <a:spcPts val="831"/>
              </a:spcAft>
              <a:defRPr/>
            </a:pPr>
            <a:r>
              <a:rPr lang="fr-FR" altLang="fr-FR" sz="1661" dirty="0">
                <a:solidFill>
                  <a:srgbClr val="00589A"/>
                </a:solidFill>
              </a:rPr>
              <a:t>Organisée avec un comité de bassin et un conseil d’administration</a:t>
            </a:r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A6CFF7A-AEF9-4FCA-A316-3118671605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4363" indent="-197832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791327" indent="-15826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07859" indent="-15826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424390" indent="-15826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740920" indent="-1582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057452" indent="-1582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373983" indent="-1582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690513" indent="-1582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33062" eaLnBrk="1" fontAlgn="base" hangingPunct="1">
              <a:spcBef>
                <a:spcPct val="0"/>
              </a:spcBef>
              <a:spcAft>
                <a:spcPct val="0"/>
              </a:spcAft>
            </a:pPr>
            <a:fld id="{13E30D8D-4A0E-41DB-AEA5-120CDC526319}" type="slidenum">
              <a:rPr lang="fr-FR" altLang="fr-FR">
                <a:solidFill>
                  <a:srgbClr val="0071E2"/>
                </a:solidFill>
              </a:rPr>
              <a:pPr defTabSz="633062" eaLnBrk="1" fontAlgn="base" hangingPunct="1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fr-FR" altLang="fr-FR">
              <a:solidFill>
                <a:srgbClr val="0071E2"/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548D8822-D238-47BB-A6C4-160093F90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9913" y="1683727"/>
            <a:ext cx="6021632" cy="49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9pPr>
          </a:lstStyle>
          <a:p>
            <a:pPr defTabSz="633062" eaLnBrk="1" hangingPunct="1">
              <a:defRPr/>
            </a:pPr>
            <a:r>
              <a:rPr lang="fr-FR" sz="2216" kern="0" dirty="0">
                <a:solidFill>
                  <a:srgbClr val="990033"/>
                </a:solidFill>
                <a:latin typeface="Arial"/>
              </a:rPr>
              <a:t>Les missions de l’agence de l’eau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FBE1B32-B23A-4A31-B6C7-B3304B6CB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9381" y="2432174"/>
            <a:ext cx="5683128" cy="3041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rgbClr val="0071E2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71E2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71E2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71E2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71E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itchFamily="34" charset="0"/>
              </a:defRPr>
            </a:lvl9pPr>
          </a:lstStyle>
          <a:p>
            <a:pPr marL="237398" indent="-237398" algn="just" defTabSz="633062" fontAlgn="base">
              <a:spcAft>
                <a:spcPct val="0"/>
              </a:spcAft>
              <a:defRPr/>
            </a:pPr>
            <a:r>
              <a:rPr lang="fr-FR" sz="1661" dirty="0">
                <a:solidFill>
                  <a:srgbClr val="00589A"/>
                </a:solidFill>
              </a:rPr>
              <a:t>Mise en œuvre de la politique publique de l’eau, sur principe de la gestion concertée par BV, avec pour objectif final l’atteinte du bon état</a:t>
            </a:r>
          </a:p>
          <a:p>
            <a:pPr marL="237398" indent="-237398" algn="just" defTabSz="633062" fontAlgn="base">
              <a:spcAft>
                <a:spcPct val="0"/>
              </a:spcAft>
              <a:defRPr/>
            </a:pPr>
            <a:r>
              <a:rPr lang="fr-FR" sz="1661" dirty="0">
                <a:solidFill>
                  <a:srgbClr val="00589A"/>
                </a:solidFill>
              </a:rPr>
              <a:t>Mise en œuvre des objectifs et dispositions du SDAGE et des SAGE</a:t>
            </a:r>
          </a:p>
          <a:p>
            <a:pPr marL="237398" indent="-237398" algn="just" defTabSz="633062" fontAlgn="base">
              <a:spcAft>
                <a:spcPct val="0"/>
              </a:spcAft>
              <a:defRPr/>
            </a:pPr>
            <a:r>
              <a:rPr lang="fr-FR" sz="1661" dirty="0">
                <a:solidFill>
                  <a:srgbClr val="00589A"/>
                </a:solidFill>
              </a:rPr>
              <a:t>Déclinaison opérationnelle locale via les plans d’actions territoriaux</a:t>
            </a:r>
          </a:p>
          <a:p>
            <a:pPr marL="0" indent="0" algn="just" defTabSz="633062" fontAlgn="base">
              <a:spcAft>
                <a:spcPct val="0"/>
              </a:spcAft>
              <a:buNone/>
              <a:defRPr/>
            </a:pPr>
            <a:endParaRPr lang="fr-FR" sz="1661" dirty="0">
              <a:solidFill>
                <a:srgbClr val="00589A"/>
              </a:solidFill>
            </a:endParaRPr>
          </a:p>
          <a:p>
            <a:pPr marL="0" indent="0" algn="just" defTabSz="633062" fontAlgn="base">
              <a:spcAft>
                <a:spcPct val="0"/>
              </a:spcAft>
              <a:buNone/>
              <a:defRPr/>
            </a:pPr>
            <a:r>
              <a:rPr lang="fr-FR" sz="1661" dirty="0">
                <a:solidFill>
                  <a:srgbClr val="00589A"/>
                </a:solidFill>
              </a:rPr>
              <a:t>Un partenaire technique et financier</a:t>
            </a:r>
          </a:p>
        </p:txBody>
      </p:sp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F94F085-51A7-490C-A3BA-0A83FC12AC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4363" indent="-197832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791327" indent="-15826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07859" indent="-15826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424390" indent="-15826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740920" indent="-1582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057452" indent="-1582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373983" indent="-1582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690513" indent="-1582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33062" eaLnBrk="1" fontAlgn="base" hangingPunct="1">
              <a:spcBef>
                <a:spcPct val="0"/>
              </a:spcBef>
              <a:spcAft>
                <a:spcPct val="0"/>
              </a:spcAft>
            </a:pPr>
            <a:fld id="{72B369FF-BA4A-48BF-BB3A-9A052D4AB108}" type="slidenum">
              <a:rPr lang="fr-FR" altLang="fr-FR">
                <a:solidFill>
                  <a:srgbClr val="0071E2"/>
                </a:solidFill>
              </a:rPr>
              <a:pPr defTabSz="633062" eaLnBrk="1" fontAlgn="base" hangingPunct="1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fr-FR" altLang="fr-FR">
              <a:solidFill>
                <a:srgbClr val="0071E2"/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410C7D75-0334-48C0-A37B-ED211E0BC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9913" y="1683727"/>
            <a:ext cx="6021632" cy="49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9pPr>
          </a:lstStyle>
          <a:p>
            <a:pPr defTabSz="633062" eaLnBrk="1" hangingPunct="1">
              <a:defRPr/>
            </a:pPr>
            <a:r>
              <a:rPr lang="fr-FR" sz="2216" kern="0" dirty="0">
                <a:solidFill>
                  <a:srgbClr val="990033"/>
                </a:solidFill>
                <a:latin typeface="Arial"/>
              </a:rPr>
              <a:t>Les moyens de l’agence de l’eau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16A60FE-FD28-480E-9962-FE6219654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9381" y="2532186"/>
            <a:ext cx="5683128" cy="274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rgbClr val="0071E2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71E2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71E2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71E2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71E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itchFamily="34" charset="0"/>
              </a:defRPr>
            </a:lvl9pPr>
          </a:lstStyle>
          <a:p>
            <a:pPr marL="237398" indent="-237398" algn="just" defTabSz="633062" fontAlgn="base">
              <a:spcAft>
                <a:spcPct val="0"/>
              </a:spcAft>
              <a:defRPr/>
            </a:pPr>
            <a:r>
              <a:rPr lang="fr-FR" altLang="fr-FR" sz="1661" dirty="0">
                <a:solidFill>
                  <a:srgbClr val="00589A"/>
                </a:solidFill>
              </a:rPr>
              <a:t>Favoriser les actions et ouvrages </a:t>
            </a:r>
            <a:r>
              <a:rPr lang="fr-FR" altLang="fr-FR" sz="1661" dirty="0" err="1">
                <a:solidFill>
                  <a:srgbClr val="00589A"/>
                </a:solidFill>
              </a:rPr>
              <a:t>contribuants</a:t>
            </a:r>
            <a:r>
              <a:rPr lang="fr-FR" altLang="fr-FR" sz="1661" dirty="0">
                <a:solidFill>
                  <a:srgbClr val="00589A"/>
                </a:solidFill>
              </a:rPr>
              <a:t> à préserver la ressource et les milieux aquatiques, à lutter contre les pollutions, à assurer l’AEP, la régulation des crues tout en respectant le </a:t>
            </a:r>
            <a:r>
              <a:rPr lang="fr-FR" altLang="fr-FR" sz="1661" dirty="0" err="1">
                <a:solidFill>
                  <a:srgbClr val="00589A"/>
                </a:solidFill>
              </a:rPr>
              <a:t>dvpt</a:t>
            </a:r>
            <a:r>
              <a:rPr lang="fr-FR" altLang="fr-FR" sz="1661" dirty="0">
                <a:solidFill>
                  <a:srgbClr val="00589A"/>
                </a:solidFill>
              </a:rPr>
              <a:t> durable des activités économiques </a:t>
            </a:r>
          </a:p>
          <a:p>
            <a:pPr marL="0" indent="0" algn="just" defTabSz="633062" fontAlgn="base">
              <a:spcAft>
                <a:spcPct val="0"/>
              </a:spcAft>
              <a:buNone/>
              <a:defRPr/>
            </a:pPr>
            <a:endParaRPr lang="fr-FR" altLang="fr-FR" sz="1661" dirty="0">
              <a:solidFill>
                <a:srgbClr val="00589A"/>
              </a:solidFill>
            </a:endParaRPr>
          </a:p>
          <a:p>
            <a:pPr marL="237398" indent="-237398" algn="just" defTabSz="633062" fontAlgn="base">
              <a:spcAft>
                <a:spcPct val="0"/>
              </a:spcAft>
              <a:defRPr/>
            </a:pPr>
            <a:r>
              <a:rPr lang="fr-FR" altLang="fr-FR" sz="1661" dirty="0">
                <a:solidFill>
                  <a:srgbClr val="00589A"/>
                </a:solidFill>
              </a:rPr>
              <a:t>Pour ce faire, elle perçoit, auprès des usagers, des </a:t>
            </a:r>
            <a:r>
              <a:rPr lang="fr-FR" altLang="fr-FR" sz="1661" b="1" dirty="0">
                <a:solidFill>
                  <a:srgbClr val="00589A"/>
                </a:solidFill>
              </a:rPr>
              <a:t>redevances</a:t>
            </a:r>
            <a:r>
              <a:rPr lang="fr-FR" altLang="fr-FR" sz="1661" dirty="0">
                <a:solidFill>
                  <a:srgbClr val="00589A"/>
                </a:solidFill>
              </a:rPr>
              <a:t> et les redistribue sous forme </a:t>
            </a:r>
            <a:r>
              <a:rPr lang="fr-FR" altLang="fr-FR" sz="1661" b="1" dirty="0">
                <a:solidFill>
                  <a:srgbClr val="00589A"/>
                </a:solidFill>
              </a:rPr>
              <a:t>d'aides</a:t>
            </a:r>
            <a:r>
              <a:rPr lang="fr-FR" altLang="fr-FR" sz="1661" dirty="0">
                <a:solidFill>
                  <a:srgbClr val="00589A"/>
                </a:solidFill>
              </a:rPr>
              <a:t> aux usagers ou aux associations qui entreprennent des actions de protection du milieu naturel. 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numéro de diapositive 3">
            <a:extLst>
              <a:ext uri="{FF2B5EF4-FFF2-40B4-BE49-F238E27FC236}">
                <a16:creationId xmlns:a16="http://schemas.microsoft.com/office/drawing/2014/main" id="{4E8092D9-C270-4A1C-B720-E61EB4117C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1205AF-5995-4CB3-9D7B-87164F875F09}" type="slidenum">
              <a:rPr kumimoji="0" lang="fr-FR" altLang="fr-FR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altLang="fr-FR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97D07B5C-6D8D-4A14-BB90-D6F15E06D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0"/>
            <a:ext cx="7021513" cy="1143000"/>
          </a:xfrm>
        </p:spPr>
        <p:txBody>
          <a:bodyPr rtlCol="0"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sz="4000" dirty="0">
                <a:solidFill>
                  <a:schemeClr val="tx2">
                    <a:satMod val="130000"/>
                  </a:schemeClr>
                </a:solidFill>
              </a:rPr>
              <a:t>Le SEDIF</a:t>
            </a:r>
          </a:p>
        </p:txBody>
      </p:sp>
      <p:graphicFrame>
        <p:nvGraphicFramePr>
          <p:cNvPr id="11268" name="Objet 1">
            <a:extLst>
              <a:ext uri="{FF2B5EF4-FFF2-40B4-BE49-F238E27FC236}">
                <a16:creationId xmlns:a16="http://schemas.microsoft.com/office/drawing/2014/main" id="{32657C79-D433-40B3-A62A-048C3D6FA24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47813" y="260350"/>
          <a:ext cx="4248150" cy="600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Acrobat Document" r:id="rId3" imgW="8019773" imgH="11334404" progId="AcroExch.Document.DC">
                  <p:embed/>
                </p:oleObj>
              </mc:Choice>
              <mc:Fallback>
                <p:oleObj name="Acrobat Document" r:id="rId3" imgW="8019773" imgH="11334404" progId="AcroExch.Document.DC">
                  <p:embed/>
                  <p:pic>
                    <p:nvPicPr>
                      <p:cNvPr id="11268" name="Objet 1">
                        <a:extLst>
                          <a:ext uri="{FF2B5EF4-FFF2-40B4-BE49-F238E27FC236}">
                            <a16:creationId xmlns:a16="http://schemas.microsoft.com/office/drawing/2014/main" id="{32657C79-D433-40B3-A62A-048C3D6FA24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260350"/>
                        <a:ext cx="4248150" cy="6005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5A33D5ED-0881-428F-AB3B-70EC89ABDBF8}"/>
              </a:ext>
            </a:extLst>
          </p:cNvPr>
          <p:cNvSpPr txBox="1">
            <a:spLocks/>
          </p:cNvSpPr>
          <p:nvPr/>
        </p:nvSpPr>
        <p:spPr bwMode="auto">
          <a:xfrm>
            <a:off x="5262563" y="1989138"/>
            <a:ext cx="4392612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54013" marR="0" lvl="0" indent="-1714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F82C0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usines principales</a:t>
            </a:r>
          </a:p>
          <a:p>
            <a:pPr marL="354013" marR="0" lvl="0" indent="-1714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F82C0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usines à puits</a:t>
            </a:r>
          </a:p>
          <a:p>
            <a:pPr marL="354013" marR="0" lvl="0" indent="-1714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F82C0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135 communes adhérentes</a:t>
            </a:r>
          </a:p>
          <a:p>
            <a:pPr marL="354013" marR="0" lvl="0" indent="-1714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F82C0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4,6 millions d’usagers desservis</a:t>
            </a:r>
          </a:p>
          <a:p>
            <a:pPr marL="354013" marR="0" lvl="0" indent="-1714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F82C0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780 000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</a:t>
            </a:r>
            <a:r>
              <a:rPr kumimoji="0" lang="fr-FR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/j</a:t>
            </a:r>
          </a:p>
          <a:p>
            <a:pPr marL="354013" marR="0" lvl="0" indent="-1714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F82C0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8 665 km de réseau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805401F-C217-4775-BFF6-B072327922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4363" indent="-197832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791327" indent="-15826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07859" indent="-15826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424390" indent="-15826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740920" indent="-1582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057452" indent="-1582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373983" indent="-1582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690513" indent="-1582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33062" eaLnBrk="1" fontAlgn="base" hangingPunct="1">
              <a:spcBef>
                <a:spcPct val="0"/>
              </a:spcBef>
              <a:spcAft>
                <a:spcPct val="0"/>
              </a:spcAft>
            </a:pPr>
            <a:fld id="{4597C43D-7B2B-4291-A766-75FC392F5BCB}" type="slidenum">
              <a:rPr lang="fr-FR" altLang="fr-FR">
                <a:solidFill>
                  <a:srgbClr val="0071E2"/>
                </a:solidFill>
              </a:rPr>
              <a:pPr defTabSz="633062" eaLnBrk="1" fontAlgn="base" hangingPunct="1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fr-FR" altLang="fr-FR">
              <a:solidFill>
                <a:srgbClr val="0071E2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02A85E9-0BA9-45A4-AF41-282EC04D4631}"/>
              </a:ext>
            </a:extLst>
          </p:cNvPr>
          <p:cNvSpPr txBox="1">
            <a:spLocks/>
          </p:cNvSpPr>
          <p:nvPr/>
        </p:nvSpPr>
        <p:spPr bwMode="auto">
          <a:xfrm>
            <a:off x="1979369" y="1933210"/>
            <a:ext cx="4942376" cy="629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9pPr>
          </a:lstStyle>
          <a:p>
            <a:pPr algn="l" defTabSz="633062">
              <a:defRPr/>
            </a:pPr>
            <a:r>
              <a:rPr lang="fr-FR" sz="2354" kern="0" dirty="0">
                <a:solidFill>
                  <a:srgbClr val="00CC00"/>
                </a:solidFill>
                <a:latin typeface="Garamond"/>
              </a:rPr>
              <a:t>Les 5 priorités pour les 6 ans à venir</a:t>
            </a:r>
          </a:p>
        </p:txBody>
      </p:sp>
      <p:sp>
        <p:nvSpPr>
          <p:cNvPr id="6" name="Espace réservé du contenu 4">
            <a:extLst>
              <a:ext uri="{FF2B5EF4-FFF2-40B4-BE49-F238E27FC236}">
                <a16:creationId xmlns:a16="http://schemas.microsoft.com/office/drawing/2014/main" id="{2330BC08-FEEB-4D1E-8F5F-445900051F96}"/>
              </a:ext>
            </a:extLst>
          </p:cNvPr>
          <p:cNvSpPr txBox="1">
            <a:spLocks/>
          </p:cNvSpPr>
          <p:nvPr/>
        </p:nvSpPr>
        <p:spPr bwMode="auto">
          <a:xfrm>
            <a:off x="2029926" y="2432174"/>
            <a:ext cx="5533658" cy="3383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rgbClr val="0071E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rgbClr val="0071E2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rgbClr val="0071E2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0071E2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0071E2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0071E2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0071E2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0071E2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0071E2"/>
                </a:solidFill>
                <a:latin typeface="+mn-lt"/>
              </a:defRPr>
            </a:lvl9pPr>
          </a:lstStyle>
          <a:p>
            <a:pPr algn="just" defTabSz="633062">
              <a:spcBef>
                <a:spcPts val="0"/>
              </a:spcBef>
              <a:defRPr/>
            </a:pPr>
            <a:r>
              <a:rPr lang="fr-FR" sz="1247" kern="0" dirty="0">
                <a:latin typeface="Arial"/>
              </a:rPr>
              <a:t>Priorité 1: L’ atteinte des </a:t>
            </a:r>
            <a:r>
              <a:rPr lang="fr-FR" sz="1247" b="1" kern="0" dirty="0">
                <a:latin typeface="Arial"/>
              </a:rPr>
              <a:t>objectifs de bon état des masses d’eau </a:t>
            </a:r>
            <a:r>
              <a:rPr lang="fr-FR" sz="1247" kern="0" dirty="0">
                <a:latin typeface="Arial"/>
              </a:rPr>
              <a:t>conformément au SDAGE</a:t>
            </a:r>
          </a:p>
          <a:p>
            <a:pPr algn="just" defTabSz="633062">
              <a:spcBef>
                <a:spcPts val="0"/>
              </a:spcBef>
              <a:defRPr/>
            </a:pPr>
            <a:r>
              <a:rPr lang="fr-FR" sz="969" kern="0" dirty="0">
                <a:solidFill>
                  <a:srgbClr val="000000"/>
                </a:solidFill>
                <a:latin typeface="Arial"/>
              </a:rPr>
              <a:t>Réduction à la source des pollutions, réduction des rejets d’EU</a:t>
            </a:r>
          </a:p>
          <a:p>
            <a:pPr algn="just" defTabSz="633062">
              <a:spcBef>
                <a:spcPts val="0"/>
              </a:spcBef>
              <a:defRPr/>
            </a:pPr>
            <a:r>
              <a:rPr lang="fr-FR" sz="969" kern="0" dirty="0">
                <a:solidFill>
                  <a:srgbClr val="000000"/>
                </a:solidFill>
                <a:latin typeface="Arial"/>
              </a:rPr>
              <a:t> par temps de pluie, objectif zéro rejet d’eau pluviale…</a:t>
            </a:r>
          </a:p>
          <a:p>
            <a:pPr algn="just" defTabSz="633062">
              <a:spcBef>
                <a:spcPts val="0"/>
              </a:spcBef>
              <a:defRPr/>
            </a:pPr>
            <a:endParaRPr lang="fr-FR" sz="969" b="1" kern="0" dirty="0">
              <a:solidFill>
                <a:srgbClr val="000000"/>
              </a:solidFill>
              <a:latin typeface="Arial"/>
            </a:endParaRPr>
          </a:p>
          <a:p>
            <a:pPr algn="just" defTabSz="633062">
              <a:spcBef>
                <a:spcPts val="0"/>
              </a:spcBef>
              <a:defRPr/>
            </a:pPr>
            <a:r>
              <a:rPr lang="fr-FR" sz="1247" kern="0" dirty="0">
                <a:latin typeface="Arial"/>
              </a:rPr>
              <a:t>Priorité 2: L’ adaptation au </a:t>
            </a:r>
            <a:r>
              <a:rPr lang="fr-FR" sz="1247" b="1" kern="0" dirty="0">
                <a:latin typeface="Arial"/>
              </a:rPr>
              <a:t>changement climatique</a:t>
            </a:r>
          </a:p>
          <a:p>
            <a:pPr algn="just" defTabSz="633062">
              <a:spcBef>
                <a:spcPts val="0"/>
              </a:spcBef>
              <a:defRPr/>
            </a:pPr>
            <a:r>
              <a:rPr lang="fr-FR" sz="969" kern="0" dirty="0">
                <a:solidFill>
                  <a:srgbClr val="000000"/>
                </a:solidFill>
                <a:latin typeface="Arial"/>
              </a:rPr>
              <a:t>Préservation des zones humides, gestion à la source des eaux de pluie…</a:t>
            </a:r>
          </a:p>
          <a:p>
            <a:pPr algn="just" defTabSz="633062">
              <a:spcBef>
                <a:spcPts val="0"/>
              </a:spcBef>
              <a:defRPr/>
            </a:pPr>
            <a:endParaRPr lang="fr-FR" sz="969" b="1" kern="0" dirty="0">
              <a:solidFill>
                <a:srgbClr val="000000"/>
              </a:solidFill>
              <a:latin typeface="Arial"/>
            </a:endParaRPr>
          </a:p>
          <a:p>
            <a:pPr algn="just" defTabSz="633062">
              <a:spcBef>
                <a:spcPts val="0"/>
              </a:spcBef>
              <a:defRPr/>
            </a:pPr>
            <a:r>
              <a:rPr lang="fr-FR" sz="1247" kern="0" dirty="0">
                <a:latin typeface="Arial"/>
              </a:rPr>
              <a:t>Priorité 3: La </a:t>
            </a:r>
            <a:r>
              <a:rPr lang="fr-FR" sz="1247" b="1" kern="0" dirty="0">
                <a:latin typeface="Arial"/>
              </a:rPr>
              <a:t>reconquête</a:t>
            </a:r>
            <a:r>
              <a:rPr lang="fr-FR" sz="1247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fr-FR" sz="1247" b="1" kern="0" dirty="0">
                <a:latin typeface="Arial"/>
              </a:rPr>
              <a:t>de la biodiversité</a:t>
            </a:r>
          </a:p>
          <a:p>
            <a:pPr algn="just" defTabSz="633062">
              <a:spcBef>
                <a:spcPts val="0"/>
              </a:spcBef>
              <a:defRPr/>
            </a:pPr>
            <a:r>
              <a:rPr lang="fr-FR" sz="969" kern="0" dirty="0">
                <a:solidFill>
                  <a:srgbClr val="000000"/>
                </a:solidFill>
                <a:latin typeface="Arial"/>
              </a:rPr>
              <a:t>Préserver les trames vertes et bleues, restaurer et protéger les habitats, développer la gestion à la source des eaux pluviales par la mise en place d’espaces végétalisées en ville…</a:t>
            </a:r>
          </a:p>
          <a:p>
            <a:pPr algn="just" defTabSz="633062">
              <a:spcBef>
                <a:spcPts val="0"/>
              </a:spcBef>
              <a:defRPr/>
            </a:pPr>
            <a:endParaRPr lang="fr-FR" sz="969" b="1" kern="0" dirty="0">
              <a:solidFill>
                <a:srgbClr val="000000"/>
              </a:solidFill>
              <a:latin typeface="Arial"/>
            </a:endParaRPr>
          </a:p>
          <a:p>
            <a:pPr algn="just" defTabSz="633062">
              <a:spcBef>
                <a:spcPts val="0"/>
              </a:spcBef>
              <a:defRPr/>
            </a:pPr>
            <a:r>
              <a:rPr lang="fr-FR" sz="1247" kern="0" dirty="0">
                <a:latin typeface="Arial"/>
              </a:rPr>
              <a:t>Priorité 4: La mobilisation des acteurs et la </a:t>
            </a:r>
            <a:r>
              <a:rPr lang="fr-FR" sz="1247" b="1" kern="0" dirty="0">
                <a:latin typeface="Arial"/>
              </a:rPr>
              <a:t>solidarité aux territoires ruraux</a:t>
            </a:r>
          </a:p>
          <a:p>
            <a:pPr algn="just" defTabSz="633062">
              <a:spcBef>
                <a:spcPts val="0"/>
              </a:spcBef>
              <a:defRPr/>
            </a:pPr>
            <a:r>
              <a:rPr lang="fr-FR" sz="969" kern="0" dirty="0">
                <a:solidFill>
                  <a:srgbClr val="000000"/>
                </a:solidFill>
                <a:latin typeface="Arial"/>
              </a:rPr>
              <a:t>En zone de revitalisation rurale, sécurisation de l’alimentation en eau, lutte contre les fuites, renouvellement de réseaux</a:t>
            </a:r>
          </a:p>
          <a:p>
            <a:pPr algn="just" defTabSz="633062">
              <a:spcBef>
                <a:spcPts val="0"/>
              </a:spcBef>
              <a:defRPr/>
            </a:pPr>
            <a:endParaRPr lang="fr-FR" sz="969" b="1" kern="0" dirty="0">
              <a:solidFill>
                <a:srgbClr val="000000"/>
              </a:solidFill>
              <a:latin typeface="Arial"/>
            </a:endParaRPr>
          </a:p>
          <a:p>
            <a:pPr algn="just" defTabSz="633062">
              <a:spcBef>
                <a:spcPts val="0"/>
              </a:spcBef>
              <a:defRPr/>
            </a:pPr>
            <a:r>
              <a:rPr lang="fr-FR" sz="1247" kern="0" dirty="0">
                <a:latin typeface="Arial"/>
              </a:rPr>
              <a:t>Priorité 5: La protection de la </a:t>
            </a:r>
            <a:r>
              <a:rPr lang="fr-FR" sz="1247" b="1" kern="0" dirty="0">
                <a:latin typeface="Arial"/>
              </a:rPr>
              <a:t>santé publique</a:t>
            </a:r>
          </a:p>
          <a:p>
            <a:pPr algn="just" defTabSz="633062">
              <a:spcBef>
                <a:spcPts val="0"/>
              </a:spcBef>
              <a:defRPr/>
            </a:pPr>
            <a:r>
              <a:rPr lang="fr-FR" sz="969" kern="0" dirty="0">
                <a:solidFill>
                  <a:srgbClr val="000000"/>
                </a:solidFill>
                <a:latin typeface="Arial"/>
              </a:rPr>
              <a:t>Réduction des émissions de substances dangereuses, résorption des pollutions dans les zones de captage d’eau potable et zones sensibles…</a:t>
            </a:r>
          </a:p>
        </p:txBody>
      </p:sp>
      <p:pic>
        <p:nvPicPr>
          <p:cNvPr id="9221" name="Picture 2" descr="R:\Service Communication\Public\OUTILS COMM 11E PROGRAMME\logo 11e et masque ppt\AESN_LogotypePEC20142019_Vecto.jpg">
            <a:extLst>
              <a:ext uri="{FF2B5EF4-FFF2-40B4-BE49-F238E27FC236}">
                <a16:creationId xmlns:a16="http://schemas.microsoft.com/office/drawing/2014/main" id="{8CBEED47-F862-4CC8-9D21-392DED264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" t="14758" r="6226" b="16719"/>
          <a:stretch>
            <a:fillRect/>
          </a:stretch>
        </p:blipFill>
        <p:spPr bwMode="auto">
          <a:xfrm>
            <a:off x="6067794" y="2780568"/>
            <a:ext cx="1882652" cy="90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4DFB6340-2D59-46EE-BF46-3EC421324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9924" y="1640865"/>
            <a:ext cx="5872163" cy="49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9pPr>
          </a:lstStyle>
          <a:p>
            <a:pPr algn="l" defTabSz="633062" eaLnBrk="1" hangingPunct="1">
              <a:defRPr/>
            </a:pPr>
            <a:r>
              <a:rPr lang="fr-FR" sz="2216" kern="0" dirty="0">
                <a:solidFill>
                  <a:srgbClr val="990033"/>
                </a:solidFill>
                <a:latin typeface="Arial"/>
              </a:rPr>
              <a:t>Le 11</a:t>
            </a:r>
            <a:r>
              <a:rPr lang="fr-FR" sz="2216" kern="0" baseline="30000" dirty="0">
                <a:solidFill>
                  <a:srgbClr val="990033"/>
                </a:solidFill>
                <a:latin typeface="Arial"/>
              </a:rPr>
              <a:t>ème</a:t>
            </a:r>
            <a:r>
              <a:rPr lang="fr-FR" sz="2216" kern="0" dirty="0">
                <a:solidFill>
                  <a:srgbClr val="990033"/>
                </a:solidFill>
                <a:latin typeface="Arial"/>
              </a:rPr>
              <a:t> </a:t>
            </a:r>
            <a:r>
              <a:rPr lang="fr-FR" sz="2216" kern="0" dirty="0" err="1">
                <a:solidFill>
                  <a:srgbClr val="990033"/>
                </a:solidFill>
                <a:latin typeface="Arial"/>
              </a:rPr>
              <a:t>pg</a:t>
            </a:r>
            <a:r>
              <a:rPr lang="fr-FR" sz="2216" kern="0" dirty="0">
                <a:solidFill>
                  <a:srgbClr val="990033"/>
                </a:solidFill>
                <a:latin typeface="Arial"/>
              </a:rPr>
              <a:t> d’intervention 2019-2024</a:t>
            </a:r>
          </a:p>
        </p:txBody>
      </p:sp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C1F1ECA-4370-498D-AF90-1720404C39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4363" indent="-197832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791327" indent="-15826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07859" indent="-15826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424390" indent="-15826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740920" indent="-1582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057452" indent="-1582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373983" indent="-1582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690513" indent="-1582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33062" eaLnBrk="1" fontAlgn="base" hangingPunct="1">
              <a:spcBef>
                <a:spcPct val="0"/>
              </a:spcBef>
              <a:spcAft>
                <a:spcPct val="0"/>
              </a:spcAft>
            </a:pPr>
            <a:fld id="{F86753BD-6DB9-431D-8198-D2DFA7072667}" type="slidenum">
              <a:rPr lang="fr-FR" altLang="fr-FR">
                <a:solidFill>
                  <a:srgbClr val="0071E2"/>
                </a:solidFill>
              </a:rPr>
              <a:pPr defTabSz="633062" eaLnBrk="1" fontAlgn="base" hangingPunct="1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fr-FR" altLang="fr-FR">
              <a:solidFill>
                <a:srgbClr val="0071E2"/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7DE937C6-B4D5-4167-99B1-50B2F7625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9913" y="1683727"/>
            <a:ext cx="6021632" cy="49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9pPr>
          </a:lstStyle>
          <a:p>
            <a:pPr defTabSz="633062" eaLnBrk="1" hangingPunct="1">
              <a:defRPr/>
            </a:pPr>
            <a:r>
              <a:rPr lang="fr-FR" sz="2216" kern="0" dirty="0">
                <a:solidFill>
                  <a:srgbClr val="990033"/>
                </a:solidFill>
                <a:latin typeface="Arial"/>
              </a:rPr>
              <a:t>Pourquoi se préoccuper des mauvais branchements en ville?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12F906C-B476-438E-B515-14130192F3C0}"/>
              </a:ext>
            </a:extLst>
          </p:cNvPr>
          <p:cNvSpPr txBox="1"/>
          <p:nvPr/>
        </p:nvSpPr>
        <p:spPr>
          <a:xfrm>
            <a:off x="1356384" y="2796699"/>
            <a:ext cx="4374486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fr-FR" sz="1350" dirty="0">
                <a:solidFill>
                  <a:srgbClr val="0070C0"/>
                </a:solidFill>
                <a:latin typeface="Arial"/>
              </a:rPr>
              <a:t>Cette mise en conformité permet :</a:t>
            </a:r>
          </a:p>
          <a:p>
            <a:pPr defTabSz="685800"/>
            <a:r>
              <a:rPr lang="fr-FR" sz="27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1</a:t>
            </a:r>
            <a:r>
              <a:rPr lang="fr-FR" sz="1350" dirty="0">
                <a:solidFill>
                  <a:srgbClr val="0070C0"/>
                </a:solidFill>
                <a:latin typeface="Arial"/>
              </a:rPr>
              <a:t> de répondre à une obligation réglementaire (art. L1331du Code de la santé publique) ;</a:t>
            </a:r>
          </a:p>
          <a:p>
            <a:pPr defTabSz="685800"/>
            <a:endParaRPr lang="fr-FR" sz="1350" dirty="0">
              <a:solidFill>
                <a:srgbClr val="0070C0"/>
              </a:solidFill>
              <a:latin typeface="Arial"/>
            </a:endParaRPr>
          </a:p>
          <a:p>
            <a:pPr defTabSz="685800"/>
            <a:r>
              <a:rPr lang="fr-FR" sz="27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2</a:t>
            </a:r>
            <a:r>
              <a:rPr lang="fr-FR" sz="1350" dirty="0">
                <a:solidFill>
                  <a:srgbClr val="0070C0"/>
                </a:solidFill>
                <a:latin typeface="Arial"/>
              </a:rPr>
              <a:t> d’améliorer le fonctionnement du réseau d’assainissement et de la station d'épuration ;</a:t>
            </a:r>
          </a:p>
          <a:p>
            <a:pPr defTabSz="685800"/>
            <a:endParaRPr lang="fr-FR" sz="1350" dirty="0">
              <a:solidFill>
                <a:srgbClr val="0070C0"/>
              </a:solidFill>
              <a:latin typeface="Arial"/>
            </a:endParaRPr>
          </a:p>
          <a:p>
            <a:pPr defTabSz="685800"/>
            <a:r>
              <a:rPr lang="fr-FR" sz="27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3</a:t>
            </a:r>
            <a:r>
              <a:rPr lang="fr-FR" sz="1350" dirty="0">
                <a:solidFill>
                  <a:srgbClr val="0070C0"/>
                </a:solidFill>
                <a:latin typeface="Arial"/>
              </a:rPr>
              <a:t> de protéger les milieux aquatiques.</a:t>
            </a:r>
            <a:endParaRPr lang="fr-FR" sz="1350" dirty="0">
              <a:solidFill>
                <a:srgbClr val="0070C0"/>
              </a:solidFill>
              <a:latin typeface="Arial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894A548-2F93-49F7-8B09-552B13B7A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528" y="4485278"/>
            <a:ext cx="2377111" cy="2276872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82319E59-F086-4ED0-850D-73CB6F376794}"/>
              </a:ext>
            </a:extLst>
          </p:cNvPr>
          <p:cNvCxnSpPr>
            <a:cxnSpLocks/>
          </p:cNvCxnSpPr>
          <p:nvPr/>
        </p:nvCxnSpPr>
        <p:spPr>
          <a:xfrm>
            <a:off x="4359347" y="4988056"/>
            <a:ext cx="1868837" cy="4571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56442184-016D-4F50-951C-269E8B3AF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2461736"/>
            <a:ext cx="2400300" cy="1552575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25FB62F-5E4F-4457-9228-3B827EFAF90A}"/>
              </a:ext>
            </a:extLst>
          </p:cNvPr>
          <p:cNvCxnSpPr>
            <a:cxnSpLocks/>
          </p:cNvCxnSpPr>
          <p:nvPr/>
        </p:nvCxnSpPr>
        <p:spPr>
          <a:xfrm flipV="1">
            <a:off x="4940729" y="3382483"/>
            <a:ext cx="2079543" cy="7066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8AF1EFC6-4784-4CD1-A007-6F1D48446886}"/>
              </a:ext>
            </a:extLst>
          </p:cNvPr>
          <p:cNvSpPr txBox="1"/>
          <p:nvPr/>
        </p:nvSpPr>
        <p:spPr>
          <a:xfrm>
            <a:off x="6172953" y="6524628"/>
            <a:ext cx="10633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</a:rPr>
              <a:t>Source: AESN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E03B420-38FB-4E7A-8921-66F0B3930E3C}"/>
              </a:ext>
            </a:extLst>
          </p:cNvPr>
          <p:cNvSpPr txBox="1"/>
          <p:nvPr/>
        </p:nvSpPr>
        <p:spPr>
          <a:xfrm>
            <a:off x="7452320" y="3790133"/>
            <a:ext cx="14393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</a:rPr>
              <a:t>Source: formobile.ca</a:t>
            </a:r>
          </a:p>
        </p:txBody>
      </p:sp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0EE43FE-23B6-4B4F-999F-FDDAF0AB40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4363" indent="-197832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791327" indent="-15826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07859" indent="-15826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424390" indent="-15826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740920" indent="-1582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057452" indent="-1582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373983" indent="-1582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690513" indent="-1582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33062" eaLnBrk="1" fontAlgn="base" hangingPunct="1">
              <a:spcBef>
                <a:spcPct val="0"/>
              </a:spcBef>
              <a:spcAft>
                <a:spcPct val="0"/>
              </a:spcAft>
            </a:pPr>
            <a:fld id="{149C5A2F-AE2F-42F8-86D3-5E3DFE9DBB8E}" type="slidenum">
              <a:rPr lang="fr-FR" altLang="fr-FR">
                <a:solidFill>
                  <a:srgbClr val="0071E2"/>
                </a:solidFill>
              </a:rPr>
              <a:pPr defTabSz="633062" eaLnBrk="1" fontAlgn="base" hangingPunct="1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fr-FR" altLang="fr-FR">
              <a:solidFill>
                <a:srgbClr val="0071E2"/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3E9BE041-C30F-4A0A-8C02-0E33B08E5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9925" y="1640865"/>
            <a:ext cx="5950194" cy="541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9pPr>
          </a:lstStyle>
          <a:p>
            <a:pPr algn="l" defTabSz="633062" eaLnBrk="1" hangingPunct="1">
              <a:defRPr/>
            </a:pPr>
            <a:r>
              <a:rPr lang="fr-FR" sz="2216" kern="0" dirty="0">
                <a:solidFill>
                  <a:srgbClr val="990033"/>
                </a:solidFill>
                <a:latin typeface="Arial"/>
              </a:rPr>
              <a:t>Les aides financières</a:t>
            </a:r>
          </a:p>
        </p:txBody>
      </p:sp>
      <p:pic>
        <p:nvPicPr>
          <p:cNvPr id="28676" name="Picture 2" descr="R:\Service Communication\Public\OUTILS COMM 11E PROGRAMME\logo 11e et masque ppt\AESN_LogotypePEC20142019_Vecto.jpg">
            <a:extLst>
              <a:ext uri="{FF2B5EF4-FFF2-40B4-BE49-F238E27FC236}">
                <a16:creationId xmlns:a16="http://schemas.microsoft.com/office/drawing/2014/main" id="{B85AAA24-6F6A-4885-93CD-B82C0E0A6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515" y="1036393"/>
            <a:ext cx="1969477" cy="1048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A1E8451-7AC0-4E0B-A1C1-284592D1D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1" y="2549349"/>
            <a:ext cx="6837119" cy="343424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C213439-27DB-4326-B595-211B12EB8E81}"/>
              </a:ext>
            </a:extLst>
          </p:cNvPr>
          <p:cNvSpPr txBox="1"/>
          <p:nvPr/>
        </p:nvSpPr>
        <p:spPr>
          <a:xfrm>
            <a:off x="1541110" y="2129707"/>
            <a:ext cx="666185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fr-FR" sz="1350" dirty="0">
                <a:solidFill>
                  <a:srgbClr val="000000"/>
                </a:solidFill>
                <a:latin typeface="Arial"/>
              </a:rPr>
              <a:t>Pas de financement directement aux particuliers. Financement au maitre d’ouvrage pour des opérations groupées financées par la collectivité compétente en assainissement.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4C5534E-E12A-4A59-A9A7-08C0AEEE3795}"/>
              </a:ext>
            </a:extLst>
          </p:cNvPr>
          <p:cNvSpPr txBox="1"/>
          <p:nvPr/>
        </p:nvSpPr>
        <p:spPr>
          <a:xfrm>
            <a:off x="5493209" y="2614454"/>
            <a:ext cx="10986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fr-FR" sz="1350" dirty="0">
                <a:solidFill>
                  <a:srgbClr val="000000"/>
                </a:solidFill>
                <a:latin typeface="Arial"/>
              </a:rPr>
              <a:t>+</a:t>
            </a:r>
            <a:r>
              <a:rPr lang="fr-FR" sz="1350" dirty="0" err="1">
                <a:solidFill>
                  <a:srgbClr val="000000"/>
                </a:solidFill>
                <a:latin typeface="Arial"/>
              </a:rPr>
              <a:t>MOprivée</a:t>
            </a:r>
            <a:endParaRPr lang="fr-FR" sz="135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0EE43FE-23B6-4B4F-999F-FDDAF0AB40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4363" indent="-197832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791327" indent="-15826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07859" indent="-15826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424390" indent="-15826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740920" indent="-1582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057452" indent="-1582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373983" indent="-1582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690513" indent="-1582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33062" eaLnBrk="1" fontAlgn="base" hangingPunct="1">
              <a:spcBef>
                <a:spcPct val="0"/>
              </a:spcBef>
              <a:spcAft>
                <a:spcPct val="0"/>
              </a:spcAft>
            </a:pPr>
            <a:fld id="{149C5A2F-AE2F-42F8-86D3-5E3DFE9DBB8E}" type="slidenum">
              <a:rPr lang="fr-FR" altLang="fr-FR">
                <a:solidFill>
                  <a:srgbClr val="0071E2"/>
                </a:solidFill>
              </a:rPr>
              <a:pPr defTabSz="633062" eaLnBrk="1" fontAlgn="base" hangingPunct="1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fr-FR" altLang="fr-FR">
              <a:solidFill>
                <a:srgbClr val="0071E2"/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3E9BE041-C30F-4A0A-8C02-0E33B08E5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9925" y="1640865"/>
            <a:ext cx="5950194" cy="541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9pPr>
          </a:lstStyle>
          <a:p>
            <a:pPr algn="l" defTabSz="633062" eaLnBrk="1" hangingPunct="1">
              <a:defRPr/>
            </a:pPr>
            <a:r>
              <a:rPr lang="fr-FR" sz="2216" kern="0" dirty="0">
                <a:solidFill>
                  <a:srgbClr val="990033"/>
                </a:solidFill>
                <a:latin typeface="Arial"/>
              </a:rPr>
              <a:t>Les aides financières</a:t>
            </a:r>
          </a:p>
        </p:txBody>
      </p:sp>
      <p:pic>
        <p:nvPicPr>
          <p:cNvPr id="28676" name="Picture 2" descr="R:\Service Communication\Public\OUTILS COMM 11E PROGRAMME\logo 11e et masque ppt\AESN_LogotypePEC20142019_Vecto.jpg">
            <a:extLst>
              <a:ext uri="{FF2B5EF4-FFF2-40B4-BE49-F238E27FC236}">
                <a16:creationId xmlns:a16="http://schemas.microsoft.com/office/drawing/2014/main" id="{B85AAA24-6F6A-4885-93CD-B82C0E0A6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515" y="1036393"/>
            <a:ext cx="1969477" cy="1048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3EFCFB8-88A6-424A-9DF9-11DEC80BA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105" y="2014547"/>
            <a:ext cx="5446966" cy="394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66384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F1945C6-4FFC-43CB-9A2A-D2A07932DE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4363" indent="-197832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791327" indent="-15826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07859" indent="-15826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424390" indent="-15826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740920" indent="-1582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057452" indent="-1582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373983" indent="-1582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690513" indent="-1582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33062" eaLnBrk="1" fontAlgn="base" hangingPunct="1">
              <a:spcBef>
                <a:spcPct val="0"/>
              </a:spcBef>
              <a:spcAft>
                <a:spcPct val="0"/>
              </a:spcAft>
            </a:pPr>
            <a:fld id="{AA39B14B-89F8-43B2-83D8-1AAD1EB560BF}" type="slidenum">
              <a:rPr lang="fr-FR" altLang="fr-FR">
                <a:solidFill>
                  <a:srgbClr val="0071E2"/>
                </a:solidFill>
              </a:rPr>
              <a:pPr defTabSz="633062" eaLnBrk="1" fontAlgn="base" hangingPunct="1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fr-FR" altLang="fr-FR">
              <a:solidFill>
                <a:srgbClr val="0071E2"/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8F1C946E-4535-4AF9-9BA4-3950417CF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6542" y="1934489"/>
            <a:ext cx="5950194" cy="596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9pPr>
          </a:lstStyle>
          <a:p>
            <a:pPr algn="l" defTabSz="633062" eaLnBrk="1" hangingPunct="1">
              <a:defRPr/>
            </a:pPr>
            <a:r>
              <a:rPr lang="fr-FR" sz="2077" kern="0" dirty="0">
                <a:solidFill>
                  <a:srgbClr val="990033"/>
                </a:solidFill>
                <a:latin typeface="Arial"/>
              </a:rPr>
              <a:t>Construction d’un dossier de demande d’aide</a:t>
            </a:r>
          </a:p>
        </p:txBody>
      </p:sp>
      <p:sp>
        <p:nvSpPr>
          <p:cNvPr id="29701" name="ZoneTexte 14">
            <a:extLst>
              <a:ext uri="{FF2B5EF4-FFF2-40B4-BE49-F238E27FC236}">
                <a16:creationId xmlns:a16="http://schemas.microsoft.com/office/drawing/2014/main" id="{E70C9921-D6C5-411E-B632-2FE6005C8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6165" y="3919577"/>
            <a:ext cx="257270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71E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71E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71E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9pPr>
          </a:lstStyle>
          <a:p>
            <a:pPr defTabSz="633062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050" dirty="0">
                <a:solidFill>
                  <a:srgbClr val="000000"/>
                </a:solidFill>
              </a:rPr>
              <a:t>Conseil/Contrôle par la collectivité sur la proposition technique retenue et réalisation des travaux</a:t>
            </a:r>
          </a:p>
        </p:txBody>
      </p:sp>
      <p:grpSp>
        <p:nvGrpSpPr>
          <p:cNvPr id="29702" name="Groupe 1">
            <a:extLst>
              <a:ext uri="{FF2B5EF4-FFF2-40B4-BE49-F238E27FC236}">
                <a16:creationId xmlns:a16="http://schemas.microsoft.com/office/drawing/2014/main" id="{CAF87DA5-7BEB-473D-8CF4-3BC22204B6B5}"/>
              </a:ext>
            </a:extLst>
          </p:cNvPr>
          <p:cNvGrpSpPr>
            <a:grpSpLocks/>
          </p:cNvGrpSpPr>
          <p:nvPr/>
        </p:nvGrpSpPr>
        <p:grpSpPr bwMode="auto">
          <a:xfrm>
            <a:off x="1387401" y="2488959"/>
            <a:ext cx="7549603" cy="1461808"/>
            <a:chOff x="467544" y="1461545"/>
            <a:chExt cx="9772035" cy="2111471"/>
          </a:xfrm>
        </p:grpSpPr>
        <p:sp>
          <p:nvSpPr>
            <p:cNvPr id="9" name="Flèche droite 8">
              <a:extLst>
                <a:ext uri="{FF2B5EF4-FFF2-40B4-BE49-F238E27FC236}">
                  <a16:creationId xmlns:a16="http://schemas.microsoft.com/office/drawing/2014/main" id="{69548DB3-117A-407C-A79E-825BFB336341}"/>
                </a:ext>
              </a:extLst>
            </p:cNvPr>
            <p:cNvSpPr/>
            <p:nvPr/>
          </p:nvSpPr>
          <p:spPr>
            <a:xfrm>
              <a:off x="467544" y="3140968"/>
              <a:ext cx="8271944" cy="432048"/>
            </a:xfrm>
            <a:prstGeom prst="rightArrow">
              <a:avLst/>
            </a:prstGeom>
            <a:gradFill flip="none" rotWithShape="1">
              <a:gsLst>
                <a:gs pos="0">
                  <a:srgbClr val="03D4A8"/>
                </a:gs>
                <a:gs pos="0">
                  <a:srgbClr val="21D6E0">
                    <a:lumMod val="94000"/>
                  </a:srgbClr>
                </a:gs>
                <a:gs pos="1000">
                  <a:schemeClr val="bg2">
                    <a:lumMod val="90000"/>
                  </a:schemeClr>
                </a:gs>
                <a:gs pos="100000">
                  <a:srgbClr val="005CB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3306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1247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5FA355A4-FD14-4C5B-A869-387435185BE7}"/>
                </a:ext>
              </a:extLst>
            </p:cNvPr>
            <p:cNvCxnSpPr/>
            <p:nvPr/>
          </p:nvCxnSpPr>
          <p:spPr>
            <a:xfrm>
              <a:off x="1111318" y="2493531"/>
              <a:ext cx="0" cy="719128"/>
            </a:xfrm>
            <a:prstGeom prst="straightConnector1">
              <a:avLst/>
            </a:prstGeom>
            <a:ln w="12700">
              <a:solidFill>
                <a:srgbClr val="3366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35145470-F31B-4423-9018-806806DF07C5}"/>
                </a:ext>
              </a:extLst>
            </p:cNvPr>
            <p:cNvCxnSpPr/>
            <p:nvPr/>
          </p:nvCxnSpPr>
          <p:spPr>
            <a:xfrm>
              <a:off x="4878498" y="2500347"/>
              <a:ext cx="0" cy="719128"/>
            </a:xfrm>
            <a:prstGeom prst="straightConnector1">
              <a:avLst/>
            </a:prstGeom>
            <a:ln w="12700">
              <a:solidFill>
                <a:srgbClr val="3366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15" name="ZoneTexte 19">
              <a:extLst>
                <a:ext uri="{FF2B5EF4-FFF2-40B4-BE49-F238E27FC236}">
                  <a16:creationId xmlns:a16="http://schemas.microsoft.com/office/drawing/2014/main" id="{328CB0FF-4987-4D7F-B245-85A13D4EC4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02449" y="1461545"/>
              <a:ext cx="3337130" cy="130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71E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71E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71E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71E2"/>
                  </a:solidFill>
                  <a:latin typeface="Arial" panose="020B0604020202020204" pitchFamily="34" charset="0"/>
                </a:defRPr>
              </a:lvl9pPr>
            </a:lstStyle>
            <a:p>
              <a:pPr defTabSz="633062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fr-FR" altLang="fr-FR" sz="1050" dirty="0">
                  <a:solidFill>
                    <a:srgbClr val="000000"/>
                  </a:solidFill>
                </a:rPr>
                <a:t>Réception travaux. Contrôle par la collectivité des travaux effectués par les riverains. Si les travaux sont conformes aux attentes, distribution de l’aide AESN par la collectivité.</a:t>
              </a:r>
            </a:p>
          </p:txBody>
        </p: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E6BE75A5-8654-4094-BB15-DC67D7B13301}"/>
                </a:ext>
              </a:extLst>
            </p:cNvPr>
            <p:cNvCxnSpPr/>
            <p:nvPr/>
          </p:nvCxnSpPr>
          <p:spPr>
            <a:xfrm>
              <a:off x="7908034" y="2497325"/>
              <a:ext cx="0" cy="719128"/>
            </a:xfrm>
            <a:prstGeom prst="straightConnector1">
              <a:avLst/>
            </a:prstGeom>
            <a:ln w="12700">
              <a:solidFill>
                <a:srgbClr val="3366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703" name="Picture 2" descr="R:\Service Communication\Public\OUTILS COMM 11E PROGRAMME\logo 11e et masque ppt\AESN_LogotypePEC20142019_Vecto.jpg">
            <a:extLst>
              <a:ext uri="{FF2B5EF4-FFF2-40B4-BE49-F238E27FC236}">
                <a16:creationId xmlns:a16="http://schemas.microsoft.com/office/drawing/2014/main" id="{2C74B8AF-2E81-4C8E-8BEF-8834AD654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515" y="1036393"/>
            <a:ext cx="1969477" cy="1048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528EBB69-3ED9-417A-B2D6-0EAB2A25B5A7}"/>
              </a:ext>
            </a:extLst>
          </p:cNvPr>
          <p:cNvSpPr txBox="1"/>
          <p:nvPr/>
        </p:nvSpPr>
        <p:spPr>
          <a:xfrm>
            <a:off x="1550741" y="2569514"/>
            <a:ext cx="221581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fr-FR" sz="1050" dirty="0">
                <a:solidFill>
                  <a:srgbClr val="000000"/>
                </a:solidFill>
                <a:latin typeface="Arial"/>
              </a:rPr>
              <a:t>Identification par la collectivité en charge de l’assainissement d’un secteur à contrôler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8282336-06D1-4EB1-8C9D-58D25E46493D}"/>
              </a:ext>
            </a:extLst>
          </p:cNvPr>
          <p:cNvSpPr txBox="1"/>
          <p:nvPr/>
        </p:nvSpPr>
        <p:spPr>
          <a:xfrm>
            <a:off x="2348697" y="3918846"/>
            <a:ext cx="185132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fr-FR" sz="1050" dirty="0">
                <a:solidFill>
                  <a:srgbClr val="000000"/>
                </a:solidFill>
                <a:latin typeface="Arial"/>
              </a:rPr>
              <a:t>Contrôle des branchements et identification des mauvais branchements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BD7310A-91AC-4129-A2AA-F7F27D6C9F11}"/>
              </a:ext>
            </a:extLst>
          </p:cNvPr>
          <p:cNvSpPr txBox="1"/>
          <p:nvPr/>
        </p:nvSpPr>
        <p:spPr>
          <a:xfrm>
            <a:off x="4070106" y="2522874"/>
            <a:ext cx="21517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fr-FR" sz="1050" dirty="0">
                <a:solidFill>
                  <a:srgbClr val="000000"/>
                </a:solidFill>
                <a:latin typeface="Arial"/>
              </a:rPr>
              <a:t>Contact auprès des riverains ayant des travaux à effectuer pour leur exposer les modalités choisies par la collectivité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2A26D4D-EEC3-46C3-8D9F-31106D77A4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9947" y="4612389"/>
            <a:ext cx="2067381" cy="188487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0B069EE-EEB8-4DE1-B1C4-B998C6DCB5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2793"/>
          <a:stretch/>
        </p:blipFill>
        <p:spPr>
          <a:xfrm>
            <a:off x="4996273" y="4618574"/>
            <a:ext cx="2218260" cy="188189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94563A6-B212-43C0-837A-D44EB7443C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4096" r="45" b="24894"/>
          <a:stretch/>
        </p:blipFill>
        <p:spPr>
          <a:xfrm>
            <a:off x="1678511" y="857250"/>
            <a:ext cx="6322490" cy="5143500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1566982C-1202-4542-8660-A31252B17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094" y="2739353"/>
            <a:ext cx="5829300" cy="1379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9pPr>
          </a:lstStyle>
          <a:p>
            <a:pPr defTabSz="633062" eaLnBrk="1" hangingPunct="1">
              <a:defRPr/>
            </a:pPr>
            <a:br>
              <a:rPr lang="fr-FR" sz="2216" kern="0" dirty="0">
                <a:solidFill>
                  <a:srgbClr val="990033"/>
                </a:solidFill>
                <a:latin typeface="Arial"/>
              </a:rPr>
            </a:br>
            <a:r>
              <a:rPr lang="fr-FR" sz="2216" kern="0" dirty="0">
                <a:solidFill>
                  <a:srgbClr val="FFFFFF"/>
                </a:solidFill>
                <a:latin typeface="Arial"/>
              </a:rPr>
              <a:t>A VOUS DE JOUER!</a:t>
            </a:r>
            <a:br>
              <a:rPr lang="fr-FR" sz="2216" kern="0" dirty="0">
                <a:solidFill>
                  <a:srgbClr val="FFFFFF"/>
                </a:solidFill>
                <a:latin typeface="Arial"/>
              </a:rPr>
            </a:br>
            <a:br>
              <a:rPr lang="fr-FR" sz="2216" kern="0" dirty="0">
                <a:solidFill>
                  <a:srgbClr val="FFFFFF"/>
                </a:solidFill>
                <a:latin typeface="Arial"/>
              </a:rPr>
            </a:br>
            <a:r>
              <a:rPr lang="fr-FR" sz="2216" kern="0" dirty="0">
                <a:solidFill>
                  <a:srgbClr val="FFFFFF"/>
                </a:solidFill>
                <a:latin typeface="Arial"/>
              </a:rPr>
              <a:t>Merci de votre attention</a:t>
            </a:r>
          </a:p>
        </p:txBody>
      </p:sp>
      <p:sp>
        <p:nvSpPr>
          <p:cNvPr id="30725" name="ZoneTexte 1">
            <a:extLst>
              <a:ext uri="{FF2B5EF4-FFF2-40B4-BE49-F238E27FC236}">
                <a16:creationId xmlns:a16="http://schemas.microsoft.com/office/drawing/2014/main" id="{4EA545D1-EB9B-4F27-B6B0-6D58100C9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768" y="4699490"/>
            <a:ext cx="2133233" cy="66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71E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71E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71E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71E2"/>
                </a:solidFill>
                <a:latin typeface="Arial" panose="020B0604020202020204" pitchFamily="34" charset="0"/>
              </a:defRPr>
            </a:lvl9pPr>
          </a:lstStyle>
          <a:p>
            <a:pPr algn="ctr" defTabSz="633062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247" b="1" u="sng" dirty="0">
                <a:solidFill>
                  <a:srgbClr val="FFFFFF"/>
                </a:solidFill>
              </a:rPr>
              <a:t>Crédit Photos/Schéma</a:t>
            </a:r>
          </a:p>
          <a:p>
            <a:pPr algn="ctr" defTabSz="633062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247" b="1" i="1" dirty="0">
                <a:solidFill>
                  <a:srgbClr val="FFFFFF"/>
                </a:solidFill>
              </a:rPr>
              <a:t>Agence de l’eau</a:t>
            </a:r>
          </a:p>
          <a:p>
            <a:pPr algn="ctr" defTabSz="633062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fr-FR" altLang="fr-FR" sz="1247" b="1" i="1" dirty="0">
              <a:solidFill>
                <a:srgbClr val="FFFFFF"/>
              </a:solidFill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AF7DFA79-3A19-4C36-A0E7-9CAFAF2F1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9925" y="1102337"/>
            <a:ext cx="2949819" cy="830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9pPr>
          </a:lstStyle>
          <a:p>
            <a:pPr algn="l" defTabSz="633062" eaLnBrk="1" hangingPunct="1">
              <a:defRPr/>
            </a:pPr>
            <a:r>
              <a:rPr lang="fr-FR" sz="1385" i="1" kern="0" dirty="0">
                <a:solidFill>
                  <a:srgbClr val="FFFFFF"/>
                </a:solidFill>
                <a:latin typeface="Arial"/>
              </a:rPr>
              <a:t>Benoit DUCREUX (94)</a:t>
            </a:r>
          </a:p>
          <a:p>
            <a:pPr algn="l" defTabSz="633062" eaLnBrk="1" hangingPunct="1">
              <a:defRPr/>
            </a:pPr>
            <a:r>
              <a:rPr lang="fr-FR" sz="1385" i="1" kern="0" dirty="0">
                <a:solidFill>
                  <a:srgbClr val="FFFFFF"/>
                </a:solidFill>
                <a:latin typeface="Arial"/>
              </a:rPr>
              <a:t>Jérémie JEANNEAU (78)</a:t>
            </a:r>
          </a:p>
          <a:p>
            <a:pPr algn="l" defTabSz="633062" eaLnBrk="1" hangingPunct="1">
              <a:defRPr/>
            </a:pPr>
            <a:r>
              <a:rPr lang="fr-FR" sz="1385" i="1" kern="0" dirty="0">
                <a:solidFill>
                  <a:srgbClr val="FFFFFF"/>
                </a:solidFill>
                <a:latin typeface="Arial"/>
              </a:rPr>
              <a:t>Sébastien DERIEUX (92 et Paris)</a:t>
            </a:r>
          </a:p>
          <a:p>
            <a:pPr algn="l" defTabSz="633062" eaLnBrk="1" hangingPunct="1">
              <a:defRPr/>
            </a:pPr>
            <a:endParaRPr lang="fr-FR" sz="692" i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Espace réservé du numéro de diapositive 4">
            <a:extLst>
              <a:ext uri="{FF2B5EF4-FFF2-40B4-BE49-F238E27FC236}">
                <a16:creationId xmlns:a16="http://schemas.microsoft.com/office/drawing/2014/main" id="{4CA1208F-6DA9-4EC6-BF03-C628032236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4363" indent="-197832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791327" indent="-15826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07859" indent="-15826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424390" indent="-15826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740920" indent="-1582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057452" indent="-1582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373983" indent="-1582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690513" indent="-1582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33062" eaLnBrk="1" fontAlgn="base" hangingPunct="1">
              <a:spcBef>
                <a:spcPct val="0"/>
              </a:spcBef>
              <a:spcAft>
                <a:spcPct val="0"/>
              </a:spcAft>
            </a:pPr>
            <a:fld id="{A6E12157-FF97-49C9-9238-88A569FAF4CF}" type="slidenum">
              <a:rPr lang="fr-FR" altLang="fr-FR">
                <a:solidFill>
                  <a:srgbClr val="0071E2"/>
                </a:solidFill>
              </a:rPr>
              <a:pPr defTabSz="633062" eaLnBrk="1" fontAlgn="base" hangingPunct="1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fr-FR" altLang="fr-FR">
              <a:solidFill>
                <a:srgbClr val="0071E2"/>
              </a:solidFill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29FA3709-E895-486F-AC3E-F70A12336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433" y="1111129"/>
            <a:ext cx="2550869" cy="293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CC"/>
                </a:solidFill>
                <a:latin typeface="Garamond" pitchFamily="18" charset="0"/>
              </a:defRPr>
            </a:lvl9pPr>
          </a:lstStyle>
          <a:p>
            <a:pPr algn="l" defTabSz="633062" eaLnBrk="1" hangingPunct="1">
              <a:defRPr/>
            </a:pPr>
            <a:r>
              <a:rPr lang="fr-FR" sz="1385" i="1" kern="0" dirty="0">
                <a:solidFill>
                  <a:srgbClr val="FFFFFF"/>
                </a:solidFill>
                <a:latin typeface="Arial"/>
              </a:rPr>
              <a:t>Mail : nom.prénom@aesn.fr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2800" dirty="0"/>
              <a:t>5 – Echanges &amp; conclusion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2230" y="1628800"/>
            <a:ext cx="8582946" cy="4824536"/>
          </a:xfrm>
          <a:extLst/>
        </p:spPr>
        <p:txBody>
          <a:bodyPr rtlCol="0">
            <a:normAutofit fontScale="92500" lnSpcReduction="20000"/>
          </a:bodyPr>
          <a:lstStyle/>
          <a:p>
            <a:r>
              <a:rPr lang="fr-FR" dirty="0">
                <a:ea typeface="+mn-ea"/>
              </a:rPr>
              <a:t>Mini quizz</a:t>
            </a:r>
          </a:p>
          <a:p>
            <a:pPr marL="0" indent="0">
              <a:buNone/>
            </a:pPr>
            <a:r>
              <a:rPr lang="fr-FR" sz="2400" dirty="0">
                <a:solidFill>
                  <a:schemeClr val="tx2"/>
                </a:solidFill>
              </a:rPr>
              <a:t>1- Quelle est la qualité de l’eau potable sur le BV Bièvre?</a:t>
            </a:r>
          </a:p>
          <a:p>
            <a:pPr marL="0" indent="0">
              <a:buNone/>
            </a:pPr>
            <a:r>
              <a:rPr lang="fr-FR" sz="1800" dirty="0"/>
              <a:t>Bonne                 Médiocre                  Mauvaise</a:t>
            </a:r>
          </a:p>
          <a:p>
            <a:pPr marL="0" indent="0">
              <a:buNone/>
            </a:pPr>
            <a:r>
              <a:rPr lang="fr-FR" sz="2400" dirty="0">
                <a:solidFill>
                  <a:schemeClr val="tx2"/>
                </a:solidFill>
              </a:rPr>
              <a:t>2- Qui sont les collectivités compétentes en assainissement sur le territoire?</a:t>
            </a:r>
          </a:p>
          <a:p>
            <a:pPr marL="0" indent="0">
              <a:buNone/>
            </a:pPr>
            <a:r>
              <a:rPr lang="fr-FR" sz="1800" dirty="0">
                <a:ea typeface="+mn-ea"/>
              </a:rPr>
              <a:t>Les CA, le SIAVB, les EPT, les CD, Paris        Le SIAVB, le MGP       Le SIAVB, les CD, les EPT, Paris</a:t>
            </a:r>
          </a:p>
          <a:p>
            <a:pPr marL="0" indent="0">
              <a:buNone/>
            </a:pPr>
            <a:r>
              <a:rPr lang="fr-FR" sz="2400" dirty="0">
                <a:solidFill>
                  <a:schemeClr val="tx2"/>
                </a:solidFill>
                <a:ea typeface="+mn-ea"/>
              </a:rPr>
              <a:t>2- A votre avis combien les collectivités compétentes en assainissement prévoit elles de corriger de mauvais branchement sur la durée du contrat Bièvre (5 ans)?</a:t>
            </a:r>
          </a:p>
          <a:p>
            <a:pPr marL="0" indent="0">
              <a:buNone/>
            </a:pPr>
            <a:r>
              <a:rPr lang="fr-FR" sz="1800" dirty="0"/>
              <a:t>environ 20           environ 800          environ 6 500 </a:t>
            </a:r>
          </a:p>
          <a:p>
            <a:pPr marL="0" indent="0">
              <a:buNone/>
            </a:pPr>
            <a:r>
              <a:rPr lang="fr-FR" sz="2400" dirty="0">
                <a:solidFill>
                  <a:schemeClr val="tx2"/>
                </a:solidFill>
                <a:ea typeface="+mn-ea"/>
              </a:rPr>
              <a:t>3- A combien de pollution cela </a:t>
            </a:r>
            <a:r>
              <a:rPr lang="fr-FR" sz="2400" dirty="0">
                <a:solidFill>
                  <a:schemeClr val="tx2"/>
                </a:solidFill>
              </a:rPr>
              <a:t>é</a:t>
            </a:r>
            <a:r>
              <a:rPr lang="fr-FR" sz="2400" dirty="0">
                <a:solidFill>
                  <a:schemeClr val="tx2"/>
                </a:solidFill>
                <a:ea typeface="+mn-ea"/>
              </a:rPr>
              <a:t>quivaut-il environ?</a:t>
            </a:r>
            <a:r>
              <a:rPr lang="fr-FR" sz="2400" dirty="0">
                <a:solidFill>
                  <a:schemeClr val="tx2"/>
                </a:solidFill>
              </a:rPr>
              <a:t> </a:t>
            </a:r>
          </a:p>
          <a:p>
            <a:pPr marL="0" indent="0">
              <a:buNone/>
            </a:pPr>
            <a:r>
              <a:rPr lang="fr-FR" sz="1800" dirty="0"/>
              <a:t>environ 3EH        environ 800EH         environ 2 500 EH</a:t>
            </a:r>
          </a:p>
          <a:p>
            <a:pPr marL="0" indent="0">
              <a:buNone/>
              <a:defRPr/>
            </a:pPr>
            <a:r>
              <a:rPr lang="fr-FR" sz="1400" dirty="0">
                <a:highlight>
                  <a:srgbClr val="CCECFF"/>
                </a:highlight>
              </a:rPr>
              <a:t>1 EH = 60 g de DBO5/jour en entrée station = pollution émise par 1hab en 1 jour</a:t>
            </a:r>
            <a:br>
              <a:rPr lang="fr-FR" sz="1400" dirty="0">
                <a:highlight>
                  <a:srgbClr val="CCECFF"/>
                </a:highlight>
              </a:rPr>
            </a:br>
            <a:r>
              <a:rPr lang="fr-FR" sz="1400" dirty="0">
                <a:highlight>
                  <a:srgbClr val="CCECFF"/>
                </a:highlight>
              </a:rPr>
              <a:t>La directive européenne du 21 mai 1991 définit l'équivalent-habitant comme la charge organique biodégradable ayant une demande biochimique d'oxygène en cinq jours (DBO5) de 60 grammes d'oxygène par jour.</a:t>
            </a:r>
            <a:endParaRPr lang="fr-FR" sz="1400" dirty="0">
              <a:highlight>
                <a:srgbClr val="CCECFF"/>
              </a:highlight>
              <a:ea typeface="+mn-e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7095BF-E15B-4749-9CA0-F00B9DFFC9E1}"/>
              </a:ext>
            </a:extLst>
          </p:cNvPr>
          <p:cNvSpPr/>
          <p:nvPr/>
        </p:nvSpPr>
        <p:spPr>
          <a:xfrm>
            <a:off x="230585" y="3467235"/>
            <a:ext cx="201488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67D6EB-2338-45BD-96EA-C106EDBBCA11}"/>
              </a:ext>
            </a:extLst>
          </p:cNvPr>
          <p:cNvSpPr/>
          <p:nvPr/>
        </p:nvSpPr>
        <p:spPr>
          <a:xfrm>
            <a:off x="3851920" y="3467235"/>
            <a:ext cx="201488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DC282E-C356-4BBE-8A1C-8C2EBB94FE98}"/>
              </a:ext>
            </a:extLst>
          </p:cNvPr>
          <p:cNvSpPr/>
          <p:nvPr/>
        </p:nvSpPr>
        <p:spPr>
          <a:xfrm>
            <a:off x="5724128" y="3452327"/>
            <a:ext cx="201488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CD7016-2878-45E3-9784-7D6A2DE57FA5}"/>
              </a:ext>
            </a:extLst>
          </p:cNvPr>
          <p:cNvSpPr/>
          <p:nvPr/>
        </p:nvSpPr>
        <p:spPr>
          <a:xfrm>
            <a:off x="200742" y="4725146"/>
            <a:ext cx="201488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EE548C-461B-489D-9598-2E1C4C7CB763}"/>
              </a:ext>
            </a:extLst>
          </p:cNvPr>
          <p:cNvSpPr/>
          <p:nvPr/>
        </p:nvSpPr>
        <p:spPr>
          <a:xfrm>
            <a:off x="1683563" y="4725146"/>
            <a:ext cx="201488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486780-A405-46DA-87B0-CB91304DD7A6}"/>
              </a:ext>
            </a:extLst>
          </p:cNvPr>
          <p:cNvSpPr/>
          <p:nvPr/>
        </p:nvSpPr>
        <p:spPr>
          <a:xfrm>
            <a:off x="3275856" y="4725146"/>
            <a:ext cx="201488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F5DA58-3DE8-42D4-AE9E-BC4B72ED1B8A}"/>
              </a:ext>
            </a:extLst>
          </p:cNvPr>
          <p:cNvSpPr/>
          <p:nvPr/>
        </p:nvSpPr>
        <p:spPr>
          <a:xfrm>
            <a:off x="230585" y="5439368"/>
            <a:ext cx="201488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4D286F-C54F-4099-A28E-3BE83A8EFD27}"/>
              </a:ext>
            </a:extLst>
          </p:cNvPr>
          <p:cNvSpPr/>
          <p:nvPr/>
        </p:nvSpPr>
        <p:spPr>
          <a:xfrm>
            <a:off x="1697055" y="5453609"/>
            <a:ext cx="201488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4F4FAD-D90E-49B5-88DA-C2564BEB8BA0}"/>
              </a:ext>
            </a:extLst>
          </p:cNvPr>
          <p:cNvSpPr/>
          <p:nvPr/>
        </p:nvSpPr>
        <p:spPr>
          <a:xfrm>
            <a:off x="3394855" y="5453609"/>
            <a:ext cx="201488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E41A27-B0F2-4BF7-B042-27DA59EBB29F}"/>
              </a:ext>
            </a:extLst>
          </p:cNvPr>
          <p:cNvSpPr/>
          <p:nvPr/>
        </p:nvSpPr>
        <p:spPr>
          <a:xfrm>
            <a:off x="230585" y="2458160"/>
            <a:ext cx="201488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6EA158-3D1C-40BB-9B14-4B0AC00967D1}"/>
              </a:ext>
            </a:extLst>
          </p:cNvPr>
          <p:cNvSpPr/>
          <p:nvPr/>
        </p:nvSpPr>
        <p:spPr>
          <a:xfrm>
            <a:off x="1662062" y="2458160"/>
            <a:ext cx="201488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6B1097-CFEE-4283-A0CB-B0670ED84073}"/>
              </a:ext>
            </a:extLst>
          </p:cNvPr>
          <p:cNvSpPr/>
          <p:nvPr/>
        </p:nvSpPr>
        <p:spPr>
          <a:xfrm>
            <a:off x="3376600" y="2458160"/>
            <a:ext cx="201488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000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75911021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2800" dirty="0"/>
              <a:t>5 – Echanges &amp; conclusion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4851" y="1628800"/>
            <a:ext cx="7559675" cy="4824536"/>
          </a:xfrm>
          <a:extLst/>
        </p:spPr>
        <p:txBody>
          <a:bodyPr rtlCol="0">
            <a:normAutofit fontScale="92500" lnSpcReduction="10000"/>
          </a:bodyPr>
          <a:lstStyle/>
          <a:p>
            <a:r>
              <a:rPr lang="fr-FR" dirty="0">
                <a:ea typeface="+mn-ea"/>
              </a:rPr>
              <a:t>Acquis</a:t>
            </a:r>
          </a:p>
          <a:p>
            <a:pPr marL="0" indent="0">
              <a:buNone/>
            </a:pPr>
            <a:endParaRPr lang="fr-FR" dirty="0">
              <a:ea typeface="+mn-ea"/>
            </a:endParaRP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>
              <a:ea typeface="+mn-ea"/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Séance lundi 31 mai « Gestion de l’eau en ville – visite terrain » 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endParaRPr lang="fr-FR" dirty="0">
              <a:ea typeface="+mn-ea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B0F29A6-38CD-4A3F-851B-AE38E43AC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628800"/>
            <a:ext cx="5312293" cy="175957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BD2AF9F-F61E-4F00-BC93-AF2FB0821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3361990"/>
            <a:ext cx="5312292" cy="220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34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u numéro de diapositive 3">
            <a:extLst>
              <a:ext uri="{FF2B5EF4-FFF2-40B4-BE49-F238E27FC236}">
                <a16:creationId xmlns:a16="http://schemas.microsoft.com/office/drawing/2014/main" id="{A06C1F37-673A-4B80-9DA6-7FD3B4792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DD753F-9BB2-42A5-AFFD-F2425B0B6BB3}" type="slidenum">
              <a:rPr kumimoji="0" lang="fr-FR" altLang="fr-FR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altLang="fr-FR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D16A4DFA-E15A-4D61-926E-019AFFBB8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0"/>
            <a:ext cx="7021513" cy="1143000"/>
          </a:xfrm>
        </p:spPr>
        <p:txBody>
          <a:bodyPr rtlCol="0"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sz="4000" dirty="0">
                <a:solidFill>
                  <a:schemeClr val="tx2">
                    <a:satMod val="130000"/>
                  </a:schemeClr>
                </a:solidFill>
              </a:rPr>
              <a:t>Le SMBVB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07904E28-3FBF-45EC-BAB3-4924D7AB9D6A}"/>
              </a:ext>
            </a:extLst>
          </p:cNvPr>
          <p:cNvSpPr txBox="1">
            <a:spLocks/>
          </p:cNvSpPr>
          <p:nvPr/>
        </p:nvSpPr>
        <p:spPr bwMode="auto">
          <a:xfrm>
            <a:off x="1290638" y="5100638"/>
            <a:ext cx="7499350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2075" marR="0" lvl="0" indent="-9525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F82C0"/>
              </a:buClr>
              <a:buSzPct val="80000"/>
              <a:buFont typeface="Wingdings 2" pitchFamily="18" charset="2"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33 communes sont alimentées en eau par le SEDIF</a:t>
            </a:r>
          </a:p>
          <a:p>
            <a:pPr marL="92075" marR="0" lvl="0" indent="-9525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F82C0"/>
              </a:buClr>
              <a:buSzPct val="80000"/>
              <a:buFont typeface="Wingdings 2" pitchFamily="18" charset="2"/>
              <a:buNone/>
              <a:tabLst/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2075" marR="0" lvl="0" indent="-9525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F82C0"/>
              </a:buClr>
              <a:buSzPct val="80000"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885825" marR="0" lvl="2" indent="-2286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19300"/>
              </a:buClr>
              <a:buSzTx/>
              <a:buFont typeface="Wingdings 2" pitchFamily="18" charset="2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293" name="Image 1">
            <a:extLst>
              <a:ext uri="{FF2B5EF4-FFF2-40B4-BE49-F238E27FC236}">
                <a16:creationId xmlns:a16="http://schemas.microsoft.com/office/drawing/2014/main" id="{26E417B0-9F9B-4794-AF64-A6E33AC07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938213"/>
            <a:ext cx="6265863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83F878-0E88-40AE-B502-4AA660F2D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0" y="0"/>
            <a:ext cx="7154863" cy="1143000"/>
          </a:xfrm>
        </p:spPr>
        <p:txBody>
          <a:bodyPr rtlCol="0"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sz="3400">
                <a:solidFill>
                  <a:schemeClr val="tx2">
                    <a:satMod val="130000"/>
                  </a:schemeClr>
                </a:solidFill>
              </a:rPr>
              <a:t>Le risque hydrique</a:t>
            </a:r>
          </a:p>
        </p:txBody>
      </p:sp>
      <p:sp>
        <p:nvSpPr>
          <p:cNvPr id="13315" name="Espace réservé du numéro de diapositive 4">
            <a:extLst>
              <a:ext uri="{FF2B5EF4-FFF2-40B4-BE49-F238E27FC236}">
                <a16:creationId xmlns:a16="http://schemas.microsoft.com/office/drawing/2014/main" id="{4D47E42D-FE95-4A26-B406-530B5C2B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06F9DF-B28F-407B-BD86-63D2F18FD771}" type="slidenum">
              <a:rPr kumimoji="0" lang="fr-FR" altLang="fr-FR" sz="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altLang="fr-FR" sz="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BA0EDBB6-A521-40E2-A7D6-1B739B82396A}"/>
              </a:ext>
            </a:extLst>
          </p:cNvPr>
          <p:cNvSpPr txBox="1">
            <a:spLocks/>
          </p:cNvSpPr>
          <p:nvPr/>
        </p:nvSpPr>
        <p:spPr>
          <a:xfrm>
            <a:off x="2771775" y="1412875"/>
            <a:ext cx="6203950" cy="45370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fr-FR" sz="2000" b="1" kern="1200" dirty="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2C0"/>
              </a:buClr>
              <a:buFont typeface="Wingdings" panose="05000000000000000000" pitchFamily="2" charset="2"/>
              <a:defRPr lang="fr-FR" sz="2000" kern="1200" dirty="0">
                <a:solidFill>
                  <a:srgbClr val="1F82C0"/>
                </a:solidFill>
                <a:latin typeface="Gill Sans MT" pitchFamily="34" charset="0"/>
                <a:ea typeface="+mn-ea"/>
                <a:cs typeface="+mn-cs"/>
              </a:defRPr>
            </a:lvl2pPr>
            <a:lvl3pPr marL="695325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fr-FR" sz="2000" kern="1200" dirty="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3pPr>
            <a:lvl4pPr marL="695325" indent="-342900" algn="l" defTabSz="9906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82C0"/>
              </a:buClr>
              <a:buFont typeface="Wingdings" panose="05000000000000000000" pitchFamily="2" charset="2"/>
              <a:defRPr lang="fr-FR" b="1" kern="1200" dirty="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4pPr>
            <a:lvl5pPr marL="63976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lang="fr-FR" kern="1200" dirty="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5pPr>
            <a:lvl6pPr marL="696913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fr-FR" sz="1800" kern="1200" dirty="0" smtClean="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2,1 MILLIARDS DE PERSONNES, SOIT 30% DE LA POPULATION MONDIALE, n'ont pas accès à des services d'alimentation domestique en eau potable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2,6 MILLIONS DE PERSONNES meurent chaque année en raison des maladies liées à l’eau et à un environnement insalubre</a:t>
            </a:r>
          </a:p>
          <a:p>
            <a:pPr marL="8255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695325" marR="0" lvl="2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317" name="Picture 8" descr="RÃ©sultat de recherche d'images pour &quot;dessin de robinet&quot;">
            <a:extLst>
              <a:ext uri="{FF2B5EF4-FFF2-40B4-BE49-F238E27FC236}">
                <a16:creationId xmlns:a16="http://schemas.microsoft.com/office/drawing/2014/main" id="{BDD02159-3A35-461B-82F2-72271B47B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1412875"/>
            <a:ext cx="12160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0" descr="RÃ©sultat de recherche d'images pour &quot;dessin de microbe&quot;">
            <a:extLst>
              <a:ext uri="{FF2B5EF4-FFF2-40B4-BE49-F238E27FC236}">
                <a16:creationId xmlns:a16="http://schemas.microsoft.com/office/drawing/2014/main" id="{3DF7738D-21C3-4FA7-8FD4-32BD28BE6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13" y="2770188"/>
            <a:ext cx="13223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Personnalisée 1">
      <a:dk1>
        <a:srgbClr val="00649D"/>
      </a:dk1>
      <a:lt1>
        <a:sysClr val="window" lastClr="FFFFFF"/>
      </a:lt1>
      <a:dk2>
        <a:srgbClr val="008237"/>
      </a:dk2>
      <a:lt2>
        <a:srgbClr val="EEECE1"/>
      </a:lt2>
      <a:accent1>
        <a:srgbClr val="A1DAF8"/>
      </a:accent1>
      <a:accent2>
        <a:srgbClr val="7C7B4D"/>
      </a:accent2>
      <a:accent3>
        <a:srgbClr val="9BBB59"/>
      </a:accent3>
      <a:accent4>
        <a:srgbClr val="C8C8C8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odele Gabarit PPT SEDIF 0612">
  <a:themeElements>
    <a:clrScheme name="Personnalisé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F82C0"/>
      </a:accent1>
      <a:accent2>
        <a:srgbClr val="F19300"/>
      </a:accent2>
      <a:accent3>
        <a:srgbClr val="622280"/>
      </a:accent3>
      <a:accent4>
        <a:srgbClr val="009F95"/>
      </a:accent4>
      <a:accent5>
        <a:srgbClr val="96BD0D"/>
      </a:accent5>
      <a:accent6>
        <a:srgbClr val="A5027D"/>
      </a:accent6>
      <a:hlink>
        <a:srgbClr val="1F82C0"/>
      </a:hlink>
      <a:folHlink>
        <a:srgbClr val="1F82C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6455</TotalTime>
  <Words>4463</Words>
  <Application>Microsoft Office PowerPoint</Application>
  <PresentationFormat>Affichage à l'écran (4:3)</PresentationFormat>
  <Paragraphs>768</Paragraphs>
  <Slides>77</Slides>
  <Notes>11</Notes>
  <HiddenSlides>0</HiddenSlides>
  <MMClips>4</MMClips>
  <ScaleCrop>false</ScaleCrop>
  <HeadingPairs>
    <vt:vector size="8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5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77</vt:i4>
      </vt:variant>
    </vt:vector>
  </HeadingPairs>
  <TitlesOfParts>
    <vt:vector size="98" baseType="lpstr">
      <vt:lpstr>ＭＳ Ｐゴシック</vt:lpstr>
      <vt:lpstr>Arial</vt:lpstr>
      <vt:lpstr>Arial MT</vt:lpstr>
      <vt:lpstr>Barlow Condensed</vt:lpstr>
      <vt:lpstr>Barlow Condensed SemiBold</vt:lpstr>
      <vt:lpstr>Calibri</vt:lpstr>
      <vt:lpstr>Garamond</vt:lpstr>
      <vt:lpstr>Gill Sans MT</vt:lpstr>
      <vt:lpstr>Symbol</vt:lpstr>
      <vt:lpstr>Tahoma</vt:lpstr>
      <vt:lpstr>Times New Roman</vt:lpstr>
      <vt:lpstr>Trebuchet MS</vt:lpstr>
      <vt:lpstr>Verdana</vt:lpstr>
      <vt:lpstr>Wingdings</vt:lpstr>
      <vt:lpstr>Wingdings 2</vt:lpstr>
      <vt:lpstr>Thème Office</vt:lpstr>
      <vt:lpstr>1_Thème Office</vt:lpstr>
      <vt:lpstr>1_Modèle par défaut</vt:lpstr>
      <vt:lpstr>Modele Gabarit PPT SEDIF 0612</vt:lpstr>
      <vt:lpstr>Office Theme</vt:lpstr>
      <vt:lpstr>Acrobat Document</vt:lpstr>
      <vt:lpstr>Présentation PowerPoint</vt:lpstr>
      <vt:lpstr>Présentation PowerPoint</vt:lpstr>
      <vt:lpstr>1 – Introduction : Eau potable? Eaux usées? </vt:lpstr>
      <vt:lpstr>1 – Introduction – Les eaux potables - vidéo de conso mag</vt:lpstr>
      <vt:lpstr>2 – Point sur l’eau potable (provenance, qualité, …) sur le bassin versant de la Bièvre </vt:lpstr>
      <vt:lpstr>LA PRODUCTION ET LA DISTRIBUTION DE L'EAU POTABLE</vt:lpstr>
      <vt:lpstr>Le SEDIF</vt:lpstr>
      <vt:lpstr>Le SMBVB</vt:lpstr>
      <vt:lpstr>Le risque hydrique</vt:lpstr>
      <vt:lpstr>Une obligation de résultats</vt:lpstr>
      <vt:lpstr>Les normes</vt:lpstr>
      <vt:lpstr>Comment respecter les normes ?</vt:lpstr>
      <vt:lpstr>Comment s'assurer que les normes sont respectées ?</vt:lpstr>
      <vt:lpstr>Comment s'assurer que les normes sont respectées ?</vt:lpstr>
      <vt:lpstr>Les résultats de la qualité de l'eau</vt:lpstr>
      <vt:lpstr>Le prix de l'eau</vt:lpstr>
      <vt:lpstr>Présentation PowerPoint</vt:lpstr>
      <vt:lpstr>1 – Introduction – Les eaux usées </vt:lpstr>
      <vt:lpstr>3 – Eaux usées et baignade en Seine </vt:lpstr>
      <vt:lpstr>CLASSE D’EAU – SMBVB</vt:lpstr>
      <vt:lpstr>L’ASSAINISSEMENT FRANCILIEN Une compétence partagée entre plusieurs acteurs</vt:lpstr>
      <vt:lpstr>UNE COMPÉTENCE PARTAGÉE entre plusieurs acteurs qui nécessite une coordination</vt:lpstr>
      <vt:lpstr>L’ASSAINISSEMENT une histoire récente</vt:lpstr>
      <vt:lpstr>DES OBJECTIFS EN CONSTANTE ÉVOLUTION DERU / DCE / Baignade / Changement climatique</vt:lpstr>
      <vt:lpstr>PLAN D’ACTION BAIGNADE</vt:lpstr>
      <vt:lpstr>PÉRIMÈTRE D’ÉTUDE</vt:lpstr>
      <vt:lpstr>LES INVESTISSEMENTS AU COURS DES DERNIÈRES DÉCENNIES  RENDENT LA BAIGNADE ENVISAGEABLE</vt:lpstr>
      <vt:lpstr>COMMENT RENDRE LA SEINE ET LA MARNE  BAIGNABLE ?</vt:lpstr>
      <vt:lpstr>SOURCES DE CONTAMINATION BACTÉRIOLOGIQUE</vt:lpstr>
      <vt:lpstr>UNE NÉCESSAIRE SYNERGIE ENTRE ACTEURS</vt:lpstr>
      <vt:lpstr>Présentation PowerPoint</vt:lpstr>
      <vt:lpstr>TROCADÉRO-CHAMP DE MARS État sanitaire en E. Coli lors d’un événement pluvieux du 04 au 13/06/2011</vt:lpstr>
      <vt:lpstr>COMMENT RENDRE LA SEINE ET LA MARNE  BAIGNABLE ?</vt:lpstr>
      <vt:lpstr>PROTOCOLE D’ENGAGEMENT POUR LA BAIGNADE = 26 SIGNATAIRES</vt:lpstr>
      <vt:lpstr>L’ANIMATION TERRITORIALE</vt:lpstr>
      <vt:lpstr>LE CONTRAT BIÈVRE ″EAU, CLIMAT ET TRAME  VERTE ET BLEUE 2020-2024″</vt:lpstr>
      <vt:lpstr>MONBRANCHEMENT.FR</vt:lpstr>
      <vt:lpstr>MONBRANCHEMENT.FR Explication et communication + Cartographie</vt:lpstr>
      <vt:lpstr>OUTIL PARAPLUIE</vt:lpstr>
      <vt:lpstr>AMÉNAGEONS SOUS LA PLUIE</vt:lpstr>
      <vt:lpstr>Merci de  votre  attention</vt:lpstr>
      <vt:lpstr>4- Amélioration de la sélectivité du bassin de la Bièvre dans les Hauts-de-Seine</vt:lpstr>
      <vt:lpstr>Présentation PowerPoint</vt:lpstr>
      <vt:lpstr>Sommaire</vt:lpstr>
      <vt:lpstr>Présentation PowerPoint</vt:lpstr>
      <vt:lpstr>Domaine public</vt:lpstr>
      <vt:lpstr>Historique des études et organisation des maitres d’ouvrage</vt:lpstr>
      <vt:lpstr>Présentation PowerPoint</vt:lpstr>
      <vt:lpstr>Etudes et travaux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Domaine privé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Branchements : Premières conclusions</vt:lpstr>
      <vt:lpstr>Présentation PowerPoint</vt:lpstr>
      <vt:lpstr>5- Présentation des aides de l’agence de l’eau pour les mises en conformités de branchements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5 – Echanges &amp; conclusion</vt:lpstr>
      <vt:lpstr>5 – Echanges &amp; 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SMBVB</dc:creator>
  <cp:lastModifiedBy>Marie BONTEMPS</cp:lastModifiedBy>
  <cp:revision>270</cp:revision>
  <cp:lastPrinted>2018-10-24T14:34:40Z</cp:lastPrinted>
  <dcterms:created xsi:type="dcterms:W3CDTF">2018-06-20T05:07:42Z</dcterms:created>
  <dcterms:modified xsi:type="dcterms:W3CDTF">2021-06-02T12:24:12Z</dcterms:modified>
</cp:coreProperties>
</file>